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sldIdLst>
    <p:sldId id="33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6" autoAdjust="0"/>
    <p:restoredTop sz="94660"/>
  </p:normalViewPr>
  <p:slideViewPr>
    <p:cSldViewPr>
      <p:cViewPr varScale="1">
        <p:scale>
          <a:sx n="108" d="100"/>
          <a:sy n="108" d="100"/>
        </p:scale>
        <p:origin x="71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" y="2438401"/>
            <a:ext cx="12012084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r">
                  <a:defRPr/>
                </a:pPr>
                <a:endParaRPr lang="en-US" altLang="en-US" sz="2400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r">
                  <a:defRPr/>
                </a:pPr>
                <a:endParaRPr lang="en-US" altLang="en-US" sz="2400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r">
                  <a:defRPr/>
                </a:pPr>
                <a:endParaRPr lang="en-US" altLang="en-US" sz="2400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r">
                  <a:defRPr/>
                </a:pPr>
                <a:endParaRPr lang="en-US" altLang="en-US" sz="2400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>
                <a:defRPr/>
              </a:pPr>
              <a:endParaRPr lang="en-US" altLang="en-US" sz="240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>
                <a:defRPr/>
              </a:pPr>
              <a:endParaRPr lang="en-US" altLang="en-US" sz="2400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r">
                <a:defRPr/>
              </a:pPr>
              <a:endParaRPr lang="en-US" altLang="en-US" sz="2400"/>
            </a:p>
          </p:txBody>
        </p:sp>
      </p:grpSp>
      <p:sp>
        <p:nvSpPr>
          <p:cNvPr id="14" name="Text Box 17"/>
          <p:cNvSpPr txBox="1">
            <a:spLocks noChangeArrowheads="1"/>
          </p:cNvSpPr>
          <p:nvPr userDrawn="1"/>
        </p:nvSpPr>
        <p:spPr bwMode="auto">
          <a:xfrm>
            <a:off x="0" y="6553200"/>
            <a:ext cx="2946400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en-US" sz="1400" b="0">
                <a:latin typeface="McGrawHill-Italic" pitchFamily="2" charset="0"/>
              </a:rPr>
              <a:t>McGraw-Hill</a:t>
            </a:r>
            <a:endParaRPr lang="en-US" altLang="en-US" sz="2400" b="0"/>
          </a:p>
        </p:txBody>
      </p:sp>
      <p:sp>
        <p:nvSpPr>
          <p:cNvPr id="15" name="Text Box 18"/>
          <p:cNvSpPr txBox="1">
            <a:spLocks noChangeArrowheads="1"/>
          </p:cNvSpPr>
          <p:nvPr userDrawn="1"/>
        </p:nvSpPr>
        <p:spPr bwMode="auto">
          <a:xfrm>
            <a:off x="6096000" y="6553200"/>
            <a:ext cx="6096000" cy="3048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Char char="©"/>
              <a:defRPr/>
            </a:pPr>
            <a:r>
              <a:rPr lang="en-US" altLang="en-US" sz="1400" b="0">
                <a:latin typeface="McGrawHill-Italic" pitchFamily="2" charset="0"/>
              </a:rPr>
              <a:t>The McGraw-Hill Companies, Inc., 2000</a:t>
            </a:r>
            <a:endParaRPr lang="en-US" altLang="en-US" sz="2400" b="0"/>
          </a:p>
        </p:txBody>
      </p:sp>
      <p:sp>
        <p:nvSpPr>
          <p:cNvPr id="210956" name="Rectangle 12"/>
          <p:cNvSpPr>
            <a:spLocks noGrp="1" noChangeArrowheads="1"/>
          </p:cNvSpPr>
          <p:nvPr>
            <p:ph type="ctrTitle"/>
          </p:nvPr>
        </p:nvSpPr>
        <p:spPr bwMode="auto">
          <a:xfrm>
            <a:off x="1320800" y="1676400"/>
            <a:ext cx="10363200" cy="146208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210957" name="Rectangle 1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828800" y="3886200"/>
            <a:ext cx="8534400" cy="17526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16" name="Rectangle 1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320800" y="6248400"/>
            <a:ext cx="25400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400" b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4572000" y="6248400"/>
            <a:ext cx="3860800" cy="457200"/>
          </a:xfrm>
        </p:spPr>
        <p:txBody>
          <a:bodyPr/>
          <a:lstStyle>
            <a:lvl1pPr algn="ctr">
              <a:defRPr sz="1400" b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Chapter – 3 : Introduction to Programming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144000" y="6248400"/>
            <a:ext cx="2540000" cy="457200"/>
          </a:xfrm>
        </p:spPr>
        <p:txBody>
          <a:bodyPr/>
          <a:lstStyle>
            <a:lvl1pPr>
              <a:defRPr sz="1400" b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23D6E91-CED3-4180-AFE8-82C0BD2214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7233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– 3 : Introduction to Programming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91BB5-15F7-44AC-A866-BBB0320213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4734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– 3 : Introduction to Programming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B9B156-C320-418E-8915-A6FE6C3A01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8992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– 3 : Introduction to Programming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3928A-93D9-4BAA-B1CB-157DFE6229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4420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– 3 : Introduction to Programming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E0BC63-DD05-4DED-9D21-1E11888E07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519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– 3 : Introduction to Programming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253AAB-718B-43EE-AEDD-871B79AFCD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6873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– 3 : Introduction to Programming</a:t>
            </a:r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18056C-AFC9-43A3-AD35-37D0F317D9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8760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– 3 : Introduction to Programming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7E562-5327-42E5-A7A3-DEC9CB2F94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8102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– 3 : Introduction to Programming</a:t>
            </a:r>
          </a:p>
        </p:txBody>
      </p:sp>
      <p:sp>
        <p:nvSpPr>
          <p:cNvPr id="3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ECD70-3539-4FBB-9FF2-D2C2DEAC53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9927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– 3 : Introduction to Programming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28FF1-6B21-4AB7-A70E-6D5EC072C9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410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Chapter – 3 : Introduction to Programming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D4AD56-C507-4325-8EB2-71B225DBF4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005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3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3200" y="6243638"/>
            <a:ext cx="6908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0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Chapter – 3 : Introduction to Programming</a:t>
            </a:r>
          </a:p>
        </p:txBody>
      </p:sp>
      <p:sp>
        <p:nvSpPr>
          <p:cNvPr id="20993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89533" y="6243638"/>
            <a:ext cx="2540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1DC67205-64EE-4AED-A6AE-8A5B15979E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8" name="Text Box 15"/>
          <p:cNvSpPr txBox="1">
            <a:spLocks noChangeArrowheads="1"/>
          </p:cNvSpPr>
          <p:nvPr userDrawn="1"/>
        </p:nvSpPr>
        <p:spPr bwMode="auto">
          <a:xfrm>
            <a:off x="6096000" y="6553200"/>
            <a:ext cx="6096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spcBef>
                <a:spcPct val="50000"/>
              </a:spcBef>
              <a:buFontTx/>
              <a:buChar char="©"/>
              <a:defRPr/>
            </a:pPr>
            <a:endParaRPr lang="en-US" altLang="en-US" sz="2400" b="0"/>
          </a:p>
        </p:txBody>
      </p:sp>
    </p:spTree>
    <p:extLst>
      <p:ext uri="{BB962C8B-B14F-4D97-AF65-F5344CB8AC3E}">
        <p14:creationId xmlns:p14="http://schemas.microsoft.com/office/powerpoint/2010/main" val="1939093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4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5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82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EC99"/>
            </a:gs>
            <a:gs pos="48000">
              <a:srgbClr val="FFEC99"/>
            </a:gs>
            <a:gs pos="100000">
              <a:srgbClr val="8EFFE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514601" y="6157914"/>
            <a:ext cx="8131175" cy="4079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>
                <a:solidFill>
                  <a:srgbClr val="000000"/>
                </a:solidFill>
                <a:latin typeface="Cambria" panose="02040503050406030204" pitchFamily="18" charset="0"/>
              </a:rPr>
              <a:t>Devang Patel Institute of Advance Technology And Research</a:t>
            </a:r>
          </a:p>
        </p:txBody>
      </p:sp>
      <p:pic>
        <p:nvPicPr>
          <p:cNvPr id="409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6019800"/>
            <a:ext cx="6858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89" y="171450"/>
            <a:ext cx="435292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TextBox 5"/>
          <p:cNvSpPr txBox="1">
            <a:spLocks noChangeArrowheads="1"/>
          </p:cNvSpPr>
          <p:nvPr/>
        </p:nvSpPr>
        <p:spPr bwMode="auto">
          <a:xfrm>
            <a:off x="2182018" y="1524000"/>
            <a:ext cx="7827963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CS375 –MODERN NETWORKS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000000"/>
                </a:solidFill>
                <a:latin typeface="Cambria" panose="02040503050406030204" pitchFamily="18" charset="0"/>
              </a:rPr>
              <a:t>DECEMBER 2020– JULY 2021</a:t>
            </a:r>
          </a:p>
        </p:txBody>
      </p:sp>
      <p:sp>
        <p:nvSpPr>
          <p:cNvPr id="4102" name="TextBox 6"/>
          <p:cNvSpPr txBox="1">
            <a:spLocks noChangeArrowheads="1"/>
          </p:cNvSpPr>
          <p:nvPr/>
        </p:nvSpPr>
        <p:spPr bwMode="auto">
          <a:xfrm>
            <a:off x="2698750" y="3124200"/>
            <a:ext cx="766445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C00000"/>
                </a:solidFill>
                <a:latin typeface="Cambria" panose="02040503050406030204" pitchFamily="18" charset="0"/>
              </a:rPr>
              <a:t>Chapter – 1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200" b="0" dirty="0">
              <a:solidFill>
                <a:srgbClr val="000000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C00000"/>
                </a:solidFill>
              </a:rPr>
              <a:t>Elements of Modern Networking</a:t>
            </a:r>
          </a:p>
        </p:txBody>
      </p:sp>
    </p:spTree>
    <p:extLst>
      <p:ext uri="{BB962C8B-B14F-4D97-AF65-F5344CB8AC3E}">
        <p14:creationId xmlns:p14="http://schemas.microsoft.com/office/powerpoint/2010/main" val="657013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384165" cy="5552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65505" algn="just">
              <a:lnSpc>
                <a:spcPct val="100000"/>
              </a:lnSpc>
              <a:spcBef>
                <a:spcPts val="790"/>
              </a:spcBef>
            </a:pPr>
            <a:r>
              <a:rPr sz="1800" b="1" spc="114" dirty="0">
                <a:latin typeface="Arial"/>
                <a:cs typeface="Arial"/>
              </a:rPr>
              <a:t>1.2 </a:t>
            </a:r>
            <a:r>
              <a:rPr sz="1800" b="1" spc="-125" dirty="0">
                <a:latin typeface="Arial"/>
                <a:cs typeface="Arial"/>
              </a:rPr>
              <a:t>EXAMPLE </a:t>
            </a:r>
            <a:r>
              <a:rPr sz="1800" b="1" spc="-90" dirty="0">
                <a:latin typeface="Arial"/>
                <a:cs typeface="Arial"/>
              </a:rPr>
              <a:t>NETWORK </a:t>
            </a:r>
            <a:r>
              <a:rPr sz="1800" b="1" spc="-85" dirty="0">
                <a:latin typeface="Arial"/>
                <a:cs typeface="Arial"/>
              </a:rPr>
              <a:t>ARCHITECTURES  </a:t>
            </a:r>
            <a:r>
              <a:rPr sz="1800" b="1" spc="-60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Typical </a:t>
            </a:r>
            <a:r>
              <a:rPr sz="1800" b="1" spc="25" dirty="0">
                <a:latin typeface="Arial"/>
                <a:cs typeface="Arial"/>
              </a:rPr>
              <a:t>Network</a:t>
            </a:r>
            <a:r>
              <a:rPr sz="1800" b="1" spc="229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Hierarchy</a:t>
            </a:r>
            <a:endParaRPr sz="1800" dirty="0">
              <a:latin typeface="Arial"/>
              <a:cs typeface="Arial"/>
            </a:endParaRPr>
          </a:p>
          <a:p>
            <a:pPr marL="12700" marR="293370" algn="just">
              <a:lnSpc>
                <a:spcPct val="100000"/>
              </a:lnSpc>
            </a:pPr>
            <a:r>
              <a:rPr sz="1800" spc="65" dirty="0">
                <a:latin typeface="Arial"/>
                <a:cs typeface="Arial"/>
              </a:rPr>
              <a:t>This </a:t>
            </a:r>
            <a:r>
              <a:rPr sz="1800" spc="75" dirty="0">
                <a:latin typeface="Arial"/>
                <a:cs typeface="Arial"/>
              </a:rPr>
              <a:t>section </a:t>
            </a:r>
            <a:r>
              <a:rPr sz="1800" spc="60" dirty="0">
                <a:latin typeface="Arial"/>
                <a:cs typeface="Arial"/>
              </a:rPr>
              <a:t>focuses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105" dirty="0">
                <a:latin typeface="Arial"/>
                <a:cs typeface="Arial"/>
              </a:rPr>
              <a:t>on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10" dirty="0">
                <a:latin typeface="Arial"/>
                <a:cs typeface="Arial"/>
              </a:rPr>
              <a:t>network  </a:t>
            </a:r>
            <a:r>
              <a:rPr sz="1800" spc="80" dirty="0">
                <a:latin typeface="Arial"/>
                <a:cs typeface="Arial"/>
              </a:rPr>
              <a:t>architecture </a:t>
            </a:r>
            <a:r>
              <a:rPr sz="1800" spc="100" dirty="0">
                <a:latin typeface="Arial"/>
                <a:cs typeface="Arial"/>
              </a:rPr>
              <a:t>that, </a:t>
            </a:r>
            <a:r>
              <a:rPr sz="1800" spc="120" dirty="0">
                <a:latin typeface="Arial"/>
                <a:cs typeface="Arial"/>
              </a:rPr>
              <a:t>with </a:t>
            </a:r>
            <a:r>
              <a:rPr sz="1800" spc="70" dirty="0">
                <a:latin typeface="Arial"/>
                <a:cs typeface="Arial"/>
              </a:rPr>
              <a:t>some </a:t>
            </a:r>
            <a:r>
              <a:rPr sz="1800" spc="80" dirty="0">
                <a:latin typeface="Arial"/>
                <a:cs typeface="Arial"/>
              </a:rPr>
              <a:t>variation, </a:t>
            </a:r>
            <a:r>
              <a:rPr sz="1800" spc="60" dirty="0">
                <a:latin typeface="Arial"/>
                <a:cs typeface="Arial"/>
              </a:rPr>
              <a:t>is </a:t>
            </a:r>
            <a:r>
              <a:rPr sz="1800" spc="620" dirty="0">
                <a:latin typeface="Arial"/>
                <a:cs typeface="Arial"/>
              </a:rPr>
              <a:t> </a:t>
            </a:r>
            <a:r>
              <a:rPr sz="1800" spc="110" dirty="0">
                <a:latin typeface="Arial"/>
                <a:cs typeface="Arial"/>
              </a:rPr>
              <a:t>common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80" dirty="0">
                <a:latin typeface="Arial"/>
                <a:cs typeface="Arial"/>
              </a:rPr>
              <a:t>many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70" dirty="0">
                <a:latin typeface="Arial"/>
                <a:cs typeface="Arial"/>
              </a:rPr>
              <a:t>enterprises.</a:t>
            </a:r>
            <a:endParaRPr sz="1800" dirty="0">
              <a:latin typeface="Arial"/>
              <a:cs typeface="Arial"/>
            </a:endParaRPr>
          </a:p>
          <a:p>
            <a:pPr marL="299085" marR="29591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75" dirty="0">
                <a:latin typeface="Arial"/>
                <a:cs typeface="Arial"/>
              </a:rPr>
              <a:t>enterprises </a:t>
            </a:r>
            <a:r>
              <a:rPr sz="1800" spc="105" dirty="0">
                <a:latin typeface="Arial"/>
                <a:cs typeface="Arial"/>
              </a:rPr>
              <a:t>often </a:t>
            </a:r>
            <a:r>
              <a:rPr sz="1800" spc="80" dirty="0">
                <a:latin typeface="Arial"/>
                <a:cs typeface="Arial"/>
              </a:rPr>
              <a:t>design </a:t>
            </a:r>
            <a:r>
              <a:rPr sz="1800" spc="105" dirty="0">
                <a:latin typeface="Arial"/>
                <a:cs typeface="Arial"/>
              </a:rPr>
              <a:t>their network  </a:t>
            </a:r>
            <a:r>
              <a:rPr sz="1800" spc="85" dirty="0">
                <a:latin typeface="Arial"/>
                <a:cs typeface="Arial"/>
              </a:rPr>
              <a:t>facilities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25" dirty="0">
                <a:latin typeface="Arial"/>
                <a:cs typeface="Arial"/>
              </a:rPr>
              <a:t>three-tier </a:t>
            </a:r>
            <a:r>
              <a:rPr sz="1800" spc="70" dirty="0">
                <a:latin typeface="Arial"/>
                <a:cs typeface="Arial"/>
              </a:rPr>
              <a:t>hierarchy: </a:t>
            </a:r>
            <a:r>
              <a:rPr sz="1800" spc="15" dirty="0">
                <a:latin typeface="Arial"/>
                <a:cs typeface="Arial"/>
              </a:rPr>
              <a:t>access,  </a:t>
            </a:r>
            <a:r>
              <a:rPr sz="1800" spc="110" dirty="0">
                <a:latin typeface="Arial"/>
                <a:cs typeface="Arial"/>
              </a:rPr>
              <a:t>distribution, </a:t>
            </a:r>
            <a:r>
              <a:rPr sz="1800" spc="75" dirty="0">
                <a:latin typeface="Arial"/>
                <a:cs typeface="Arial"/>
              </a:rPr>
              <a:t>and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60" dirty="0">
                <a:latin typeface="Arial"/>
                <a:cs typeface="Arial"/>
              </a:rPr>
              <a:t>core.</a:t>
            </a:r>
            <a:endParaRPr sz="1800" dirty="0">
              <a:latin typeface="Arial"/>
              <a:cs typeface="Arial"/>
            </a:endParaRPr>
          </a:p>
          <a:p>
            <a:pPr marL="29908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10" dirty="0">
                <a:latin typeface="Arial"/>
                <a:cs typeface="Arial"/>
              </a:rPr>
              <a:t>access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40" dirty="0">
                <a:latin typeface="Arial"/>
                <a:cs typeface="Arial"/>
              </a:rPr>
              <a:t>A </a:t>
            </a:r>
            <a:r>
              <a:rPr sz="1800" spc="110" dirty="0">
                <a:latin typeface="Arial"/>
                <a:cs typeface="Arial"/>
              </a:rPr>
              <a:t>network </a:t>
            </a:r>
            <a:r>
              <a:rPr sz="1800" spc="114" dirty="0">
                <a:latin typeface="Arial"/>
                <a:cs typeface="Arial"/>
              </a:rPr>
              <a:t>that</a:t>
            </a:r>
            <a:r>
              <a:rPr sz="1800" spc="525" dirty="0">
                <a:latin typeface="Arial"/>
                <a:cs typeface="Arial"/>
              </a:rPr>
              <a:t> </a:t>
            </a:r>
            <a:r>
              <a:rPr sz="1800" spc="65" dirty="0">
                <a:latin typeface="Arial"/>
                <a:cs typeface="Arial"/>
              </a:rPr>
              <a:t>connects</a:t>
            </a:r>
            <a:endParaRPr sz="1800" dirty="0">
              <a:latin typeface="Arial"/>
              <a:cs typeface="Arial"/>
            </a:endParaRPr>
          </a:p>
          <a:p>
            <a:pPr marL="299085" algn="just">
              <a:lnSpc>
                <a:spcPct val="100000"/>
              </a:lnSpc>
              <a:spcBef>
                <a:spcPts val="5"/>
              </a:spcBef>
            </a:pPr>
            <a:r>
              <a:rPr sz="1800" spc="85" dirty="0">
                <a:latin typeface="Arial"/>
                <a:cs typeface="Arial"/>
              </a:rPr>
              <a:t>directly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80" dirty="0">
                <a:latin typeface="Arial"/>
                <a:cs typeface="Arial"/>
              </a:rPr>
              <a:t>end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65" dirty="0">
                <a:latin typeface="Arial"/>
                <a:cs typeface="Arial"/>
              </a:rPr>
              <a:t>user</a:t>
            </a:r>
            <a:endParaRPr sz="1800" dirty="0">
              <a:latin typeface="Arial"/>
              <a:cs typeface="Arial"/>
            </a:endParaRPr>
          </a:p>
          <a:p>
            <a:pPr marL="299085" marR="29337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65" dirty="0">
                <a:latin typeface="Arial"/>
                <a:cs typeface="Arial"/>
              </a:rPr>
              <a:t>Typically, </a:t>
            </a:r>
            <a:r>
              <a:rPr sz="1800" spc="50" dirty="0">
                <a:latin typeface="Arial"/>
                <a:cs typeface="Arial"/>
              </a:rPr>
              <a:t>an </a:t>
            </a:r>
            <a:r>
              <a:rPr sz="1800" spc="10" dirty="0">
                <a:latin typeface="Arial"/>
                <a:cs typeface="Arial"/>
              </a:rPr>
              <a:t>access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30" dirty="0">
                <a:latin typeface="Arial"/>
                <a:cs typeface="Arial"/>
              </a:rPr>
              <a:t>local-  </a:t>
            </a:r>
            <a:r>
              <a:rPr sz="1800" spc="25" dirty="0">
                <a:latin typeface="Arial"/>
                <a:cs typeface="Arial"/>
              </a:rPr>
              <a:t>area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-5" dirty="0">
                <a:latin typeface="Arial"/>
                <a:cs typeface="Arial"/>
              </a:rPr>
              <a:t>(LAN)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110" dirty="0">
                <a:latin typeface="Arial"/>
                <a:cs typeface="Arial"/>
              </a:rPr>
              <a:t>campus-wide 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85" dirty="0">
                <a:latin typeface="Arial"/>
                <a:cs typeface="Arial"/>
              </a:rPr>
              <a:t>consisting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0" dirty="0">
                <a:latin typeface="Arial"/>
                <a:cs typeface="Arial"/>
              </a:rPr>
              <a:t>LAN </a:t>
            </a:r>
            <a:r>
              <a:rPr sz="1800" spc="70" dirty="0">
                <a:latin typeface="Arial"/>
                <a:cs typeface="Arial"/>
              </a:rPr>
              <a:t>switches  (typically </a:t>
            </a:r>
            <a:r>
              <a:rPr sz="1800" spc="55" dirty="0">
                <a:latin typeface="Arial"/>
                <a:cs typeface="Arial"/>
              </a:rPr>
              <a:t>Ethernet switches) </a:t>
            </a:r>
            <a:r>
              <a:rPr sz="1800" spc="75" dirty="0">
                <a:latin typeface="Arial"/>
                <a:cs typeface="Arial"/>
              </a:rPr>
              <a:t>and,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85" dirty="0">
                <a:latin typeface="Arial"/>
                <a:cs typeface="Arial"/>
              </a:rPr>
              <a:t>larger  </a:t>
            </a:r>
            <a:r>
              <a:rPr sz="1800" spc="20" dirty="0">
                <a:latin typeface="Arial"/>
                <a:cs typeface="Arial"/>
              </a:rPr>
              <a:t>LANs, </a:t>
            </a:r>
            <a:r>
              <a:rPr sz="1800" spc="-100" dirty="0">
                <a:latin typeface="Arial"/>
                <a:cs typeface="Arial"/>
              </a:rPr>
              <a:t>IP </a:t>
            </a:r>
            <a:r>
              <a:rPr sz="1800" spc="95" dirty="0">
                <a:latin typeface="Arial"/>
                <a:cs typeface="Arial"/>
              </a:rPr>
              <a:t>routers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90" dirty="0">
                <a:latin typeface="Arial"/>
                <a:cs typeface="Arial"/>
              </a:rPr>
              <a:t>provide </a:t>
            </a:r>
            <a:r>
              <a:rPr sz="1800" spc="80" dirty="0">
                <a:latin typeface="Arial"/>
                <a:cs typeface="Arial"/>
              </a:rPr>
              <a:t>connectivity  </a:t>
            </a:r>
            <a:r>
              <a:rPr sz="1800" spc="95" dirty="0">
                <a:latin typeface="Arial"/>
                <a:cs typeface="Arial"/>
              </a:rPr>
              <a:t>among </a:t>
            </a:r>
            <a:r>
              <a:rPr sz="1800" spc="90" dirty="0">
                <a:latin typeface="Arial"/>
                <a:cs typeface="Arial"/>
              </a:rPr>
              <a:t>the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65" dirty="0">
                <a:latin typeface="Arial"/>
                <a:cs typeface="Arial"/>
              </a:rPr>
              <a:t>switches.</a:t>
            </a:r>
            <a:endParaRPr sz="1800" dirty="0">
              <a:latin typeface="Arial"/>
              <a:cs typeface="Arial"/>
            </a:endParaRPr>
          </a:p>
          <a:p>
            <a:pPr marL="299085" marR="29464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20" dirty="0">
                <a:latin typeface="Arial"/>
                <a:cs typeface="Arial"/>
              </a:rPr>
              <a:t>Layer </a:t>
            </a:r>
            <a:r>
              <a:rPr sz="1800" spc="135" dirty="0">
                <a:latin typeface="Arial"/>
                <a:cs typeface="Arial"/>
              </a:rPr>
              <a:t>3 </a:t>
            </a:r>
            <a:r>
              <a:rPr sz="1800" spc="70" dirty="0">
                <a:latin typeface="Arial"/>
                <a:cs typeface="Arial"/>
              </a:rPr>
              <a:t>switches </a:t>
            </a:r>
            <a:r>
              <a:rPr sz="1800" spc="40" dirty="0">
                <a:latin typeface="Arial"/>
                <a:cs typeface="Arial"/>
              </a:rPr>
              <a:t>are </a:t>
            </a:r>
            <a:r>
              <a:rPr sz="1800" spc="50" dirty="0">
                <a:latin typeface="Arial"/>
                <a:cs typeface="Arial"/>
              </a:rPr>
              <a:t>also </a:t>
            </a:r>
            <a:r>
              <a:rPr sz="1800" spc="100" dirty="0">
                <a:latin typeface="Arial"/>
                <a:cs typeface="Arial"/>
              </a:rPr>
              <a:t>commonly </a:t>
            </a:r>
            <a:r>
              <a:rPr sz="1800" spc="60" dirty="0">
                <a:latin typeface="Arial"/>
                <a:cs typeface="Arial"/>
              </a:rPr>
              <a:t>used  </a:t>
            </a:r>
            <a:r>
              <a:rPr sz="1800" spc="120" dirty="0">
                <a:latin typeface="Arial"/>
                <a:cs typeface="Arial"/>
              </a:rPr>
              <a:t>within </a:t>
            </a:r>
            <a:r>
              <a:rPr sz="1800" spc="50" dirty="0">
                <a:latin typeface="Arial"/>
                <a:cs typeface="Arial"/>
              </a:rPr>
              <a:t>an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20" dirty="0">
                <a:latin typeface="Arial"/>
                <a:cs typeface="Arial"/>
              </a:rPr>
              <a:t>LAN.</a:t>
            </a:r>
            <a:endParaRPr sz="1800" dirty="0">
              <a:latin typeface="Arial"/>
              <a:cs typeface="Arial"/>
            </a:endParaRPr>
          </a:p>
          <a:p>
            <a:pPr marL="299085" marR="29337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10" dirty="0">
                <a:latin typeface="Arial"/>
                <a:cs typeface="Arial"/>
              </a:rPr>
              <a:t>access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95" dirty="0">
                <a:latin typeface="Arial"/>
                <a:cs typeface="Arial"/>
              </a:rPr>
              <a:t>supports </a:t>
            </a:r>
            <a:r>
              <a:rPr sz="1800" spc="80" dirty="0">
                <a:latin typeface="Arial"/>
                <a:cs typeface="Arial"/>
              </a:rPr>
              <a:t>end </a:t>
            </a:r>
            <a:r>
              <a:rPr sz="1800" spc="65" dirty="0">
                <a:latin typeface="Arial"/>
                <a:cs typeface="Arial"/>
              </a:rPr>
              <a:t>user  </a:t>
            </a:r>
            <a:r>
              <a:rPr sz="1800" spc="100" dirty="0">
                <a:latin typeface="Arial"/>
                <a:cs typeface="Arial"/>
              </a:rPr>
              <a:t>equipment, </a:t>
            </a:r>
            <a:r>
              <a:rPr sz="1800" spc="65" dirty="0">
                <a:latin typeface="Arial"/>
                <a:cs typeface="Arial"/>
              </a:rPr>
              <a:t>such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95" dirty="0">
                <a:latin typeface="Arial"/>
                <a:cs typeface="Arial"/>
              </a:rPr>
              <a:t>desktop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10" dirty="0">
                <a:latin typeface="Arial"/>
                <a:cs typeface="Arial"/>
              </a:rPr>
              <a:t>laptop</a:t>
            </a:r>
            <a:r>
              <a:rPr lang="en-US" sz="1800" spc="110" dirty="0">
                <a:latin typeface="Arial"/>
                <a:cs typeface="Arial"/>
              </a:rPr>
              <a:t>s.</a:t>
            </a:r>
            <a:endParaRPr sz="1800" spc="45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17820" y="1196339"/>
            <a:ext cx="6580631" cy="514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62178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21784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384165" cy="6162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9490" marR="44069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Foundations </a:t>
            </a:r>
            <a:r>
              <a:rPr sz="1800" b="1" spc="35" dirty="0">
                <a:solidFill>
                  <a:srgbClr val="C00000"/>
                </a:solidFill>
                <a:latin typeface="Arial"/>
                <a:cs typeface="Arial"/>
              </a:rPr>
              <a:t>of </a:t>
            </a:r>
            <a:r>
              <a:rPr sz="1800" b="1" spc="25" dirty="0">
                <a:solidFill>
                  <a:srgbClr val="C00000"/>
                </a:solidFill>
                <a:latin typeface="Arial"/>
                <a:cs typeface="Arial"/>
              </a:rPr>
              <a:t>Modern Networking  </a:t>
            </a:r>
            <a:r>
              <a:rPr sz="1800" b="1" spc="-95" dirty="0">
                <a:solidFill>
                  <a:srgbClr val="C00000"/>
                </a:solidFill>
                <a:latin typeface="Arial"/>
                <a:cs typeface="Arial"/>
              </a:rPr>
              <a:t>PART </a:t>
            </a:r>
            <a:r>
              <a:rPr sz="1800" b="1" spc="15" dirty="0">
                <a:solidFill>
                  <a:srgbClr val="C00000"/>
                </a:solidFill>
                <a:latin typeface="Arial"/>
                <a:cs typeface="Arial"/>
              </a:rPr>
              <a:t>I </a:t>
            </a:r>
            <a:r>
              <a:rPr sz="1800" b="1" spc="25" dirty="0">
                <a:solidFill>
                  <a:srgbClr val="C00000"/>
                </a:solidFill>
                <a:latin typeface="Arial"/>
                <a:cs typeface="Arial"/>
              </a:rPr>
              <a:t>Modern</a:t>
            </a:r>
            <a:r>
              <a:rPr sz="1800" b="1" spc="2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25" dirty="0">
                <a:solidFill>
                  <a:srgbClr val="C00000"/>
                </a:solidFill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  <a:p>
            <a:pPr marL="548640" algn="ctr">
              <a:lnSpc>
                <a:spcPct val="100000"/>
              </a:lnSpc>
            </a:pPr>
            <a:r>
              <a:rPr sz="1800" b="1" spc="15" dirty="0">
                <a:solidFill>
                  <a:srgbClr val="C00000"/>
                </a:solidFill>
                <a:latin typeface="Arial"/>
                <a:cs typeface="Arial"/>
              </a:rPr>
              <a:t>Chapter </a:t>
            </a:r>
            <a:r>
              <a:rPr sz="1800" b="1" spc="55" dirty="0">
                <a:solidFill>
                  <a:srgbClr val="C00000"/>
                </a:solidFill>
                <a:latin typeface="Arial"/>
                <a:cs typeface="Arial"/>
              </a:rPr>
              <a:t>1: </a:t>
            </a:r>
            <a:r>
              <a:rPr sz="1800" b="1" spc="-15" dirty="0">
                <a:solidFill>
                  <a:srgbClr val="C00000"/>
                </a:solidFill>
                <a:latin typeface="Arial"/>
                <a:cs typeface="Arial"/>
              </a:rPr>
              <a:t>Elements </a:t>
            </a:r>
            <a:r>
              <a:rPr sz="1800" b="1" spc="35" dirty="0">
                <a:solidFill>
                  <a:srgbClr val="C00000"/>
                </a:solidFill>
                <a:latin typeface="Arial"/>
                <a:cs typeface="Arial"/>
              </a:rPr>
              <a:t>of </a:t>
            </a:r>
            <a:r>
              <a:rPr sz="1800" b="1" spc="25" dirty="0">
                <a:solidFill>
                  <a:srgbClr val="C00000"/>
                </a:solidFill>
                <a:latin typeface="Arial"/>
                <a:cs typeface="Arial"/>
              </a:rPr>
              <a:t>Modern</a:t>
            </a:r>
            <a:r>
              <a:rPr sz="1800" b="1" spc="1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20" dirty="0">
                <a:solidFill>
                  <a:srgbClr val="C00000"/>
                </a:solidFill>
                <a:latin typeface="Arial"/>
                <a:cs typeface="Arial"/>
              </a:rPr>
              <a:t>Networking</a:t>
            </a:r>
            <a:endParaRPr sz="1800">
              <a:latin typeface="Arial"/>
              <a:cs typeface="Arial"/>
            </a:endParaRPr>
          </a:p>
          <a:p>
            <a:pPr marL="12700" marR="866140" algn="just">
              <a:lnSpc>
                <a:spcPct val="100000"/>
              </a:lnSpc>
              <a:spcBef>
                <a:spcPts val="790"/>
              </a:spcBef>
            </a:pPr>
            <a:r>
              <a:rPr sz="1800" b="1" spc="114" dirty="0">
                <a:latin typeface="Arial"/>
                <a:cs typeface="Arial"/>
              </a:rPr>
              <a:t>1.2 </a:t>
            </a:r>
            <a:r>
              <a:rPr sz="1800" b="1" spc="-125" dirty="0">
                <a:latin typeface="Arial"/>
                <a:cs typeface="Arial"/>
              </a:rPr>
              <a:t>EXAMPLE </a:t>
            </a:r>
            <a:r>
              <a:rPr sz="1800" b="1" spc="-90" dirty="0">
                <a:latin typeface="Arial"/>
                <a:cs typeface="Arial"/>
              </a:rPr>
              <a:t>NETWORK </a:t>
            </a:r>
            <a:r>
              <a:rPr sz="1800" b="1" spc="-85" dirty="0">
                <a:latin typeface="Arial"/>
                <a:cs typeface="Arial"/>
              </a:rPr>
              <a:t>ARCHITECTURES  </a:t>
            </a:r>
            <a:r>
              <a:rPr sz="1800" b="1" spc="-60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Typical </a:t>
            </a:r>
            <a:r>
              <a:rPr sz="1800" b="1" spc="25" dirty="0">
                <a:latin typeface="Arial"/>
                <a:cs typeface="Arial"/>
              </a:rPr>
              <a:t>Network</a:t>
            </a:r>
            <a:r>
              <a:rPr sz="1800" b="1" spc="229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Hierarchy</a:t>
            </a:r>
            <a:endParaRPr sz="18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-55" dirty="0">
                <a:latin typeface="Arial"/>
                <a:cs typeface="Arial"/>
              </a:rPr>
              <a:t>access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25" dirty="0"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  <a:p>
            <a:pPr marL="299085" marR="294640" indent="-287020" algn="just">
              <a:lnSpc>
                <a:spcPct val="100000"/>
              </a:lnSpc>
              <a:buFont typeface="Arial"/>
              <a:buChar char="•"/>
              <a:tabLst>
                <a:tab pos="370840" algn="l"/>
              </a:tabLst>
            </a:pPr>
            <a:r>
              <a:rPr dirty="0"/>
              <a:t>	</a:t>
            </a:r>
            <a:r>
              <a:rPr sz="1800" spc="40" dirty="0">
                <a:latin typeface="Arial"/>
                <a:cs typeface="Arial"/>
              </a:rPr>
              <a:t>A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65" dirty="0">
                <a:latin typeface="Arial"/>
                <a:cs typeface="Arial"/>
              </a:rPr>
              <a:t>connects </a:t>
            </a:r>
            <a:r>
              <a:rPr sz="1800" spc="90" dirty="0">
                <a:latin typeface="Arial"/>
                <a:cs typeface="Arial"/>
              </a:rPr>
              <a:t>directly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the  </a:t>
            </a:r>
            <a:r>
              <a:rPr sz="1800" spc="80" dirty="0">
                <a:latin typeface="Arial"/>
                <a:cs typeface="Arial"/>
              </a:rPr>
              <a:t>end</a:t>
            </a:r>
            <a:r>
              <a:rPr sz="1800" spc="65" dirty="0">
                <a:latin typeface="Arial"/>
                <a:cs typeface="Arial"/>
              </a:rPr>
              <a:t> user</a:t>
            </a:r>
            <a:endParaRPr sz="1800">
              <a:latin typeface="Arial"/>
              <a:cs typeface="Arial"/>
            </a:endParaRPr>
          </a:p>
          <a:p>
            <a:pPr marL="299085" marR="29337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65" dirty="0">
                <a:latin typeface="Arial"/>
                <a:cs typeface="Arial"/>
              </a:rPr>
              <a:t>Typically, </a:t>
            </a:r>
            <a:r>
              <a:rPr sz="1800" spc="50" dirty="0">
                <a:latin typeface="Arial"/>
                <a:cs typeface="Arial"/>
              </a:rPr>
              <a:t>an </a:t>
            </a:r>
            <a:r>
              <a:rPr sz="1800" spc="10" dirty="0">
                <a:latin typeface="Arial"/>
                <a:cs typeface="Arial"/>
              </a:rPr>
              <a:t>access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30" dirty="0">
                <a:latin typeface="Arial"/>
                <a:cs typeface="Arial"/>
              </a:rPr>
              <a:t>local-  </a:t>
            </a:r>
            <a:r>
              <a:rPr sz="1800" spc="25" dirty="0">
                <a:latin typeface="Arial"/>
                <a:cs typeface="Arial"/>
              </a:rPr>
              <a:t>area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-5" dirty="0">
                <a:latin typeface="Arial"/>
                <a:cs typeface="Arial"/>
              </a:rPr>
              <a:t>(LAN)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110" dirty="0">
                <a:latin typeface="Arial"/>
                <a:cs typeface="Arial"/>
              </a:rPr>
              <a:t>campus-wide 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85" dirty="0">
                <a:latin typeface="Arial"/>
                <a:cs typeface="Arial"/>
              </a:rPr>
              <a:t>consisting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0" dirty="0">
                <a:latin typeface="Arial"/>
                <a:cs typeface="Arial"/>
              </a:rPr>
              <a:t>LAN </a:t>
            </a:r>
            <a:r>
              <a:rPr sz="1800" spc="70" dirty="0">
                <a:latin typeface="Arial"/>
                <a:cs typeface="Arial"/>
              </a:rPr>
              <a:t>switches  (typically </a:t>
            </a:r>
            <a:r>
              <a:rPr sz="1800" spc="55" dirty="0">
                <a:latin typeface="Arial"/>
                <a:cs typeface="Arial"/>
              </a:rPr>
              <a:t>Ethernet switches) </a:t>
            </a:r>
            <a:r>
              <a:rPr sz="1800" spc="75" dirty="0">
                <a:latin typeface="Arial"/>
                <a:cs typeface="Arial"/>
              </a:rPr>
              <a:t>and,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85" dirty="0">
                <a:latin typeface="Arial"/>
                <a:cs typeface="Arial"/>
              </a:rPr>
              <a:t>larger  </a:t>
            </a:r>
            <a:r>
              <a:rPr sz="1800" spc="20" dirty="0">
                <a:latin typeface="Arial"/>
                <a:cs typeface="Arial"/>
              </a:rPr>
              <a:t>LANs, </a:t>
            </a:r>
            <a:r>
              <a:rPr sz="1800" spc="-100" dirty="0">
                <a:latin typeface="Arial"/>
                <a:cs typeface="Arial"/>
              </a:rPr>
              <a:t>IP </a:t>
            </a:r>
            <a:r>
              <a:rPr sz="1800" spc="95" dirty="0">
                <a:latin typeface="Arial"/>
                <a:cs typeface="Arial"/>
              </a:rPr>
              <a:t>routers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90" dirty="0">
                <a:latin typeface="Arial"/>
                <a:cs typeface="Arial"/>
              </a:rPr>
              <a:t>provide </a:t>
            </a:r>
            <a:r>
              <a:rPr sz="1800" spc="80" dirty="0">
                <a:latin typeface="Arial"/>
                <a:cs typeface="Arial"/>
              </a:rPr>
              <a:t>connectivity  </a:t>
            </a:r>
            <a:r>
              <a:rPr sz="1800" spc="95" dirty="0">
                <a:latin typeface="Arial"/>
                <a:cs typeface="Arial"/>
              </a:rPr>
              <a:t>among </a:t>
            </a:r>
            <a:r>
              <a:rPr sz="1800" spc="90" dirty="0">
                <a:latin typeface="Arial"/>
                <a:cs typeface="Arial"/>
              </a:rPr>
              <a:t>the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65" dirty="0">
                <a:latin typeface="Arial"/>
                <a:cs typeface="Arial"/>
              </a:rPr>
              <a:t>switches.</a:t>
            </a:r>
            <a:endParaRPr sz="1800">
              <a:latin typeface="Arial"/>
              <a:cs typeface="Arial"/>
            </a:endParaRPr>
          </a:p>
          <a:p>
            <a:pPr marL="299085" marR="29464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20" dirty="0">
                <a:latin typeface="Arial"/>
                <a:cs typeface="Arial"/>
              </a:rPr>
              <a:t>Layer </a:t>
            </a:r>
            <a:r>
              <a:rPr sz="1800" spc="135" dirty="0">
                <a:latin typeface="Arial"/>
                <a:cs typeface="Arial"/>
              </a:rPr>
              <a:t>3 </a:t>
            </a:r>
            <a:r>
              <a:rPr sz="1800" spc="70" dirty="0">
                <a:latin typeface="Arial"/>
                <a:cs typeface="Arial"/>
              </a:rPr>
              <a:t>switches </a:t>
            </a:r>
            <a:r>
              <a:rPr sz="1800" spc="40" dirty="0">
                <a:latin typeface="Arial"/>
                <a:cs typeface="Arial"/>
              </a:rPr>
              <a:t>are </a:t>
            </a:r>
            <a:r>
              <a:rPr sz="1800" spc="50" dirty="0">
                <a:latin typeface="Arial"/>
                <a:cs typeface="Arial"/>
              </a:rPr>
              <a:t>also </a:t>
            </a:r>
            <a:r>
              <a:rPr sz="1800" spc="100" dirty="0">
                <a:latin typeface="Arial"/>
                <a:cs typeface="Arial"/>
              </a:rPr>
              <a:t>commonly </a:t>
            </a:r>
            <a:r>
              <a:rPr sz="1800" spc="60" dirty="0">
                <a:latin typeface="Arial"/>
                <a:cs typeface="Arial"/>
              </a:rPr>
              <a:t>used  </a:t>
            </a:r>
            <a:r>
              <a:rPr sz="1800" spc="120" dirty="0">
                <a:latin typeface="Arial"/>
                <a:cs typeface="Arial"/>
              </a:rPr>
              <a:t>within </a:t>
            </a:r>
            <a:r>
              <a:rPr sz="1800" spc="50" dirty="0">
                <a:latin typeface="Arial"/>
                <a:cs typeface="Arial"/>
              </a:rPr>
              <a:t>an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20" dirty="0">
                <a:latin typeface="Arial"/>
                <a:cs typeface="Arial"/>
              </a:rPr>
              <a:t>LAN.</a:t>
            </a:r>
            <a:endParaRPr sz="1800">
              <a:latin typeface="Arial"/>
              <a:cs typeface="Arial"/>
            </a:endParaRPr>
          </a:p>
          <a:p>
            <a:pPr marL="299085" marR="29337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10" dirty="0">
                <a:latin typeface="Arial"/>
                <a:cs typeface="Arial"/>
              </a:rPr>
              <a:t>access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95" dirty="0">
                <a:latin typeface="Arial"/>
                <a:cs typeface="Arial"/>
              </a:rPr>
              <a:t>supports </a:t>
            </a:r>
            <a:r>
              <a:rPr sz="1800" spc="80" dirty="0">
                <a:latin typeface="Arial"/>
                <a:cs typeface="Arial"/>
              </a:rPr>
              <a:t>end </a:t>
            </a:r>
            <a:r>
              <a:rPr sz="1800" spc="65" dirty="0">
                <a:latin typeface="Arial"/>
                <a:cs typeface="Arial"/>
              </a:rPr>
              <a:t>user  </a:t>
            </a:r>
            <a:r>
              <a:rPr sz="1800" spc="100" dirty="0">
                <a:latin typeface="Arial"/>
                <a:cs typeface="Arial"/>
              </a:rPr>
              <a:t>equipment, </a:t>
            </a:r>
            <a:r>
              <a:rPr sz="1800" spc="65" dirty="0">
                <a:latin typeface="Arial"/>
                <a:cs typeface="Arial"/>
              </a:rPr>
              <a:t>such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95" dirty="0">
                <a:latin typeface="Arial"/>
                <a:cs typeface="Arial"/>
              </a:rPr>
              <a:t>desktop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10" dirty="0">
                <a:latin typeface="Arial"/>
                <a:cs typeface="Arial"/>
              </a:rPr>
              <a:t>laptop  </a:t>
            </a:r>
            <a:r>
              <a:rPr sz="1800" spc="95" dirty="0">
                <a:latin typeface="Arial"/>
                <a:cs typeface="Arial"/>
              </a:rPr>
              <a:t>computers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05" dirty="0">
                <a:latin typeface="Arial"/>
                <a:cs typeface="Arial"/>
              </a:rPr>
              <a:t>mobile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45" dirty="0">
                <a:latin typeface="Arial"/>
                <a:cs typeface="Arial"/>
              </a:rPr>
              <a:t>devices.</a:t>
            </a:r>
            <a:endParaRPr sz="1800">
              <a:latin typeface="Arial"/>
              <a:cs typeface="Arial"/>
            </a:endParaRPr>
          </a:p>
          <a:p>
            <a:pPr marL="299085" marR="29527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10" dirty="0">
                <a:latin typeface="Arial"/>
                <a:cs typeface="Arial"/>
              </a:rPr>
              <a:t>access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50" dirty="0">
                <a:latin typeface="Arial"/>
                <a:cs typeface="Arial"/>
              </a:rPr>
              <a:t>also </a:t>
            </a:r>
            <a:r>
              <a:rPr sz="1800" spc="100" dirty="0">
                <a:latin typeface="Arial"/>
                <a:cs typeface="Arial"/>
              </a:rPr>
              <a:t>supports </a:t>
            </a:r>
            <a:r>
              <a:rPr sz="1800" spc="65" dirty="0">
                <a:latin typeface="Arial"/>
                <a:cs typeface="Arial"/>
              </a:rPr>
              <a:t>local  </a:t>
            </a:r>
            <a:r>
              <a:rPr sz="1800" spc="45" dirty="0">
                <a:latin typeface="Arial"/>
                <a:cs typeface="Arial"/>
              </a:rPr>
              <a:t>servers </a:t>
            </a:r>
            <a:r>
              <a:rPr sz="1800" spc="114" dirty="0">
                <a:latin typeface="Arial"/>
                <a:cs typeface="Arial"/>
              </a:rPr>
              <a:t>that </a:t>
            </a:r>
            <a:r>
              <a:rPr sz="1800" spc="105" dirty="0">
                <a:latin typeface="Arial"/>
                <a:cs typeface="Arial"/>
              </a:rPr>
              <a:t>primarily </a:t>
            </a:r>
            <a:r>
              <a:rPr sz="1800" spc="125" dirty="0">
                <a:latin typeface="Arial"/>
                <a:cs typeface="Arial"/>
              </a:rPr>
              <a:t>or </a:t>
            </a:r>
            <a:r>
              <a:rPr sz="1800" spc="65" dirty="0">
                <a:latin typeface="Arial"/>
                <a:cs typeface="Arial"/>
              </a:rPr>
              <a:t>exclusively </a:t>
            </a:r>
            <a:r>
              <a:rPr sz="1800" spc="30" dirty="0">
                <a:latin typeface="Arial"/>
                <a:cs typeface="Arial"/>
              </a:rPr>
              <a:t>serve 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55" dirty="0">
                <a:latin typeface="Arial"/>
                <a:cs typeface="Arial"/>
              </a:rPr>
              <a:t>users </a:t>
            </a:r>
            <a:r>
              <a:rPr sz="1800" spc="105" dirty="0">
                <a:latin typeface="Arial"/>
                <a:cs typeface="Arial"/>
              </a:rPr>
              <a:t>on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65" dirty="0">
                <a:latin typeface="Arial"/>
                <a:cs typeface="Arial"/>
              </a:rPr>
              <a:t>local </a:t>
            </a:r>
            <a:r>
              <a:rPr sz="1800" spc="10" dirty="0">
                <a:latin typeface="Arial"/>
                <a:cs typeface="Arial"/>
              </a:rPr>
              <a:t>access </a:t>
            </a:r>
            <a:r>
              <a:rPr sz="1800" spc="100" dirty="0">
                <a:latin typeface="Arial"/>
                <a:cs typeface="Arial"/>
              </a:rPr>
              <a:t>network.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13832" y="1127759"/>
            <a:ext cx="6327648" cy="5730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732780" cy="610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14755">
              <a:lnSpc>
                <a:spcPct val="100000"/>
              </a:lnSpc>
              <a:spcBef>
                <a:spcPts val="790"/>
              </a:spcBef>
            </a:pPr>
            <a:r>
              <a:rPr sz="1800" b="1" spc="114" dirty="0">
                <a:latin typeface="Arial"/>
                <a:cs typeface="Arial"/>
              </a:rPr>
              <a:t>1.2 </a:t>
            </a:r>
            <a:r>
              <a:rPr sz="1800" b="1" spc="-125" dirty="0">
                <a:latin typeface="Arial"/>
                <a:cs typeface="Arial"/>
              </a:rPr>
              <a:t>EXAMPLE </a:t>
            </a:r>
            <a:r>
              <a:rPr sz="1800" b="1" spc="-90" dirty="0">
                <a:latin typeface="Arial"/>
                <a:cs typeface="Arial"/>
              </a:rPr>
              <a:t>NETWORK </a:t>
            </a:r>
            <a:r>
              <a:rPr sz="1800" b="1" spc="-85" dirty="0">
                <a:latin typeface="Arial"/>
                <a:cs typeface="Arial"/>
              </a:rPr>
              <a:t>ARCHITECTURES  </a:t>
            </a:r>
            <a:r>
              <a:rPr sz="1800" b="1" spc="-60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Typical </a:t>
            </a:r>
            <a:r>
              <a:rPr sz="1800" b="1" spc="25" dirty="0">
                <a:latin typeface="Arial"/>
                <a:cs typeface="Arial"/>
              </a:rPr>
              <a:t>Network </a:t>
            </a:r>
            <a:r>
              <a:rPr sz="1800" b="1" spc="-5" dirty="0">
                <a:latin typeface="Arial"/>
                <a:cs typeface="Arial"/>
              </a:rPr>
              <a:t>Hierarchy  </a:t>
            </a:r>
            <a:r>
              <a:rPr sz="1800" b="1" spc="25" dirty="0">
                <a:latin typeface="Arial"/>
                <a:cs typeface="Arial"/>
              </a:rPr>
              <a:t>distribution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25" dirty="0">
                <a:latin typeface="Arial"/>
                <a:cs typeface="Arial"/>
              </a:rPr>
              <a:t>network</a:t>
            </a:r>
            <a:endParaRPr sz="1800" dirty="0">
              <a:latin typeface="Arial"/>
              <a:cs typeface="Arial"/>
            </a:endParaRPr>
          </a:p>
          <a:p>
            <a:pPr marL="299085" marR="762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65" dirty="0">
                <a:latin typeface="Arial"/>
                <a:cs typeface="Arial"/>
              </a:rPr>
              <a:t>connects </a:t>
            </a:r>
            <a:r>
              <a:rPr sz="1800" spc="10" dirty="0">
                <a:latin typeface="Arial"/>
                <a:cs typeface="Arial"/>
              </a:rPr>
              <a:t>access </a:t>
            </a:r>
            <a:r>
              <a:rPr sz="1800" spc="95" dirty="0">
                <a:latin typeface="Arial"/>
                <a:cs typeface="Arial"/>
              </a:rPr>
              <a:t>networks </a:t>
            </a:r>
            <a:r>
              <a:rPr sz="1800" spc="120" dirty="0">
                <a:latin typeface="Arial"/>
                <a:cs typeface="Arial"/>
              </a:rPr>
              <a:t>with </a:t>
            </a:r>
            <a:r>
              <a:rPr sz="1800" spc="30" dirty="0">
                <a:latin typeface="Arial"/>
                <a:cs typeface="Arial"/>
              </a:rPr>
              <a:t>each </a:t>
            </a:r>
            <a:r>
              <a:rPr sz="1800" spc="100" dirty="0">
                <a:latin typeface="Arial"/>
                <a:cs typeface="Arial"/>
              </a:rPr>
              <a:t>other </a:t>
            </a:r>
            <a:r>
              <a:rPr sz="1800" spc="80" dirty="0">
                <a:latin typeface="Arial"/>
                <a:cs typeface="Arial"/>
              </a:rPr>
              <a:t>and  </a:t>
            </a:r>
            <a:r>
              <a:rPr sz="1800" spc="120" dirty="0">
                <a:latin typeface="Arial"/>
                <a:cs typeface="Arial"/>
              </a:rPr>
              <a:t>with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60" dirty="0">
                <a:latin typeface="Arial"/>
                <a:cs typeface="Arial"/>
              </a:rPr>
              <a:t>core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network.</a:t>
            </a:r>
            <a:endParaRPr sz="1800" dirty="0">
              <a:latin typeface="Arial"/>
              <a:cs typeface="Arial"/>
            </a:endParaRPr>
          </a:p>
          <a:p>
            <a:pPr marL="299085" marR="571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70" dirty="0">
                <a:latin typeface="Arial"/>
                <a:cs typeface="Arial"/>
              </a:rPr>
              <a:t>An </a:t>
            </a:r>
            <a:r>
              <a:rPr sz="1800" spc="60" dirty="0">
                <a:latin typeface="Arial"/>
                <a:cs typeface="Arial"/>
              </a:rPr>
              <a:t>edge  </a:t>
            </a:r>
            <a:r>
              <a:rPr sz="1800" spc="110" dirty="0">
                <a:latin typeface="Arial"/>
                <a:cs typeface="Arial"/>
              </a:rPr>
              <a:t>router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14" dirty="0">
                <a:latin typeface="Arial"/>
                <a:cs typeface="Arial"/>
              </a:rPr>
              <a:t>distribution </a:t>
            </a:r>
            <a:r>
              <a:rPr sz="1800" spc="105" dirty="0">
                <a:latin typeface="Arial"/>
                <a:cs typeface="Arial"/>
              </a:rPr>
              <a:t>network  </a:t>
            </a:r>
            <a:r>
              <a:rPr sz="1800" spc="65" dirty="0">
                <a:latin typeface="Arial"/>
                <a:cs typeface="Arial"/>
              </a:rPr>
              <a:t>connects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55" dirty="0">
                <a:latin typeface="Arial"/>
                <a:cs typeface="Arial"/>
              </a:rPr>
              <a:t>an </a:t>
            </a:r>
            <a:r>
              <a:rPr sz="1800" spc="60" dirty="0">
                <a:latin typeface="Arial"/>
                <a:cs typeface="Arial"/>
              </a:rPr>
              <a:t>edge </a:t>
            </a:r>
            <a:r>
              <a:rPr sz="1800" spc="105" dirty="0">
                <a:latin typeface="Arial"/>
                <a:cs typeface="Arial"/>
              </a:rPr>
              <a:t>router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50" dirty="0">
                <a:latin typeface="Arial"/>
                <a:cs typeface="Arial"/>
              </a:rPr>
              <a:t>an </a:t>
            </a:r>
            <a:r>
              <a:rPr sz="1800" spc="10" dirty="0">
                <a:latin typeface="Arial"/>
                <a:cs typeface="Arial"/>
              </a:rPr>
              <a:t>access </a:t>
            </a:r>
            <a:r>
              <a:rPr sz="1800" spc="105" dirty="0">
                <a:latin typeface="Arial"/>
                <a:cs typeface="Arial"/>
              </a:rPr>
              <a:t>network 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85" dirty="0">
                <a:latin typeface="Arial"/>
                <a:cs typeface="Arial"/>
              </a:rPr>
              <a:t>provide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connectivity.</a:t>
            </a:r>
            <a:endParaRPr sz="1800" dirty="0">
              <a:latin typeface="Arial"/>
              <a:cs typeface="Arial"/>
            </a:endParaRPr>
          </a:p>
          <a:p>
            <a:pPr marL="299085" marR="635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50" dirty="0">
                <a:latin typeface="Arial"/>
                <a:cs typeface="Arial"/>
              </a:rPr>
              <a:t>The </a:t>
            </a:r>
            <a:r>
              <a:rPr sz="1800" spc="120" dirty="0">
                <a:latin typeface="Arial"/>
                <a:cs typeface="Arial"/>
              </a:rPr>
              <a:t>two </a:t>
            </a:r>
            <a:r>
              <a:rPr sz="1800" spc="95" dirty="0">
                <a:latin typeface="Arial"/>
                <a:cs typeface="Arial"/>
              </a:rPr>
              <a:t>routers </a:t>
            </a:r>
            <a:r>
              <a:rPr sz="1800" spc="45" dirty="0">
                <a:latin typeface="Arial"/>
                <a:cs typeface="Arial"/>
              </a:rPr>
              <a:t>are </a:t>
            </a:r>
            <a:r>
              <a:rPr sz="1800" spc="95" dirty="0">
                <a:latin typeface="Arial"/>
                <a:cs typeface="Arial"/>
              </a:rPr>
              <a:t>configured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80" dirty="0">
                <a:latin typeface="Arial"/>
                <a:cs typeface="Arial"/>
              </a:rPr>
              <a:t>recognize  </a:t>
            </a:r>
            <a:r>
              <a:rPr sz="1800" spc="30" dirty="0">
                <a:latin typeface="Arial"/>
                <a:cs typeface="Arial"/>
              </a:rPr>
              <a:t>each </a:t>
            </a:r>
            <a:r>
              <a:rPr sz="1800" spc="100" dirty="0">
                <a:latin typeface="Arial"/>
                <a:cs typeface="Arial"/>
              </a:rPr>
              <a:t>other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114" dirty="0">
                <a:latin typeface="Arial"/>
                <a:cs typeface="Arial"/>
              </a:rPr>
              <a:t>will </a:t>
            </a:r>
            <a:r>
              <a:rPr sz="1800" spc="70" dirty="0">
                <a:latin typeface="Arial"/>
                <a:cs typeface="Arial"/>
              </a:rPr>
              <a:t>generally </a:t>
            </a:r>
            <a:r>
              <a:rPr sz="1800" spc="65" dirty="0">
                <a:latin typeface="Arial"/>
                <a:cs typeface="Arial"/>
              </a:rPr>
              <a:t>exchange </a:t>
            </a:r>
            <a:r>
              <a:rPr sz="1800" spc="120" dirty="0">
                <a:latin typeface="Arial"/>
                <a:cs typeface="Arial"/>
              </a:rPr>
              <a:t>routing 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80" dirty="0">
                <a:latin typeface="Arial"/>
                <a:cs typeface="Arial"/>
              </a:rPr>
              <a:t>connectivity </a:t>
            </a:r>
            <a:r>
              <a:rPr sz="1800" spc="114" dirty="0">
                <a:latin typeface="Arial"/>
                <a:cs typeface="Arial"/>
              </a:rPr>
              <a:t>information </a:t>
            </a:r>
            <a:r>
              <a:rPr sz="1800" spc="75" dirty="0">
                <a:latin typeface="Arial"/>
                <a:cs typeface="Arial"/>
              </a:rPr>
              <a:t>and, </a:t>
            </a:r>
            <a:r>
              <a:rPr sz="1800" spc="80" dirty="0">
                <a:latin typeface="Arial"/>
                <a:cs typeface="Arial"/>
              </a:rPr>
              <a:t>typically,  </a:t>
            </a:r>
            <a:r>
              <a:rPr sz="1800" spc="70" dirty="0">
                <a:latin typeface="Arial"/>
                <a:cs typeface="Arial"/>
              </a:rPr>
              <a:t>some </a:t>
            </a:r>
            <a:r>
              <a:rPr sz="1800" spc="110" dirty="0">
                <a:latin typeface="Arial"/>
                <a:cs typeface="Arial"/>
              </a:rPr>
              <a:t>traffic-related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spc="110" dirty="0">
                <a:latin typeface="Arial"/>
                <a:cs typeface="Arial"/>
              </a:rPr>
              <a:t>information.</a:t>
            </a:r>
            <a:endParaRPr sz="1800" dirty="0">
              <a:latin typeface="Arial"/>
              <a:cs typeface="Arial"/>
            </a:endParaRPr>
          </a:p>
          <a:p>
            <a:pPr marL="299085" marR="635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65" dirty="0">
                <a:latin typeface="Arial"/>
                <a:cs typeface="Arial"/>
              </a:rPr>
              <a:t>This </a:t>
            </a:r>
            <a:r>
              <a:rPr sz="1800" spc="85" dirty="0">
                <a:latin typeface="Arial"/>
                <a:cs typeface="Arial"/>
              </a:rPr>
              <a:t>cooperation </a:t>
            </a:r>
            <a:r>
              <a:rPr sz="1800" spc="65" dirty="0">
                <a:latin typeface="Arial"/>
                <a:cs typeface="Arial"/>
              </a:rPr>
              <a:t>between </a:t>
            </a:r>
            <a:r>
              <a:rPr sz="1800" spc="95" dirty="0">
                <a:latin typeface="Arial"/>
                <a:cs typeface="Arial"/>
              </a:rPr>
              <a:t>routers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85" dirty="0">
                <a:latin typeface="Arial"/>
                <a:cs typeface="Arial"/>
              </a:rPr>
              <a:t>referred </a:t>
            </a:r>
            <a:r>
              <a:rPr sz="1800" spc="130" dirty="0">
                <a:latin typeface="Arial"/>
                <a:cs typeface="Arial"/>
              </a:rPr>
              <a:t>to  </a:t>
            </a:r>
            <a:r>
              <a:rPr sz="1800" spc="5" dirty="0">
                <a:latin typeface="Arial"/>
                <a:cs typeface="Arial"/>
              </a:rPr>
              <a:t>as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peering.</a:t>
            </a:r>
            <a:endParaRPr sz="1800" dirty="0">
              <a:latin typeface="Arial"/>
              <a:cs typeface="Arial"/>
            </a:endParaRPr>
          </a:p>
          <a:p>
            <a:pPr marL="299085" marR="635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114" dirty="0">
                <a:latin typeface="Arial"/>
                <a:cs typeface="Arial"/>
              </a:rPr>
              <a:t>distribution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50" dirty="0">
                <a:latin typeface="Arial"/>
                <a:cs typeface="Arial"/>
              </a:rPr>
              <a:t>also </a:t>
            </a:r>
            <a:r>
              <a:rPr sz="1800" spc="30" dirty="0">
                <a:latin typeface="Arial"/>
                <a:cs typeface="Arial"/>
              </a:rPr>
              <a:t>serves </a:t>
            </a:r>
            <a:r>
              <a:rPr sz="1800" spc="130" dirty="0">
                <a:latin typeface="Arial"/>
                <a:cs typeface="Arial"/>
              </a:rPr>
              <a:t>to  </a:t>
            </a:r>
            <a:r>
              <a:rPr sz="1800" spc="70" dirty="0">
                <a:latin typeface="Arial"/>
                <a:cs typeface="Arial"/>
              </a:rPr>
              <a:t>aggregate </a:t>
            </a:r>
            <a:r>
              <a:rPr sz="1800" spc="105" dirty="0">
                <a:latin typeface="Arial"/>
                <a:cs typeface="Arial"/>
              </a:rPr>
              <a:t>traffic </a:t>
            </a:r>
            <a:r>
              <a:rPr sz="1800" spc="80" dirty="0">
                <a:latin typeface="Arial"/>
                <a:cs typeface="Arial"/>
              </a:rPr>
              <a:t>destined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60" dirty="0">
                <a:latin typeface="Arial"/>
                <a:cs typeface="Arial"/>
              </a:rPr>
              <a:t>core </a:t>
            </a:r>
            <a:r>
              <a:rPr sz="1800" spc="100" dirty="0">
                <a:latin typeface="Arial"/>
                <a:cs typeface="Arial"/>
              </a:rPr>
              <a:t>router,  </a:t>
            </a:r>
            <a:r>
              <a:rPr sz="1800" spc="90" dirty="0">
                <a:latin typeface="Arial"/>
                <a:cs typeface="Arial"/>
              </a:rPr>
              <a:t>which protects the </a:t>
            </a:r>
            <a:r>
              <a:rPr sz="1800" spc="65" dirty="0">
                <a:latin typeface="Arial"/>
                <a:cs typeface="Arial"/>
              </a:rPr>
              <a:t>core </a:t>
            </a:r>
            <a:r>
              <a:rPr sz="1800" spc="140" dirty="0">
                <a:latin typeface="Arial"/>
                <a:cs typeface="Arial"/>
              </a:rPr>
              <a:t>from </a:t>
            </a:r>
            <a:r>
              <a:rPr sz="1800" spc="120" dirty="0">
                <a:latin typeface="Arial"/>
                <a:cs typeface="Arial"/>
              </a:rPr>
              <a:t>high-density  </a:t>
            </a:r>
            <a:r>
              <a:rPr sz="1800" spc="85" dirty="0">
                <a:latin typeface="Arial"/>
                <a:cs typeface="Arial"/>
              </a:rPr>
              <a:t>peering.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75" dirty="0">
                <a:latin typeface="Arial"/>
                <a:cs typeface="Arial"/>
              </a:rPr>
              <a:t>That </a:t>
            </a:r>
            <a:r>
              <a:rPr sz="1800" spc="65" dirty="0">
                <a:latin typeface="Arial"/>
                <a:cs typeface="Arial"/>
              </a:rPr>
              <a:t>is,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45" dirty="0">
                <a:latin typeface="Arial"/>
                <a:cs typeface="Arial"/>
              </a:rPr>
              <a:t>use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14" dirty="0">
                <a:latin typeface="Arial"/>
                <a:cs typeface="Arial"/>
              </a:rPr>
              <a:t>distribution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114" dirty="0">
                <a:latin typeface="Arial"/>
                <a:cs typeface="Arial"/>
              </a:rPr>
              <a:t>limits 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110" dirty="0">
                <a:latin typeface="Arial"/>
                <a:cs typeface="Arial"/>
              </a:rPr>
              <a:t>number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5" dirty="0">
                <a:latin typeface="Arial"/>
                <a:cs typeface="Arial"/>
              </a:rPr>
              <a:t>routers </a:t>
            </a:r>
            <a:r>
              <a:rPr sz="1800" spc="114" dirty="0">
                <a:latin typeface="Arial"/>
                <a:cs typeface="Arial"/>
              </a:rPr>
              <a:t>that </a:t>
            </a:r>
            <a:r>
              <a:rPr sz="1800" spc="75" dirty="0">
                <a:latin typeface="Arial"/>
                <a:cs typeface="Arial"/>
              </a:rPr>
              <a:t>establish </a:t>
            </a:r>
            <a:r>
              <a:rPr sz="1800" spc="65" dirty="0">
                <a:latin typeface="Arial"/>
                <a:cs typeface="Arial"/>
              </a:rPr>
              <a:t>peer  </a:t>
            </a:r>
            <a:r>
              <a:rPr sz="1800" spc="85" dirty="0">
                <a:latin typeface="Arial"/>
                <a:cs typeface="Arial"/>
              </a:rPr>
              <a:t>relationships</a:t>
            </a:r>
            <a:r>
              <a:rPr sz="1800" spc="670" dirty="0">
                <a:latin typeface="Arial"/>
                <a:cs typeface="Arial"/>
              </a:rPr>
              <a:t> </a:t>
            </a:r>
            <a:r>
              <a:rPr sz="1800" spc="120" dirty="0">
                <a:latin typeface="Arial"/>
                <a:cs typeface="Arial"/>
              </a:rPr>
              <a:t>with </a:t>
            </a:r>
            <a:r>
              <a:rPr sz="1800" spc="60" dirty="0">
                <a:latin typeface="Arial"/>
                <a:cs typeface="Arial"/>
              </a:rPr>
              <a:t>edge  </a:t>
            </a:r>
            <a:r>
              <a:rPr sz="1800" spc="95" dirty="0">
                <a:latin typeface="Arial"/>
                <a:cs typeface="Arial"/>
              </a:rPr>
              <a:t>routers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60" dirty="0">
                <a:latin typeface="Arial"/>
                <a:cs typeface="Arial"/>
              </a:rPr>
              <a:t>core,  saving </a:t>
            </a:r>
            <a:r>
              <a:rPr sz="1800" spc="100" dirty="0">
                <a:latin typeface="Arial"/>
                <a:cs typeface="Arial"/>
              </a:rPr>
              <a:t>memory, </a:t>
            </a:r>
            <a:r>
              <a:rPr sz="1800" spc="70" dirty="0">
                <a:latin typeface="Arial"/>
                <a:cs typeface="Arial"/>
              </a:rPr>
              <a:t>processing, </a:t>
            </a:r>
            <a:r>
              <a:rPr sz="1800" spc="75" dirty="0">
                <a:latin typeface="Arial"/>
                <a:cs typeface="Arial"/>
              </a:rPr>
              <a:t>and</a:t>
            </a:r>
            <a:r>
              <a:rPr sz="1800" spc="320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transmission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96000" y="1312163"/>
            <a:ext cx="5832348" cy="5393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6189345" cy="58298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70685">
              <a:lnSpc>
                <a:spcPct val="100000"/>
              </a:lnSpc>
              <a:spcBef>
                <a:spcPts val="790"/>
              </a:spcBef>
            </a:pPr>
            <a:r>
              <a:rPr sz="1800" b="1" spc="114" dirty="0">
                <a:latin typeface="Arial"/>
                <a:cs typeface="Arial"/>
              </a:rPr>
              <a:t>1.2 </a:t>
            </a:r>
            <a:r>
              <a:rPr sz="1800" b="1" spc="-125" dirty="0">
                <a:latin typeface="Arial"/>
                <a:cs typeface="Arial"/>
              </a:rPr>
              <a:t>EXAMPLE </a:t>
            </a:r>
            <a:r>
              <a:rPr sz="1800" b="1" spc="-90" dirty="0">
                <a:latin typeface="Arial"/>
                <a:cs typeface="Arial"/>
              </a:rPr>
              <a:t>NETWORK </a:t>
            </a:r>
            <a:r>
              <a:rPr sz="1800" b="1" spc="-85" dirty="0">
                <a:latin typeface="Arial"/>
                <a:cs typeface="Arial"/>
              </a:rPr>
              <a:t>ARCHITECTURES  </a:t>
            </a:r>
            <a:r>
              <a:rPr sz="1800" b="1" spc="-60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Typical </a:t>
            </a:r>
            <a:r>
              <a:rPr sz="1800" b="1" spc="25" dirty="0">
                <a:latin typeface="Arial"/>
                <a:cs typeface="Arial"/>
              </a:rPr>
              <a:t>Network</a:t>
            </a:r>
            <a:r>
              <a:rPr sz="1800" b="1" spc="229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Hierarchy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35" dirty="0">
                <a:latin typeface="Arial"/>
                <a:cs typeface="Arial"/>
              </a:rPr>
              <a:t>Layer </a:t>
            </a:r>
            <a:r>
              <a:rPr sz="1800" b="1" spc="135" dirty="0">
                <a:latin typeface="Arial"/>
                <a:cs typeface="Arial"/>
              </a:rPr>
              <a:t>3 </a:t>
            </a:r>
            <a:r>
              <a:rPr sz="1800" b="1" dirty="0">
                <a:latin typeface="Arial"/>
                <a:cs typeface="Arial"/>
              </a:rPr>
              <a:t>(L3)</a:t>
            </a:r>
            <a:r>
              <a:rPr sz="1800" b="1" spc="5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switch</a:t>
            </a:r>
            <a:endParaRPr sz="18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40" dirty="0">
                <a:latin typeface="Arial"/>
                <a:cs typeface="Arial"/>
              </a:rPr>
              <a:t>A </a:t>
            </a:r>
            <a:r>
              <a:rPr sz="1800" spc="114" dirty="0">
                <a:latin typeface="Arial"/>
                <a:cs typeface="Arial"/>
              </a:rPr>
              <a:t>high-performance </a:t>
            </a:r>
            <a:r>
              <a:rPr sz="1800" spc="45" dirty="0">
                <a:latin typeface="Arial"/>
                <a:cs typeface="Arial"/>
              </a:rPr>
              <a:t>device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105" dirty="0">
                <a:latin typeface="Arial"/>
                <a:cs typeface="Arial"/>
              </a:rPr>
              <a:t>network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14" dirty="0">
                <a:latin typeface="Arial"/>
                <a:cs typeface="Arial"/>
              </a:rPr>
              <a:t>routing.</a:t>
            </a:r>
            <a:endParaRPr sz="18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20" dirty="0">
                <a:latin typeface="Arial"/>
                <a:cs typeface="Arial"/>
              </a:rPr>
              <a:t>Layer </a:t>
            </a:r>
            <a:r>
              <a:rPr sz="1800" spc="135" dirty="0">
                <a:latin typeface="Arial"/>
                <a:cs typeface="Arial"/>
              </a:rPr>
              <a:t>3 </a:t>
            </a:r>
            <a:r>
              <a:rPr sz="1800" spc="65" dirty="0">
                <a:latin typeface="Arial"/>
                <a:cs typeface="Arial"/>
              </a:rPr>
              <a:t>switches </a:t>
            </a:r>
            <a:r>
              <a:rPr sz="1800" spc="40" dirty="0">
                <a:latin typeface="Arial"/>
                <a:cs typeface="Arial"/>
              </a:rPr>
              <a:t>are </a:t>
            </a:r>
            <a:r>
              <a:rPr sz="1800" spc="50" dirty="0">
                <a:latin typeface="Arial"/>
                <a:cs typeface="Arial"/>
              </a:rPr>
              <a:t>very </a:t>
            </a:r>
            <a:r>
              <a:rPr sz="1800" spc="90" dirty="0">
                <a:latin typeface="Arial"/>
                <a:cs typeface="Arial"/>
              </a:rPr>
              <a:t>similar </a:t>
            </a:r>
            <a:r>
              <a:rPr sz="1800" spc="135" dirty="0">
                <a:latin typeface="Arial"/>
                <a:cs typeface="Arial"/>
              </a:rPr>
              <a:t>to</a:t>
            </a:r>
            <a:r>
              <a:rPr sz="1800" spc="125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routers.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60" dirty="0">
                <a:latin typeface="Arial"/>
                <a:cs typeface="Arial"/>
              </a:rPr>
              <a:t>key </a:t>
            </a:r>
            <a:r>
              <a:rPr sz="1800" spc="80" dirty="0">
                <a:latin typeface="Arial"/>
                <a:cs typeface="Arial"/>
              </a:rPr>
              <a:t>difference </a:t>
            </a:r>
            <a:r>
              <a:rPr sz="1800" spc="65" dirty="0">
                <a:latin typeface="Arial"/>
                <a:cs typeface="Arial"/>
              </a:rPr>
              <a:t>between </a:t>
            </a:r>
            <a:r>
              <a:rPr sz="1800" spc="45" dirty="0">
                <a:latin typeface="Arial"/>
                <a:cs typeface="Arial"/>
              </a:rPr>
              <a:t>L3 </a:t>
            </a:r>
            <a:r>
              <a:rPr sz="1800" spc="65" dirty="0">
                <a:latin typeface="Arial"/>
                <a:cs typeface="Arial"/>
              </a:rPr>
              <a:t>switches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95" dirty="0">
                <a:latin typeface="Arial"/>
                <a:cs typeface="Arial"/>
              </a:rPr>
              <a:t>routers 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45" dirty="0">
                <a:latin typeface="Arial"/>
                <a:cs typeface="Arial"/>
              </a:rPr>
              <a:t>L3 </a:t>
            </a:r>
            <a:r>
              <a:rPr sz="1800" spc="85" dirty="0">
                <a:latin typeface="Arial"/>
                <a:cs typeface="Arial"/>
              </a:rPr>
              <a:t>switch </a:t>
            </a:r>
            <a:r>
              <a:rPr sz="1800" spc="50" dirty="0">
                <a:latin typeface="Arial"/>
                <a:cs typeface="Arial"/>
              </a:rPr>
              <a:t>replaces </a:t>
            </a:r>
            <a:r>
              <a:rPr sz="1800" spc="70" dirty="0">
                <a:latin typeface="Arial"/>
                <a:cs typeface="Arial"/>
              </a:rPr>
              <a:t>some </a:t>
            </a:r>
            <a:r>
              <a:rPr sz="1800" spc="125" dirty="0">
                <a:latin typeface="Arial"/>
                <a:cs typeface="Arial"/>
              </a:rPr>
              <a:t>of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05" dirty="0">
                <a:latin typeface="Arial"/>
                <a:cs typeface="Arial"/>
              </a:rPr>
              <a:t>router’s  </a:t>
            </a:r>
            <a:r>
              <a:rPr sz="1800" spc="80" dirty="0">
                <a:latin typeface="Arial"/>
                <a:cs typeface="Arial"/>
              </a:rPr>
              <a:t>software </a:t>
            </a:r>
            <a:r>
              <a:rPr sz="1800" spc="90" dirty="0">
                <a:latin typeface="Arial"/>
                <a:cs typeface="Arial"/>
              </a:rPr>
              <a:t>logic </a:t>
            </a:r>
            <a:r>
              <a:rPr sz="1800" spc="125" dirty="0">
                <a:latin typeface="Arial"/>
                <a:cs typeface="Arial"/>
              </a:rPr>
              <a:t>with </a:t>
            </a:r>
            <a:r>
              <a:rPr sz="1800" spc="70" dirty="0">
                <a:latin typeface="Arial"/>
                <a:cs typeface="Arial"/>
              </a:rPr>
              <a:t>hardware </a:t>
            </a:r>
            <a:r>
              <a:rPr sz="1800" spc="135" dirty="0">
                <a:latin typeface="Arial"/>
                <a:cs typeface="Arial"/>
              </a:rPr>
              <a:t>to  </a:t>
            </a:r>
            <a:r>
              <a:rPr sz="1800" spc="110" dirty="0">
                <a:latin typeface="Arial"/>
                <a:cs typeface="Arial"/>
              </a:rPr>
              <a:t>offer</a:t>
            </a:r>
            <a:r>
              <a:rPr sz="1800" spc="720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better  </a:t>
            </a:r>
            <a:r>
              <a:rPr sz="1800" spc="80" dirty="0">
                <a:latin typeface="Arial"/>
                <a:cs typeface="Arial"/>
              </a:rPr>
              <a:t>performance.</a:t>
            </a:r>
            <a:endParaRPr sz="1800" dirty="0">
              <a:latin typeface="Arial"/>
              <a:cs typeface="Arial"/>
            </a:endParaRPr>
          </a:p>
          <a:p>
            <a:pPr marL="299085" marR="5715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L3 </a:t>
            </a:r>
            <a:r>
              <a:rPr sz="1800" spc="65" dirty="0">
                <a:latin typeface="Arial"/>
                <a:cs typeface="Arial"/>
              </a:rPr>
              <a:t>switches </a:t>
            </a:r>
            <a:r>
              <a:rPr sz="1800" spc="110" dirty="0">
                <a:latin typeface="Arial"/>
                <a:cs typeface="Arial"/>
              </a:rPr>
              <a:t>often </a:t>
            </a:r>
            <a:r>
              <a:rPr sz="1800" spc="75" dirty="0">
                <a:latin typeface="Arial"/>
                <a:cs typeface="Arial"/>
              </a:rPr>
              <a:t>cost </a:t>
            </a:r>
            <a:r>
              <a:rPr sz="1800" spc="35" dirty="0">
                <a:latin typeface="Arial"/>
                <a:cs typeface="Arial"/>
              </a:rPr>
              <a:t>less </a:t>
            </a:r>
            <a:r>
              <a:rPr sz="1800" spc="95" dirty="0">
                <a:latin typeface="Arial"/>
                <a:cs typeface="Arial"/>
              </a:rPr>
              <a:t>than </a:t>
            </a:r>
            <a:r>
              <a:rPr sz="1800" spc="105" dirty="0">
                <a:latin typeface="Arial"/>
                <a:cs typeface="Arial"/>
              </a:rPr>
              <a:t>traditional </a:t>
            </a:r>
            <a:r>
              <a:rPr sz="1800" spc="90" dirty="0">
                <a:latin typeface="Arial"/>
                <a:cs typeface="Arial"/>
              </a:rPr>
              <a:t>routers.  </a:t>
            </a:r>
            <a:r>
              <a:rPr sz="1800" spc="65" dirty="0">
                <a:latin typeface="Arial"/>
                <a:cs typeface="Arial"/>
              </a:rPr>
              <a:t>Designed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40" dirty="0">
                <a:latin typeface="Arial"/>
                <a:cs typeface="Arial"/>
              </a:rPr>
              <a:t>use </a:t>
            </a:r>
            <a:r>
              <a:rPr sz="1800" spc="120" dirty="0">
                <a:latin typeface="Arial"/>
                <a:cs typeface="Arial"/>
              </a:rPr>
              <a:t>within </a:t>
            </a:r>
            <a:r>
              <a:rPr sz="1800" spc="15" dirty="0">
                <a:latin typeface="Arial"/>
                <a:cs typeface="Arial"/>
              </a:rPr>
              <a:t>LANs,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45" dirty="0">
                <a:latin typeface="Arial"/>
                <a:cs typeface="Arial"/>
              </a:rPr>
              <a:t>L3 </a:t>
            </a:r>
            <a:r>
              <a:rPr sz="1800" spc="85" dirty="0">
                <a:latin typeface="Arial"/>
                <a:cs typeface="Arial"/>
              </a:rPr>
              <a:t>switch </a:t>
            </a:r>
            <a:r>
              <a:rPr sz="1800" spc="114" dirty="0">
                <a:latin typeface="Arial"/>
                <a:cs typeface="Arial"/>
              </a:rPr>
              <a:t>will  </a:t>
            </a:r>
            <a:r>
              <a:rPr sz="1800" spc="85" dirty="0">
                <a:latin typeface="Arial"/>
                <a:cs typeface="Arial"/>
              </a:rPr>
              <a:t>typically </a:t>
            </a:r>
            <a:r>
              <a:rPr sz="1800" spc="125" dirty="0">
                <a:latin typeface="Arial"/>
                <a:cs typeface="Arial"/>
              </a:rPr>
              <a:t>not </a:t>
            </a:r>
            <a:r>
              <a:rPr sz="1800" spc="35" dirty="0">
                <a:latin typeface="Arial"/>
                <a:cs typeface="Arial"/>
              </a:rPr>
              <a:t>possess</a:t>
            </a:r>
            <a:r>
              <a:rPr sz="1800" spc="570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-35" dirty="0">
                <a:latin typeface="Arial"/>
                <a:cs typeface="Arial"/>
              </a:rPr>
              <a:t>WAN </a:t>
            </a:r>
            <a:r>
              <a:rPr sz="1800" spc="105" dirty="0">
                <a:latin typeface="Arial"/>
                <a:cs typeface="Arial"/>
              </a:rPr>
              <a:t>ports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-35" dirty="0">
                <a:latin typeface="Arial"/>
                <a:cs typeface="Arial"/>
              </a:rPr>
              <a:t>WAN  </a:t>
            </a:r>
            <a:r>
              <a:rPr sz="1800" spc="70" dirty="0">
                <a:latin typeface="Arial"/>
                <a:cs typeface="Arial"/>
              </a:rPr>
              <a:t>features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00" dirty="0">
                <a:latin typeface="Arial"/>
                <a:cs typeface="Arial"/>
              </a:rPr>
              <a:t>traditional </a:t>
            </a:r>
            <a:r>
              <a:rPr sz="1800" spc="105" dirty="0">
                <a:latin typeface="Arial"/>
                <a:cs typeface="Arial"/>
              </a:rPr>
              <a:t>router</a:t>
            </a:r>
            <a:r>
              <a:rPr sz="1800" spc="165" dirty="0">
                <a:latin typeface="Arial"/>
                <a:cs typeface="Arial"/>
              </a:rPr>
              <a:t> </a:t>
            </a:r>
            <a:r>
              <a:rPr sz="1800" spc="45" dirty="0">
                <a:latin typeface="Arial"/>
                <a:cs typeface="Arial"/>
              </a:rPr>
              <a:t>has.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35" dirty="0">
                <a:latin typeface="Arial"/>
                <a:cs typeface="Arial"/>
              </a:rPr>
              <a:t>One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100" dirty="0">
                <a:latin typeface="Arial"/>
                <a:cs typeface="Arial"/>
              </a:rPr>
              <a:t>more </a:t>
            </a:r>
            <a:r>
              <a:rPr sz="1800" spc="10" dirty="0">
                <a:latin typeface="Arial"/>
                <a:cs typeface="Arial"/>
              </a:rPr>
              <a:t>access </a:t>
            </a:r>
            <a:r>
              <a:rPr sz="1800" spc="95" dirty="0">
                <a:latin typeface="Arial"/>
                <a:cs typeface="Arial"/>
              </a:rPr>
              <a:t>routers </a:t>
            </a:r>
            <a:r>
              <a:rPr sz="1800" spc="75" dirty="0">
                <a:latin typeface="Arial"/>
                <a:cs typeface="Arial"/>
              </a:rPr>
              <a:t>connect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70" dirty="0">
                <a:latin typeface="Arial"/>
                <a:cs typeface="Arial"/>
              </a:rPr>
              <a:t>local </a:t>
            </a:r>
            <a:r>
              <a:rPr sz="1800" spc="30" dirty="0">
                <a:latin typeface="Arial"/>
                <a:cs typeface="Arial"/>
              </a:rPr>
              <a:t>assets 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20" dirty="0">
                <a:latin typeface="Arial"/>
                <a:cs typeface="Arial"/>
              </a:rPr>
              <a:t>next </a:t>
            </a:r>
            <a:r>
              <a:rPr sz="1800" spc="95" dirty="0">
                <a:latin typeface="Arial"/>
                <a:cs typeface="Arial"/>
              </a:rPr>
              <a:t>higher </a:t>
            </a:r>
            <a:r>
              <a:rPr sz="1800" spc="50" dirty="0">
                <a:latin typeface="Arial"/>
                <a:cs typeface="Arial"/>
              </a:rPr>
              <a:t>level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70" dirty="0">
                <a:latin typeface="Arial"/>
                <a:cs typeface="Arial"/>
              </a:rPr>
              <a:t>hierarchy, </a:t>
            </a:r>
            <a:r>
              <a:rPr sz="1800" spc="90" dirty="0">
                <a:latin typeface="Arial"/>
                <a:cs typeface="Arial"/>
              </a:rPr>
              <a:t>the  </a:t>
            </a:r>
            <a:r>
              <a:rPr sz="1800" spc="114" dirty="0">
                <a:latin typeface="Arial"/>
                <a:cs typeface="Arial"/>
              </a:rPr>
              <a:t>distribution </a:t>
            </a:r>
            <a:r>
              <a:rPr sz="1800" spc="100" dirty="0">
                <a:latin typeface="Arial"/>
                <a:cs typeface="Arial"/>
              </a:rPr>
              <a:t>network.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65" dirty="0">
                <a:latin typeface="Arial"/>
                <a:cs typeface="Arial"/>
              </a:rPr>
              <a:t>This </a:t>
            </a:r>
            <a:r>
              <a:rPr sz="1800" spc="85" dirty="0">
                <a:latin typeface="Arial"/>
                <a:cs typeface="Arial"/>
              </a:rPr>
              <a:t>connection </a:t>
            </a:r>
            <a:r>
              <a:rPr sz="1800" spc="70" dirty="0">
                <a:latin typeface="Arial"/>
                <a:cs typeface="Arial"/>
              </a:rPr>
              <a:t>may </a:t>
            </a:r>
            <a:r>
              <a:rPr sz="1800" spc="60" dirty="0">
                <a:latin typeface="Arial"/>
                <a:cs typeface="Arial"/>
              </a:rPr>
              <a:t>be </a:t>
            </a:r>
            <a:r>
              <a:rPr sz="1800" spc="50" dirty="0">
                <a:latin typeface="Arial"/>
                <a:cs typeface="Arial"/>
              </a:rPr>
              <a:t>via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85" dirty="0">
                <a:latin typeface="Arial"/>
                <a:cs typeface="Arial"/>
              </a:rPr>
              <a:t>Internet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70" dirty="0">
                <a:latin typeface="Arial"/>
                <a:cs typeface="Arial"/>
              </a:rPr>
              <a:t>some  </a:t>
            </a:r>
            <a:r>
              <a:rPr sz="1800" spc="100" dirty="0">
                <a:latin typeface="Arial"/>
                <a:cs typeface="Arial"/>
              </a:rPr>
              <a:t>other public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75" dirty="0">
                <a:latin typeface="Arial"/>
                <a:cs typeface="Arial"/>
              </a:rPr>
              <a:t>private </a:t>
            </a:r>
            <a:r>
              <a:rPr sz="1800" spc="90" dirty="0">
                <a:latin typeface="Arial"/>
                <a:cs typeface="Arial"/>
              </a:rPr>
              <a:t>communications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facility.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65" dirty="0">
                <a:latin typeface="Arial"/>
                <a:cs typeface="Arial"/>
              </a:rPr>
              <a:t>Thus,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70" dirty="0">
                <a:latin typeface="Arial"/>
                <a:cs typeface="Arial"/>
              </a:rPr>
              <a:t>described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80" dirty="0">
                <a:latin typeface="Arial"/>
                <a:cs typeface="Arial"/>
              </a:rPr>
              <a:t>preceding </a:t>
            </a:r>
            <a:r>
              <a:rPr sz="1800" spc="75" dirty="0">
                <a:latin typeface="Arial"/>
                <a:cs typeface="Arial"/>
              </a:rPr>
              <a:t>subsection,  </a:t>
            </a:r>
            <a:r>
              <a:rPr sz="1800" spc="60" dirty="0">
                <a:latin typeface="Arial"/>
                <a:cs typeface="Arial"/>
              </a:rPr>
              <a:t>these </a:t>
            </a:r>
            <a:r>
              <a:rPr sz="1800" spc="10" dirty="0">
                <a:latin typeface="Arial"/>
                <a:cs typeface="Arial"/>
              </a:rPr>
              <a:t>access </a:t>
            </a:r>
            <a:r>
              <a:rPr sz="1800" spc="95" dirty="0">
                <a:latin typeface="Arial"/>
                <a:cs typeface="Arial"/>
              </a:rPr>
              <a:t>routers </a:t>
            </a:r>
            <a:r>
              <a:rPr sz="1800" spc="114" dirty="0">
                <a:latin typeface="Arial"/>
                <a:cs typeface="Arial"/>
              </a:rPr>
              <a:t>function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60" dirty="0">
                <a:latin typeface="Arial"/>
                <a:cs typeface="Arial"/>
              </a:rPr>
              <a:t>edge </a:t>
            </a:r>
            <a:r>
              <a:rPr sz="1800" spc="95" dirty="0">
                <a:latin typeface="Arial"/>
                <a:cs typeface="Arial"/>
              </a:rPr>
              <a:t>routers </a:t>
            </a:r>
            <a:r>
              <a:rPr sz="1800" spc="114" dirty="0">
                <a:latin typeface="Arial"/>
                <a:cs typeface="Arial"/>
              </a:rPr>
              <a:t>that  </a:t>
            </a:r>
            <a:r>
              <a:rPr sz="1800" spc="105" dirty="0">
                <a:latin typeface="Arial"/>
                <a:cs typeface="Arial"/>
              </a:rPr>
              <a:t>forward </a:t>
            </a:r>
            <a:r>
              <a:rPr sz="1800" spc="100" dirty="0">
                <a:latin typeface="Arial"/>
                <a:cs typeface="Arial"/>
              </a:rPr>
              <a:t>traffic </a:t>
            </a:r>
            <a:r>
              <a:rPr sz="1800" spc="120" dirty="0">
                <a:latin typeface="Arial"/>
                <a:cs typeface="Arial"/>
              </a:rPr>
              <a:t>into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25" dirty="0">
                <a:latin typeface="Arial"/>
                <a:cs typeface="Arial"/>
              </a:rPr>
              <a:t>out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0" dirty="0">
                <a:latin typeface="Arial"/>
                <a:cs typeface="Arial"/>
              </a:rPr>
              <a:t>access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network.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94347" y="1106423"/>
            <a:ext cx="5259324" cy="57515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6188075" cy="52809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69414">
              <a:lnSpc>
                <a:spcPct val="100000"/>
              </a:lnSpc>
              <a:spcBef>
                <a:spcPts val="790"/>
              </a:spcBef>
            </a:pPr>
            <a:r>
              <a:rPr sz="1800" b="1" spc="114" dirty="0">
                <a:latin typeface="Arial"/>
                <a:cs typeface="Arial"/>
              </a:rPr>
              <a:t>1.2 </a:t>
            </a:r>
            <a:r>
              <a:rPr sz="1800" b="1" spc="-125" dirty="0">
                <a:latin typeface="Arial"/>
                <a:cs typeface="Arial"/>
              </a:rPr>
              <a:t>EXAMPLE </a:t>
            </a:r>
            <a:r>
              <a:rPr sz="1800" b="1" spc="-90" dirty="0">
                <a:latin typeface="Arial"/>
                <a:cs typeface="Arial"/>
              </a:rPr>
              <a:t>NETWORK </a:t>
            </a:r>
            <a:r>
              <a:rPr sz="1800" b="1" spc="-85" dirty="0">
                <a:latin typeface="Arial"/>
                <a:cs typeface="Arial"/>
              </a:rPr>
              <a:t>ARCHITECTURES  </a:t>
            </a:r>
            <a:r>
              <a:rPr sz="1800" b="1" spc="-60" dirty="0">
                <a:latin typeface="Arial"/>
                <a:cs typeface="Arial"/>
              </a:rPr>
              <a:t>A </a:t>
            </a:r>
            <a:r>
              <a:rPr sz="1800" b="1" spc="-5" dirty="0">
                <a:latin typeface="Arial"/>
                <a:cs typeface="Arial"/>
              </a:rPr>
              <a:t>Typical </a:t>
            </a:r>
            <a:r>
              <a:rPr sz="1800" b="1" spc="25" dirty="0">
                <a:latin typeface="Arial"/>
                <a:cs typeface="Arial"/>
              </a:rPr>
              <a:t>Network </a:t>
            </a:r>
            <a:r>
              <a:rPr sz="1800" b="1" spc="-5" dirty="0">
                <a:latin typeface="Arial"/>
                <a:cs typeface="Arial"/>
              </a:rPr>
              <a:t>Hierarchy  </a:t>
            </a:r>
            <a:r>
              <a:rPr sz="1800" b="1" spc="35" dirty="0">
                <a:latin typeface="Arial"/>
                <a:cs typeface="Arial"/>
              </a:rPr>
              <a:t>core/backbone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25" dirty="0">
                <a:latin typeface="Arial"/>
                <a:cs typeface="Arial"/>
              </a:rPr>
              <a:t>network</a:t>
            </a:r>
            <a:endParaRPr sz="1800" dirty="0">
              <a:latin typeface="Arial"/>
              <a:cs typeface="Arial"/>
            </a:endParaRPr>
          </a:p>
          <a:p>
            <a:pPr marL="299085" marR="571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40" dirty="0">
                <a:latin typeface="Arial"/>
                <a:cs typeface="Arial"/>
              </a:rPr>
              <a:t>A </a:t>
            </a:r>
            <a:r>
              <a:rPr sz="1800" spc="80" dirty="0">
                <a:latin typeface="Arial"/>
                <a:cs typeface="Arial"/>
              </a:rPr>
              <a:t>central </a:t>
            </a:r>
            <a:r>
              <a:rPr sz="1800" spc="110" dirty="0">
                <a:latin typeface="Arial"/>
                <a:cs typeface="Arial"/>
              </a:rPr>
              <a:t>network that </a:t>
            </a:r>
            <a:r>
              <a:rPr sz="1800" spc="80" dirty="0">
                <a:latin typeface="Arial"/>
                <a:cs typeface="Arial"/>
              </a:rPr>
              <a:t>provides </a:t>
            </a:r>
            <a:r>
              <a:rPr sz="1800" spc="110" dirty="0">
                <a:latin typeface="Arial"/>
                <a:cs typeface="Arial"/>
              </a:rPr>
              <a:t>networking </a:t>
            </a:r>
            <a:r>
              <a:rPr sz="1800" spc="40" dirty="0">
                <a:latin typeface="Arial"/>
                <a:cs typeface="Arial"/>
              </a:rPr>
              <a:t>services 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70" dirty="0">
                <a:latin typeface="Arial"/>
                <a:cs typeface="Arial"/>
              </a:rPr>
              <a:t>attached </a:t>
            </a:r>
            <a:r>
              <a:rPr sz="1800" spc="114" dirty="0">
                <a:latin typeface="Arial"/>
                <a:cs typeface="Arial"/>
              </a:rPr>
              <a:t>distribution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0" dirty="0">
                <a:latin typeface="Arial"/>
                <a:cs typeface="Arial"/>
              </a:rPr>
              <a:t>access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networks.</a:t>
            </a:r>
            <a:endParaRPr sz="18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60" dirty="0">
                <a:latin typeface="Arial"/>
                <a:cs typeface="Arial"/>
              </a:rPr>
              <a:t>Also </a:t>
            </a:r>
            <a:r>
              <a:rPr sz="1800" spc="80" dirty="0">
                <a:latin typeface="Arial"/>
                <a:cs typeface="Arial"/>
              </a:rPr>
              <a:t>referred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75" dirty="0">
                <a:latin typeface="Arial"/>
                <a:cs typeface="Arial"/>
              </a:rPr>
              <a:t>backbone</a:t>
            </a:r>
            <a:r>
              <a:rPr sz="1800" spc="180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network.</a:t>
            </a:r>
            <a:endParaRPr sz="1800" dirty="0">
              <a:latin typeface="Arial"/>
              <a:cs typeface="Arial"/>
            </a:endParaRPr>
          </a:p>
          <a:p>
            <a:pPr marL="299085" marR="635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0" dirty="0">
                <a:latin typeface="Arial"/>
                <a:cs typeface="Arial"/>
              </a:rPr>
              <a:t>A </a:t>
            </a:r>
            <a:r>
              <a:rPr sz="1800" spc="70" dirty="0">
                <a:latin typeface="Arial"/>
                <a:cs typeface="Arial"/>
              </a:rPr>
              <a:t>hierarchical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80" dirty="0">
                <a:latin typeface="Arial"/>
                <a:cs typeface="Arial"/>
              </a:rPr>
              <a:t>architecture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50" dirty="0">
                <a:latin typeface="Arial"/>
                <a:cs typeface="Arial"/>
              </a:rPr>
              <a:t>an </a:t>
            </a:r>
            <a:r>
              <a:rPr sz="1800" spc="85" dirty="0">
                <a:latin typeface="Arial"/>
                <a:cs typeface="Arial"/>
              </a:rPr>
              <a:t>example </a:t>
            </a:r>
            <a:r>
              <a:rPr sz="1800" spc="125" dirty="0">
                <a:latin typeface="Arial"/>
                <a:cs typeface="Arial"/>
              </a:rPr>
              <a:t>of 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14" dirty="0">
                <a:latin typeface="Arial"/>
                <a:cs typeface="Arial"/>
              </a:rPr>
              <a:t>good </a:t>
            </a:r>
            <a:r>
              <a:rPr sz="1800" spc="105" dirty="0">
                <a:latin typeface="Arial"/>
                <a:cs typeface="Arial"/>
              </a:rPr>
              <a:t>modular</a:t>
            </a:r>
            <a:r>
              <a:rPr sz="1800" spc="114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design.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55" dirty="0">
                <a:latin typeface="Arial"/>
                <a:cs typeface="Arial"/>
              </a:rPr>
              <a:t>With </a:t>
            </a:r>
            <a:r>
              <a:rPr sz="1800" spc="105" dirty="0">
                <a:latin typeface="Arial"/>
                <a:cs typeface="Arial"/>
              </a:rPr>
              <a:t>this </a:t>
            </a:r>
            <a:r>
              <a:rPr sz="1800" spc="80" dirty="0">
                <a:latin typeface="Arial"/>
                <a:cs typeface="Arial"/>
              </a:rPr>
              <a:t>design,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60" dirty="0">
                <a:latin typeface="Arial"/>
                <a:cs typeface="Arial"/>
              </a:rPr>
              <a:t>capacity,</a:t>
            </a:r>
            <a:r>
              <a:rPr sz="1800" spc="620" dirty="0">
                <a:latin typeface="Arial"/>
                <a:cs typeface="Arial"/>
              </a:rPr>
              <a:t> </a:t>
            </a:r>
            <a:r>
              <a:rPr sz="1800" spc="70" dirty="0">
                <a:latin typeface="Arial"/>
                <a:cs typeface="Arial"/>
              </a:rPr>
              <a:t>features, </a:t>
            </a:r>
            <a:r>
              <a:rPr sz="1800" spc="80" dirty="0">
                <a:latin typeface="Arial"/>
                <a:cs typeface="Arial"/>
              </a:rPr>
              <a:t>and  </a:t>
            </a:r>
            <a:r>
              <a:rPr sz="1800" spc="100" dirty="0">
                <a:latin typeface="Arial"/>
                <a:cs typeface="Arial"/>
              </a:rPr>
              <a:t>functionality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05" dirty="0">
                <a:latin typeface="Arial"/>
                <a:cs typeface="Arial"/>
              </a:rPr>
              <a:t>network equipment </a:t>
            </a:r>
            <a:r>
              <a:rPr sz="1800" spc="75" dirty="0">
                <a:latin typeface="Arial"/>
                <a:cs typeface="Arial"/>
              </a:rPr>
              <a:t>(routers,  </a:t>
            </a:r>
            <a:r>
              <a:rPr sz="1800" spc="65" dirty="0">
                <a:latin typeface="Arial"/>
                <a:cs typeface="Arial"/>
              </a:rPr>
              <a:t>switches,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85" dirty="0">
                <a:latin typeface="Arial"/>
                <a:cs typeface="Arial"/>
              </a:rPr>
              <a:t>management </a:t>
            </a:r>
            <a:r>
              <a:rPr sz="1800" spc="35" dirty="0">
                <a:latin typeface="Arial"/>
                <a:cs typeface="Arial"/>
              </a:rPr>
              <a:t>servers)  </a:t>
            </a:r>
            <a:r>
              <a:rPr sz="1800" spc="40" dirty="0">
                <a:latin typeface="Arial"/>
                <a:cs typeface="Arial"/>
              </a:rPr>
              <a:t>can </a:t>
            </a:r>
            <a:r>
              <a:rPr sz="1800" spc="60" dirty="0">
                <a:latin typeface="Arial"/>
                <a:cs typeface="Arial"/>
              </a:rPr>
              <a:t>be  </a:t>
            </a:r>
            <a:r>
              <a:rPr sz="1800" spc="114" dirty="0">
                <a:latin typeface="Arial"/>
                <a:cs typeface="Arial"/>
              </a:rPr>
              <a:t>optimized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105" dirty="0">
                <a:latin typeface="Arial"/>
                <a:cs typeface="Arial"/>
              </a:rPr>
              <a:t>their position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75" dirty="0">
                <a:latin typeface="Arial"/>
                <a:cs typeface="Arial"/>
              </a:rPr>
              <a:t>hierarchy and </a:t>
            </a:r>
            <a:r>
              <a:rPr sz="1800" spc="90" dirty="0">
                <a:latin typeface="Arial"/>
                <a:cs typeface="Arial"/>
              </a:rPr>
              <a:t>the  requirements </a:t>
            </a:r>
            <a:r>
              <a:rPr sz="1800" spc="80" dirty="0">
                <a:latin typeface="Arial"/>
                <a:cs typeface="Arial"/>
              </a:rPr>
              <a:t>at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75" dirty="0">
                <a:latin typeface="Arial"/>
                <a:cs typeface="Arial"/>
              </a:rPr>
              <a:t>given </a:t>
            </a:r>
            <a:r>
              <a:rPr sz="1800" spc="70" dirty="0">
                <a:latin typeface="Arial"/>
                <a:cs typeface="Arial"/>
              </a:rPr>
              <a:t>hierarchical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spc="55" dirty="0">
                <a:latin typeface="Arial"/>
                <a:cs typeface="Arial"/>
              </a:rPr>
              <a:t>level.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65"/>
              </a:spcBef>
            </a:pPr>
            <a:r>
              <a:rPr sz="1800" b="1" spc="15" dirty="0">
                <a:latin typeface="Arial"/>
                <a:cs typeface="Arial"/>
              </a:rPr>
              <a:t>peering</a:t>
            </a:r>
            <a:endParaRPr sz="1800" dirty="0">
              <a:latin typeface="Arial"/>
              <a:cs typeface="Arial"/>
            </a:endParaRPr>
          </a:p>
          <a:p>
            <a:pPr marL="299085" marR="571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70" dirty="0">
                <a:latin typeface="Arial"/>
                <a:cs typeface="Arial"/>
              </a:rPr>
              <a:t>An </a:t>
            </a:r>
            <a:r>
              <a:rPr sz="1800" spc="75" dirty="0">
                <a:latin typeface="Arial"/>
                <a:cs typeface="Arial"/>
              </a:rPr>
              <a:t>agreement </a:t>
            </a:r>
            <a:r>
              <a:rPr sz="1800" spc="65" dirty="0">
                <a:latin typeface="Arial"/>
                <a:cs typeface="Arial"/>
              </a:rPr>
              <a:t>between </a:t>
            </a:r>
            <a:r>
              <a:rPr sz="1800" spc="120" dirty="0">
                <a:latin typeface="Arial"/>
                <a:cs typeface="Arial"/>
              </a:rPr>
              <a:t>two </a:t>
            </a:r>
            <a:r>
              <a:rPr sz="1800" spc="95" dirty="0">
                <a:latin typeface="Arial"/>
                <a:cs typeface="Arial"/>
              </a:rPr>
              <a:t>routers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55" dirty="0">
                <a:latin typeface="Arial"/>
                <a:cs typeface="Arial"/>
              </a:rPr>
              <a:t>accept </a:t>
            </a:r>
            <a:r>
              <a:rPr sz="1800" spc="25" dirty="0">
                <a:latin typeface="Arial"/>
                <a:cs typeface="Arial"/>
              </a:rPr>
              <a:t>each  </a:t>
            </a:r>
            <a:r>
              <a:rPr sz="1800" spc="95" dirty="0">
                <a:latin typeface="Arial"/>
                <a:cs typeface="Arial"/>
              </a:rPr>
              <a:t>other’s </a:t>
            </a:r>
            <a:r>
              <a:rPr sz="1800" spc="65" dirty="0">
                <a:latin typeface="Arial"/>
                <a:cs typeface="Arial"/>
              </a:rPr>
              <a:t>data packets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05" dirty="0">
                <a:latin typeface="Arial"/>
                <a:cs typeface="Arial"/>
              </a:rPr>
              <a:t>forward</a:t>
            </a:r>
            <a:r>
              <a:rPr sz="1800" spc="85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them.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70840" algn="l"/>
              </a:tabLst>
            </a:pPr>
            <a:r>
              <a:rPr dirty="0"/>
              <a:t>	</a:t>
            </a:r>
            <a:r>
              <a:rPr sz="1800" spc="40" dirty="0">
                <a:latin typeface="Arial"/>
                <a:cs typeface="Arial"/>
              </a:rPr>
              <a:t>A </a:t>
            </a:r>
            <a:r>
              <a:rPr sz="1800" spc="65" dirty="0">
                <a:latin typeface="Arial"/>
                <a:cs typeface="Arial"/>
              </a:rPr>
              <a:t>peer </a:t>
            </a:r>
            <a:r>
              <a:rPr sz="1800" spc="90" dirty="0">
                <a:latin typeface="Arial"/>
                <a:cs typeface="Arial"/>
              </a:rPr>
              <a:t>relationship </a:t>
            </a:r>
            <a:r>
              <a:rPr sz="1800" spc="70" dirty="0">
                <a:latin typeface="Arial"/>
                <a:cs typeface="Arial"/>
              </a:rPr>
              <a:t>generally </a:t>
            </a:r>
            <a:r>
              <a:rPr sz="1800" spc="65" dirty="0">
                <a:latin typeface="Arial"/>
                <a:cs typeface="Arial"/>
              </a:rPr>
              <a:t>involves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65" dirty="0">
                <a:latin typeface="Arial"/>
                <a:cs typeface="Arial"/>
              </a:rPr>
              <a:t>exchange 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20" dirty="0">
                <a:latin typeface="Arial"/>
                <a:cs typeface="Arial"/>
              </a:rPr>
              <a:t>routing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110" dirty="0">
                <a:latin typeface="Arial"/>
                <a:cs typeface="Arial"/>
              </a:rPr>
              <a:t>information.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59652" y="1092708"/>
            <a:ext cx="5606796" cy="5585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203642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b="1" spc="114" dirty="0">
                <a:latin typeface="Arial"/>
                <a:cs typeface="Arial"/>
              </a:rPr>
              <a:t>1.2 </a:t>
            </a:r>
            <a:r>
              <a:rPr sz="1800" b="1" spc="-125" dirty="0">
                <a:latin typeface="Arial"/>
                <a:cs typeface="Arial"/>
              </a:rPr>
              <a:t>EXAMPLE </a:t>
            </a:r>
            <a:r>
              <a:rPr sz="1800" b="1" spc="-90" dirty="0">
                <a:latin typeface="Arial"/>
                <a:cs typeface="Arial"/>
              </a:rPr>
              <a:t>NETWORK</a:t>
            </a:r>
            <a:r>
              <a:rPr sz="1800" b="1" spc="-245" dirty="0">
                <a:latin typeface="Arial"/>
                <a:cs typeface="Arial"/>
              </a:rPr>
              <a:t> </a:t>
            </a:r>
            <a:r>
              <a:rPr sz="1800" b="1" spc="-85" dirty="0">
                <a:latin typeface="Arial"/>
                <a:cs typeface="Arial"/>
              </a:rPr>
              <a:t>ARCHITECTURES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5" dirty="0">
                <a:latin typeface="Arial"/>
                <a:cs typeface="Arial"/>
              </a:rPr>
              <a:t>.A </a:t>
            </a:r>
            <a:r>
              <a:rPr sz="1800" b="1" spc="-5" dirty="0">
                <a:latin typeface="Arial"/>
                <a:cs typeface="Arial"/>
              </a:rPr>
              <a:t>Global </a:t>
            </a:r>
            <a:r>
              <a:rPr sz="1800" b="1" spc="25" dirty="0">
                <a:latin typeface="Arial"/>
                <a:cs typeface="Arial"/>
              </a:rPr>
              <a:t>Network</a:t>
            </a:r>
            <a:r>
              <a:rPr sz="1800" b="1" spc="175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Architecture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55" dirty="0">
                <a:latin typeface="Arial"/>
                <a:cs typeface="Arial"/>
              </a:rPr>
              <a:t>an</a:t>
            </a:r>
            <a:r>
              <a:rPr sz="1800" spc="155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architecture</a:t>
            </a:r>
            <a:r>
              <a:rPr sz="1800" spc="180" dirty="0">
                <a:latin typeface="Arial"/>
                <a:cs typeface="Arial"/>
              </a:rPr>
              <a:t> </a:t>
            </a:r>
            <a:r>
              <a:rPr sz="1800" spc="114" dirty="0">
                <a:latin typeface="Arial"/>
                <a:cs typeface="Arial"/>
              </a:rPr>
              <a:t>that</a:t>
            </a:r>
            <a:r>
              <a:rPr sz="1800" spc="170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could</a:t>
            </a:r>
            <a:r>
              <a:rPr sz="1800" spc="185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represent</a:t>
            </a:r>
            <a:r>
              <a:rPr sz="1800" spc="165" dirty="0">
                <a:latin typeface="Arial"/>
                <a:cs typeface="Arial"/>
              </a:rPr>
              <a:t> </a:t>
            </a:r>
            <a:r>
              <a:rPr sz="1800" spc="55" dirty="0">
                <a:latin typeface="Arial"/>
                <a:cs typeface="Arial"/>
              </a:rPr>
              <a:t>an</a:t>
            </a:r>
            <a:r>
              <a:rPr sz="1800" spc="170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enterprise</a:t>
            </a:r>
            <a:r>
              <a:rPr sz="1800" spc="170" dirty="0">
                <a:latin typeface="Arial"/>
                <a:cs typeface="Arial"/>
              </a:rPr>
              <a:t> </a:t>
            </a:r>
            <a:r>
              <a:rPr sz="1800" spc="110" dirty="0">
                <a:latin typeface="Arial"/>
                <a:cs typeface="Arial"/>
              </a:rPr>
              <a:t>network</a:t>
            </a:r>
            <a:r>
              <a:rPr sz="1800" spc="160" dirty="0">
                <a:latin typeface="Arial"/>
                <a:cs typeface="Arial"/>
              </a:rPr>
              <a:t> </a:t>
            </a:r>
            <a:r>
              <a:rPr sz="1800" spc="130" dirty="0">
                <a:latin typeface="Arial"/>
                <a:cs typeface="Arial"/>
              </a:rPr>
              <a:t>of</a:t>
            </a:r>
            <a:r>
              <a:rPr sz="1800" spc="16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national</a:t>
            </a:r>
            <a:r>
              <a:rPr sz="1800" spc="170" dirty="0">
                <a:latin typeface="Arial"/>
                <a:cs typeface="Arial"/>
              </a:rPr>
              <a:t> </a:t>
            </a:r>
            <a:r>
              <a:rPr sz="1800" spc="114" dirty="0">
                <a:latin typeface="Arial"/>
                <a:cs typeface="Arial"/>
              </a:rPr>
              <a:t>or</a:t>
            </a:r>
            <a:r>
              <a:rPr sz="1800" spc="170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global</a:t>
            </a:r>
            <a:r>
              <a:rPr sz="1800" spc="185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extent,</a:t>
            </a:r>
            <a:r>
              <a:rPr sz="1800" spc="160" dirty="0">
                <a:latin typeface="Arial"/>
                <a:cs typeface="Arial"/>
              </a:rPr>
              <a:t> </a:t>
            </a:r>
            <a:r>
              <a:rPr sz="1800" spc="114" dirty="0">
                <a:latin typeface="Arial"/>
                <a:cs typeface="Arial"/>
              </a:rPr>
              <a:t>or</a:t>
            </a:r>
            <a:r>
              <a:rPr sz="1800" spc="17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spc="185" dirty="0">
                <a:latin typeface="Arial"/>
                <a:cs typeface="Arial"/>
              </a:rPr>
              <a:t> </a:t>
            </a:r>
            <a:r>
              <a:rPr sz="1800" spc="120" dirty="0">
                <a:latin typeface="Arial"/>
                <a:cs typeface="Arial"/>
              </a:rPr>
              <a:t>portion</a:t>
            </a:r>
            <a:r>
              <a:rPr sz="1800" spc="175" dirty="0">
                <a:latin typeface="Arial"/>
                <a:cs typeface="Arial"/>
              </a:rPr>
              <a:t> </a:t>
            </a:r>
            <a:r>
              <a:rPr sz="1800" spc="130" dirty="0">
                <a:latin typeface="Arial"/>
                <a:cs typeface="Arial"/>
              </a:rPr>
              <a:t>of</a:t>
            </a:r>
            <a:r>
              <a:rPr sz="1800" spc="170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the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85" dirty="0">
                <a:latin typeface="Arial"/>
                <a:cs typeface="Arial"/>
              </a:rPr>
              <a:t>Internet </a:t>
            </a:r>
            <a:r>
              <a:rPr sz="1800" spc="120" dirty="0">
                <a:latin typeface="Arial"/>
                <a:cs typeface="Arial"/>
              </a:rPr>
              <a:t>with </a:t>
            </a:r>
            <a:r>
              <a:rPr sz="1800" spc="70" dirty="0">
                <a:latin typeface="Arial"/>
                <a:cs typeface="Arial"/>
              </a:rPr>
              <a:t>some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5" dirty="0">
                <a:latin typeface="Arial"/>
                <a:cs typeface="Arial"/>
              </a:rPr>
              <a:t>its </a:t>
            </a:r>
            <a:r>
              <a:rPr sz="1800" spc="50" dirty="0">
                <a:latin typeface="Arial"/>
                <a:cs typeface="Arial"/>
              </a:rPr>
              <a:t>associated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networks.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47800" y="1371600"/>
            <a:ext cx="9607296" cy="47030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649595" cy="610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b="1" spc="114" dirty="0">
                <a:latin typeface="Arial"/>
                <a:cs typeface="Arial"/>
              </a:rPr>
              <a:t>1.2 </a:t>
            </a:r>
            <a:r>
              <a:rPr sz="1800" b="1" spc="-125" dirty="0">
                <a:latin typeface="Arial"/>
                <a:cs typeface="Arial"/>
              </a:rPr>
              <a:t>EXAMPLE </a:t>
            </a:r>
            <a:r>
              <a:rPr sz="1800" b="1" spc="-90" dirty="0">
                <a:latin typeface="Arial"/>
                <a:cs typeface="Arial"/>
              </a:rPr>
              <a:t>NETWORK</a:t>
            </a:r>
            <a:r>
              <a:rPr sz="1800" b="1" spc="-250" dirty="0">
                <a:latin typeface="Arial"/>
                <a:cs typeface="Arial"/>
              </a:rPr>
              <a:t> </a:t>
            </a:r>
            <a:r>
              <a:rPr sz="1800" b="1" spc="-85" dirty="0">
                <a:latin typeface="Arial"/>
                <a:cs typeface="Arial"/>
              </a:rPr>
              <a:t>ARCHITECTURES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5" dirty="0">
                <a:latin typeface="Arial"/>
                <a:cs typeface="Arial"/>
              </a:rPr>
              <a:t>.A </a:t>
            </a:r>
            <a:r>
              <a:rPr sz="1800" b="1" spc="-5" dirty="0">
                <a:latin typeface="Arial"/>
                <a:cs typeface="Arial"/>
              </a:rPr>
              <a:t>Global </a:t>
            </a:r>
            <a:r>
              <a:rPr sz="1800" b="1" spc="25" dirty="0">
                <a:latin typeface="Arial"/>
                <a:cs typeface="Arial"/>
              </a:rPr>
              <a:t>Network</a:t>
            </a:r>
            <a:r>
              <a:rPr sz="1800" b="1" spc="175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Architecture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30" dirty="0">
                <a:latin typeface="Arial"/>
                <a:cs typeface="Arial"/>
              </a:rPr>
              <a:t>router</a:t>
            </a:r>
            <a:endParaRPr sz="1800" dirty="0">
              <a:latin typeface="Arial"/>
              <a:cs typeface="Arial"/>
            </a:endParaRPr>
          </a:p>
          <a:p>
            <a:pPr marL="299085" marR="571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0" dirty="0">
                <a:latin typeface="Arial"/>
                <a:cs typeface="Arial"/>
              </a:rPr>
              <a:t>A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50" dirty="0">
                <a:latin typeface="Arial"/>
                <a:cs typeface="Arial"/>
              </a:rPr>
              <a:t>device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95" dirty="0">
                <a:latin typeface="Arial"/>
                <a:cs typeface="Arial"/>
              </a:rPr>
              <a:t>forwards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65" dirty="0">
                <a:latin typeface="Arial"/>
                <a:cs typeface="Arial"/>
              </a:rPr>
              <a:t>packets  </a:t>
            </a:r>
            <a:r>
              <a:rPr sz="1800" spc="140" dirty="0">
                <a:latin typeface="Arial"/>
                <a:cs typeface="Arial"/>
              </a:rPr>
              <a:t>from </a:t>
            </a:r>
            <a:r>
              <a:rPr sz="1800" spc="70" dirty="0">
                <a:latin typeface="Arial"/>
                <a:cs typeface="Arial"/>
              </a:rPr>
              <a:t>one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135" dirty="0">
                <a:latin typeface="Arial"/>
                <a:cs typeface="Arial"/>
              </a:rPr>
              <a:t>to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another.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Font typeface="Arial"/>
              <a:buChar char="•"/>
              <a:tabLst>
                <a:tab pos="370840" algn="l"/>
              </a:tabLst>
            </a:pPr>
            <a:r>
              <a:rPr dirty="0"/>
              <a:t>	</a:t>
            </a: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110" dirty="0">
                <a:latin typeface="Arial"/>
                <a:cs typeface="Arial"/>
              </a:rPr>
              <a:t>forwarding </a:t>
            </a:r>
            <a:r>
              <a:rPr sz="1800" spc="70" dirty="0">
                <a:latin typeface="Arial"/>
                <a:cs typeface="Arial"/>
              </a:rPr>
              <a:t>decision is </a:t>
            </a:r>
            <a:r>
              <a:rPr sz="1800" spc="50" dirty="0">
                <a:latin typeface="Arial"/>
                <a:cs typeface="Arial"/>
              </a:rPr>
              <a:t>based </a:t>
            </a:r>
            <a:r>
              <a:rPr sz="1800" spc="105" dirty="0">
                <a:latin typeface="Arial"/>
                <a:cs typeface="Arial"/>
              </a:rPr>
              <a:t>on network  </a:t>
            </a:r>
            <a:r>
              <a:rPr sz="1800" spc="50" dirty="0">
                <a:latin typeface="Arial"/>
                <a:cs typeface="Arial"/>
              </a:rPr>
              <a:t>layer </a:t>
            </a:r>
            <a:r>
              <a:rPr sz="1800" spc="114" dirty="0">
                <a:latin typeface="Arial"/>
                <a:cs typeface="Arial"/>
              </a:rPr>
              <a:t>information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120" dirty="0">
                <a:latin typeface="Arial"/>
                <a:cs typeface="Arial"/>
              </a:rPr>
              <a:t>routing </a:t>
            </a:r>
            <a:r>
              <a:rPr sz="1800" spc="70" dirty="0">
                <a:latin typeface="Arial"/>
                <a:cs typeface="Arial"/>
              </a:rPr>
              <a:t>tables, </a:t>
            </a:r>
            <a:r>
              <a:rPr sz="1800" spc="105" dirty="0">
                <a:latin typeface="Arial"/>
                <a:cs typeface="Arial"/>
              </a:rPr>
              <a:t>often  </a:t>
            </a:r>
            <a:r>
              <a:rPr sz="1800" spc="85" dirty="0">
                <a:latin typeface="Arial"/>
                <a:cs typeface="Arial"/>
              </a:rPr>
              <a:t>constructed </a:t>
            </a:r>
            <a:r>
              <a:rPr sz="1800" spc="80" dirty="0">
                <a:latin typeface="Arial"/>
                <a:cs typeface="Arial"/>
              </a:rPr>
              <a:t>by </a:t>
            </a:r>
            <a:r>
              <a:rPr sz="1800" spc="120" dirty="0">
                <a:latin typeface="Arial"/>
                <a:cs typeface="Arial"/>
              </a:rPr>
              <a:t>outing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protocols.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50" dirty="0">
                <a:latin typeface="Arial"/>
                <a:cs typeface="Arial"/>
              </a:rPr>
              <a:t>Routers </a:t>
            </a:r>
            <a:r>
              <a:rPr sz="1800" spc="90" dirty="0">
                <a:latin typeface="Arial"/>
                <a:cs typeface="Arial"/>
              </a:rPr>
              <a:t>require </a:t>
            </a:r>
            <a:r>
              <a:rPr sz="1800" spc="65" dirty="0">
                <a:latin typeface="Arial"/>
                <a:cs typeface="Arial"/>
              </a:rPr>
              <a:t>packets </a:t>
            </a:r>
            <a:r>
              <a:rPr sz="1800" spc="114" dirty="0">
                <a:latin typeface="Arial"/>
                <a:cs typeface="Arial"/>
              </a:rPr>
              <a:t>formatted in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90" dirty="0">
                <a:latin typeface="Arial"/>
                <a:cs typeface="Arial"/>
              </a:rPr>
              <a:t>routable  </a:t>
            </a:r>
            <a:r>
              <a:rPr sz="1800" spc="100" dirty="0">
                <a:latin typeface="Arial"/>
                <a:cs typeface="Arial"/>
              </a:rPr>
              <a:t>protocol,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95" dirty="0">
                <a:latin typeface="Arial"/>
                <a:cs typeface="Arial"/>
              </a:rPr>
              <a:t>global </a:t>
            </a:r>
            <a:r>
              <a:rPr sz="1800" spc="85" dirty="0">
                <a:latin typeface="Arial"/>
                <a:cs typeface="Arial"/>
              </a:rPr>
              <a:t>standard </a:t>
            </a:r>
            <a:r>
              <a:rPr sz="1800" spc="90" dirty="0">
                <a:latin typeface="Arial"/>
                <a:cs typeface="Arial"/>
              </a:rPr>
              <a:t>being the </a:t>
            </a:r>
            <a:r>
              <a:rPr sz="1800" spc="85" dirty="0">
                <a:latin typeface="Arial"/>
                <a:cs typeface="Arial"/>
              </a:rPr>
              <a:t>Internet  </a:t>
            </a:r>
            <a:r>
              <a:rPr sz="1800" spc="65" dirty="0">
                <a:latin typeface="Arial"/>
                <a:cs typeface="Arial"/>
              </a:rPr>
              <a:t>Protocol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(IP).</a:t>
            </a:r>
            <a:endParaRPr sz="1800" dirty="0">
              <a:latin typeface="Arial"/>
              <a:cs typeface="Arial"/>
            </a:endParaRPr>
          </a:p>
          <a:p>
            <a:pPr marL="299085" marR="5715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100" dirty="0">
                <a:latin typeface="Arial"/>
                <a:cs typeface="Arial"/>
              </a:rPr>
              <a:t>At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75" dirty="0">
                <a:latin typeface="Arial"/>
                <a:cs typeface="Arial"/>
              </a:rPr>
              <a:t>center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05" dirty="0">
                <a:latin typeface="Arial"/>
                <a:cs typeface="Arial"/>
              </a:rPr>
              <a:t>figure </a:t>
            </a:r>
            <a:r>
              <a:rPr sz="1800" spc="70" dirty="0">
                <a:latin typeface="Arial"/>
                <a:cs typeface="Arial"/>
              </a:rPr>
              <a:t>is </a:t>
            </a:r>
            <a:r>
              <a:rPr sz="1800" spc="50" dirty="0">
                <a:latin typeface="Arial"/>
                <a:cs typeface="Arial"/>
              </a:rPr>
              <a:t>an </a:t>
            </a:r>
            <a:r>
              <a:rPr sz="1800" spc="-100" dirty="0">
                <a:latin typeface="Arial"/>
                <a:cs typeface="Arial"/>
              </a:rPr>
              <a:t>IP </a:t>
            </a:r>
            <a:r>
              <a:rPr sz="1800" spc="75" dirty="0">
                <a:latin typeface="Arial"/>
                <a:cs typeface="Arial"/>
              </a:rPr>
              <a:t>backbone, </a:t>
            </a:r>
            <a:r>
              <a:rPr sz="1800" spc="114" dirty="0">
                <a:latin typeface="Arial"/>
                <a:cs typeface="Arial"/>
              </a:rPr>
              <a:t>or  </a:t>
            </a:r>
            <a:r>
              <a:rPr sz="1800" spc="60" dirty="0">
                <a:latin typeface="Arial"/>
                <a:cs typeface="Arial"/>
              </a:rPr>
              <a:t>core, </a:t>
            </a:r>
            <a:r>
              <a:rPr sz="1800" spc="100" dirty="0">
                <a:latin typeface="Arial"/>
                <a:cs typeface="Arial"/>
              </a:rPr>
              <a:t>network, </a:t>
            </a:r>
            <a:r>
              <a:rPr sz="1800" spc="90" dirty="0">
                <a:latin typeface="Arial"/>
                <a:cs typeface="Arial"/>
              </a:rPr>
              <a:t>which </a:t>
            </a:r>
            <a:r>
              <a:rPr sz="1800" spc="95" dirty="0">
                <a:latin typeface="Arial"/>
                <a:cs typeface="Arial"/>
              </a:rPr>
              <a:t>could </a:t>
            </a:r>
            <a:r>
              <a:rPr sz="1800" spc="75" dirty="0">
                <a:latin typeface="Arial"/>
                <a:cs typeface="Arial"/>
              </a:rPr>
              <a:t>represent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20" dirty="0">
                <a:latin typeface="Arial"/>
                <a:cs typeface="Arial"/>
              </a:rPr>
              <a:t>portion 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85" dirty="0">
                <a:latin typeface="Arial"/>
                <a:cs typeface="Arial"/>
              </a:rPr>
              <a:t>Internet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50" dirty="0">
                <a:latin typeface="Arial"/>
                <a:cs typeface="Arial"/>
              </a:rPr>
              <a:t>an </a:t>
            </a:r>
            <a:r>
              <a:rPr sz="1800" spc="80" dirty="0">
                <a:latin typeface="Arial"/>
                <a:cs typeface="Arial"/>
              </a:rPr>
              <a:t>enterprise </a:t>
            </a:r>
            <a:r>
              <a:rPr sz="1800" spc="-100" dirty="0">
                <a:latin typeface="Arial"/>
                <a:cs typeface="Arial"/>
              </a:rPr>
              <a:t>IP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network.</a:t>
            </a:r>
            <a:endParaRPr sz="1800" dirty="0">
              <a:latin typeface="Arial"/>
              <a:cs typeface="Arial"/>
            </a:endParaRPr>
          </a:p>
          <a:p>
            <a:pPr marL="299085" marR="635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65" dirty="0">
                <a:latin typeface="Arial"/>
                <a:cs typeface="Arial"/>
              </a:rPr>
              <a:t>Typically,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75" dirty="0">
                <a:latin typeface="Arial"/>
                <a:cs typeface="Arial"/>
              </a:rPr>
              <a:t>backbone </a:t>
            </a:r>
            <a:r>
              <a:rPr sz="1800" spc="65" dirty="0">
                <a:latin typeface="Arial"/>
                <a:cs typeface="Arial"/>
              </a:rPr>
              <a:t>consists </a:t>
            </a:r>
            <a:r>
              <a:rPr sz="1800" spc="135" dirty="0">
                <a:latin typeface="Arial"/>
                <a:cs typeface="Arial"/>
              </a:rPr>
              <a:t>of  </a:t>
            </a:r>
            <a:r>
              <a:rPr sz="1800" spc="180" dirty="0">
                <a:latin typeface="Arial"/>
                <a:cs typeface="Arial"/>
              </a:rPr>
              <a:t>high-  </a:t>
            </a:r>
            <a:r>
              <a:rPr sz="1800" spc="85" dirty="0">
                <a:latin typeface="Arial"/>
                <a:cs typeface="Arial"/>
              </a:rPr>
              <a:t>performance</a:t>
            </a:r>
            <a:r>
              <a:rPr sz="1800" spc="67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routers, </a:t>
            </a:r>
            <a:r>
              <a:rPr sz="1800" spc="60" dirty="0">
                <a:latin typeface="Arial"/>
                <a:cs typeface="Arial"/>
              </a:rPr>
              <a:t>called core </a:t>
            </a:r>
            <a:r>
              <a:rPr sz="1800" spc="90" dirty="0">
                <a:latin typeface="Arial"/>
                <a:cs typeface="Arial"/>
              </a:rPr>
              <a:t>routers,  </a:t>
            </a:r>
            <a:r>
              <a:rPr sz="1800" spc="85" dirty="0">
                <a:latin typeface="Arial"/>
                <a:cs typeface="Arial"/>
              </a:rPr>
              <a:t>interconnected </a:t>
            </a:r>
            <a:r>
              <a:rPr sz="1800" spc="120" dirty="0">
                <a:latin typeface="Arial"/>
                <a:cs typeface="Arial"/>
              </a:rPr>
              <a:t>with </a:t>
            </a:r>
            <a:r>
              <a:rPr sz="1800" spc="130" dirty="0">
                <a:latin typeface="Arial"/>
                <a:cs typeface="Arial"/>
              </a:rPr>
              <a:t>high-volume </a:t>
            </a:r>
            <a:r>
              <a:rPr sz="1800" spc="90" dirty="0">
                <a:latin typeface="Arial"/>
                <a:cs typeface="Arial"/>
              </a:rPr>
              <a:t>optical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links.</a:t>
            </a:r>
            <a:endParaRPr sz="1800" dirty="0">
              <a:latin typeface="Arial"/>
              <a:cs typeface="Arial"/>
            </a:endParaRPr>
          </a:p>
          <a:p>
            <a:pPr marL="299085" marR="6985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90" dirty="0">
                <a:latin typeface="Arial"/>
                <a:cs typeface="Arial"/>
              </a:rPr>
              <a:t>optical </a:t>
            </a:r>
            <a:r>
              <a:rPr sz="1800" spc="100" dirty="0">
                <a:latin typeface="Arial"/>
                <a:cs typeface="Arial"/>
              </a:rPr>
              <a:t>links </a:t>
            </a:r>
            <a:r>
              <a:rPr sz="1800" spc="105" dirty="0">
                <a:latin typeface="Arial"/>
                <a:cs typeface="Arial"/>
              </a:rPr>
              <a:t>often </a:t>
            </a:r>
            <a:r>
              <a:rPr sz="1800" spc="80" dirty="0">
                <a:latin typeface="Arial"/>
                <a:cs typeface="Arial"/>
              </a:rPr>
              <a:t>make </a:t>
            </a:r>
            <a:r>
              <a:rPr sz="1800" spc="40" dirty="0">
                <a:latin typeface="Arial"/>
                <a:cs typeface="Arial"/>
              </a:rPr>
              <a:t>use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what </a:t>
            </a:r>
            <a:r>
              <a:rPr sz="1800" spc="60" dirty="0">
                <a:latin typeface="Arial"/>
                <a:cs typeface="Arial"/>
              </a:rPr>
              <a:t>is  </a:t>
            </a:r>
            <a:r>
              <a:rPr sz="1800" spc="110" dirty="0">
                <a:latin typeface="Arial"/>
                <a:cs typeface="Arial"/>
              </a:rPr>
              <a:t>known</a:t>
            </a:r>
            <a:r>
              <a:rPr sz="1800" spc="720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100" dirty="0">
                <a:latin typeface="Arial"/>
                <a:cs typeface="Arial"/>
              </a:rPr>
              <a:t>wavelength-division </a:t>
            </a:r>
            <a:r>
              <a:rPr sz="1800" spc="120" dirty="0">
                <a:latin typeface="Arial"/>
                <a:cs typeface="Arial"/>
              </a:rPr>
              <a:t>multiplexing  </a:t>
            </a:r>
            <a:r>
              <a:rPr sz="1800" spc="-10" dirty="0">
                <a:latin typeface="Arial"/>
                <a:cs typeface="Arial"/>
              </a:rPr>
              <a:t>(WDM), </a:t>
            </a:r>
            <a:r>
              <a:rPr sz="1800" spc="65" dirty="0">
                <a:latin typeface="Arial"/>
                <a:cs typeface="Arial"/>
              </a:rPr>
              <a:t>such </a:t>
            </a:r>
            <a:r>
              <a:rPr sz="1800" spc="114" dirty="0">
                <a:latin typeface="Arial"/>
                <a:cs typeface="Arial"/>
              </a:rPr>
              <a:t>that </a:t>
            </a:r>
            <a:r>
              <a:rPr sz="1800" spc="30" dirty="0">
                <a:latin typeface="Arial"/>
                <a:cs typeface="Arial"/>
              </a:rPr>
              <a:t>each </a:t>
            </a:r>
            <a:r>
              <a:rPr sz="1800" spc="120" dirty="0">
                <a:latin typeface="Arial"/>
                <a:cs typeface="Arial"/>
              </a:rPr>
              <a:t>link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spc="40" dirty="0">
                <a:latin typeface="Arial"/>
                <a:cs typeface="Arial"/>
              </a:rPr>
              <a:t>has</a:t>
            </a:r>
            <a:endParaRPr sz="1800" dirty="0">
              <a:latin typeface="Arial"/>
              <a:cs typeface="Arial"/>
            </a:endParaRPr>
          </a:p>
          <a:p>
            <a:pPr marL="299085" marR="635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114" dirty="0">
                <a:latin typeface="Arial"/>
                <a:cs typeface="Arial"/>
              </a:rPr>
              <a:t>multiple </a:t>
            </a:r>
            <a:r>
              <a:rPr sz="1800" spc="80" dirty="0">
                <a:latin typeface="Arial"/>
                <a:cs typeface="Arial"/>
              </a:rPr>
              <a:t>logical </a:t>
            </a:r>
            <a:r>
              <a:rPr sz="1800" spc="55" dirty="0">
                <a:latin typeface="Arial"/>
                <a:cs typeface="Arial"/>
              </a:rPr>
              <a:t>channels </a:t>
            </a:r>
            <a:r>
              <a:rPr sz="1800" spc="85" dirty="0">
                <a:latin typeface="Arial"/>
                <a:cs typeface="Arial"/>
              </a:rPr>
              <a:t>occupying </a:t>
            </a:r>
            <a:r>
              <a:rPr sz="1800" spc="110" dirty="0">
                <a:latin typeface="Arial"/>
                <a:cs typeface="Arial"/>
              </a:rPr>
              <a:t>different  </a:t>
            </a:r>
            <a:r>
              <a:rPr sz="1800" spc="105" dirty="0">
                <a:latin typeface="Arial"/>
                <a:cs typeface="Arial"/>
              </a:rPr>
              <a:t>portions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the optical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bandwidth.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96000" y="1700783"/>
            <a:ext cx="5978652" cy="4354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1868150" cy="2331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9490" marR="6924040" algn="ctr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b="1" spc="114" dirty="0">
                <a:latin typeface="Arial"/>
                <a:cs typeface="Arial"/>
              </a:rPr>
              <a:t>1.2 </a:t>
            </a:r>
            <a:r>
              <a:rPr sz="1800" b="1" spc="-125" dirty="0">
                <a:latin typeface="Arial"/>
                <a:cs typeface="Arial"/>
              </a:rPr>
              <a:t>EXAMPLE </a:t>
            </a:r>
            <a:r>
              <a:rPr sz="1800" b="1" spc="-90" dirty="0">
                <a:latin typeface="Arial"/>
                <a:cs typeface="Arial"/>
              </a:rPr>
              <a:t>NETWORK</a:t>
            </a:r>
            <a:r>
              <a:rPr sz="1800" b="1" spc="-240" dirty="0">
                <a:latin typeface="Arial"/>
                <a:cs typeface="Arial"/>
              </a:rPr>
              <a:t> </a:t>
            </a:r>
            <a:r>
              <a:rPr sz="1800" b="1" spc="-85" dirty="0">
                <a:latin typeface="Arial"/>
                <a:cs typeface="Arial"/>
              </a:rPr>
              <a:t>ARCHITECTURES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5" dirty="0">
                <a:latin typeface="Arial"/>
                <a:cs typeface="Arial"/>
              </a:rPr>
              <a:t>.A </a:t>
            </a:r>
            <a:r>
              <a:rPr sz="1800" b="1" spc="-5" dirty="0">
                <a:latin typeface="Arial"/>
                <a:cs typeface="Arial"/>
              </a:rPr>
              <a:t>Global </a:t>
            </a:r>
            <a:r>
              <a:rPr sz="1800" b="1" spc="25" dirty="0">
                <a:latin typeface="Arial"/>
                <a:cs typeface="Arial"/>
              </a:rPr>
              <a:t>Network</a:t>
            </a:r>
            <a:r>
              <a:rPr sz="1800" b="1" spc="175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Architecture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core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30" dirty="0">
                <a:latin typeface="Arial"/>
                <a:cs typeface="Arial"/>
              </a:rPr>
              <a:t>router</a:t>
            </a:r>
            <a:endParaRPr sz="18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40" dirty="0">
                <a:latin typeface="Arial"/>
                <a:cs typeface="Arial"/>
              </a:rPr>
              <a:t>A </a:t>
            </a:r>
            <a:r>
              <a:rPr sz="1800" spc="105" dirty="0">
                <a:latin typeface="Arial"/>
                <a:cs typeface="Arial"/>
              </a:rPr>
              <a:t>router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55" dirty="0">
                <a:latin typeface="Arial"/>
                <a:cs typeface="Arial"/>
              </a:rPr>
              <a:t>resides </a:t>
            </a:r>
            <a:r>
              <a:rPr sz="1800" spc="120" dirty="0">
                <a:latin typeface="Arial"/>
                <a:cs typeface="Arial"/>
              </a:rPr>
              <a:t>within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10" dirty="0">
                <a:latin typeface="Arial"/>
                <a:cs typeface="Arial"/>
              </a:rPr>
              <a:t>middle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85" dirty="0">
                <a:latin typeface="Arial"/>
                <a:cs typeface="Arial"/>
              </a:rPr>
              <a:t>rather </a:t>
            </a:r>
            <a:r>
              <a:rPr sz="1800" spc="95" dirty="0">
                <a:latin typeface="Arial"/>
                <a:cs typeface="Arial"/>
              </a:rPr>
              <a:t>than </a:t>
            </a:r>
            <a:r>
              <a:rPr sz="1800" spc="80" dirty="0">
                <a:latin typeface="Arial"/>
                <a:cs typeface="Arial"/>
              </a:rPr>
              <a:t>at </a:t>
            </a:r>
            <a:r>
              <a:rPr sz="1800" spc="95" dirty="0">
                <a:latin typeface="Arial"/>
                <a:cs typeface="Arial"/>
              </a:rPr>
              <a:t>its</a:t>
            </a:r>
            <a:r>
              <a:rPr sz="1800" spc="-145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periphery.</a:t>
            </a:r>
            <a:endParaRPr sz="18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95" dirty="0">
                <a:latin typeface="Arial"/>
                <a:cs typeface="Arial"/>
              </a:rPr>
              <a:t>routers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80" dirty="0">
                <a:latin typeface="Arial"/>
                <a:cs typeface="Arial"/>
              </a:rPr>
              <a:t>make </a:t>
            </a:r>
            <a:r>
              <a:rPr sz="1800" spc="120" dirty="0">
                <a:latin typeface="Arial"/>
                <a:cs typeface="Arial"/>
              </a:rPr>
              <a:t>up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75" dirty="0">
                <a:latin typeface="Arial"/>
                <a:cs typeface="Arial"/>
              </a:rPr>
              <a:t>backbone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85" dirty="0">
                <a:latin typeface="Arial"/>
                <a:cs typeface="Arial"/>
              </a:rPr>
              <a:t>Internet </a:t>
            </a:r>
            <a:r>
              <a:rPr sz="1800" spc="40" dirty="0">
                <a:latin typeface="Arial"/>
                <a:cs typeface="Arial"/>
              </a:rPr>
              <a:t>are </a:t>
            </a:r>
            <a:r>
              <a:rPr sz="1800" spc="60" dirty="0">
                <a:latin typeface="Arial"/>
                <a:cs typeface="Arial"/>
              </a:rPr>
              <a:t>core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routers.</a:t>
            </a:r>
            <a:endParaRPr sz="18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100" dirty="0">
                <a:latin typeface="Arial"/>
                <a:cs typeface="Arial"/>
              </a:rPr>
              <a:t>At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85" dirty="0">
                <a:latin typeface="Arial"/>
                <a:cs typeface="Arial"/>
              </a:rPr>
              <a:t>periphery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50" dirty="0">
                <a:latin typeface="Arial"/>
                <a:cs typeface="Arial"/>
              </a:rPr>
              <a:t>an </a:t>
            </a:r>
            <a:r>
              <a:rPr sz="1800" spc="-100" dirty="0">
                <a:latin typeface="Arial"/>
                <a:cs typeface="Arial"/>
              </a:rPr>
              <a:t>IP </a:t>
            </a:r>
            <a:r>
              <a:rPr sz="1800" spc="75" dirty="0">
                <a:latin typeface="Arial"/>
                <a:cs typeface="Arial"/>
              </a:rPr>
              <a:t>backbone </a:t>
            </a:r>
            <a:r>
              <a:rPr sz="1800" spc="40" dirty="0">
                <a:latin typeface="Arial"/>
                <a:cs typeface="Arial"/>
              </a:rPr>
              <a:t>are </a:t>
            </a:r>
            <a:r>
              <a:rPr sz="1800" spc="95" dirty="0">
                <a:latin typeface="Arial"/>
                <a:cs typeface="Arial"/>
              </a:rPr>
              <a:t>routers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85" dirty="0">
                <a:latin typeface="Arial"/>
                <a:cs typeface="Arial"/>
              </a:rPr>
              <a:t>provide </a:t>
            </a:r>
            <a:r>
              <a:rPr sz="1800" spc="80" dirty="0">
                <a:latin typeface="Arial"/>
                <a:cs typeface="Arial"/>
              </a:rPr>
              <a:t>connectivity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85" dirty="0">
                <a:latin typeface="Arial"/>
                <a:cs typeface="Arial"/>
              </a:rPr>
              <a:t>external </a:t>
            </a:r>
            <a:r>
              <a:rPr sz="1800" spc="95" dirty="0">
                <a:latin typeface="Arial"/>
                <a:cs typeface="Arial"/>
              </a:rPr>
              <a:t>networks </a:t>
            </a:r>
            <a:r>
              <a:rPr sz="1800" spc="75" dirty="0">
                <a:latin typeface="Arial"/>
                <a:cs typeface="Arial"/>
              </a:rPr>
              <a:t>and</a:t>
            </a:r>
            <a:r>
              <a:rPr sz="1800" spc="-229" dirty="0">
                <a:latin typeface="Arial"/>
                <a:cs typeface="Arial"/>
              </a:rPr>
              <a:t> </a:t>
            </a:r>
            <a:r>
              <a:rPr sz="1800" spc="55" dirty="0">
                <a:latin typeface="Arial"/>
                <a:cs typeface="Arial"/>
              </a:rPr>
              <a:t>users.</a:t>
            </a:r>
            <a:endParaRPr sz="18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30" dirty="0">
                <a:latin typeface="Arial"/>
                <a:cs typeface="Arial"/>
              </a:rPr>
              <a:t>These </a:t>
            </a:r>
            <a:r>
              <a:rPr sz="1800" spc="95" dirty="0">
                <a:latin typeface="Arial"/>
                <a:cs typeface="Arial"/>
              </a:rPr>
              <a:t>routers </a:t>
            </a:r>
            <a:r>
              <a:rPr sz="1800" spc="40" dirty="0">
                <a:latin typeface="Arial"/>
                <a:cs typeface="Arial"/>
              </a:rPr>
              <a:t>are </a:t>
            </a:r>
            <a:r>
              <a:rPr sz="1800" spc="80" dirty="0">
                <a:latin typeface="Arial"/>
                <a:cs typeface="Arial"/>
              </a:rPr>
              <a:t>sometimes referred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60" dirty="0">
                <a:latin typeface="Arial"/>
                <a:cs typeface="Arial"/>
              </a:rPr>
              <a:t>edge </a:t>
            </a:r>
            <a:r>
              <a:rPr sz="1800" spc="95" dirty="0">
                <a:latin typeface="Arial"/>
                <a:cs typeface="Arial"/>
              </a:rPr>
              <a:t>routers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90" dirty="0">
                <a:latin typeface="Arial"/>
                <a:cs typeface="Arial"/>
              </a:rPr>
              <a:t>aggregation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routers.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5400" y="2348613"/>
            <a:ext cx="8639556" cy="3739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384165" cy="610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55265">
              <a:lnSpc>
                <a:spcPct val="100000"/>
              </a:lnSpc>
              <a:spcBef>
                <a:spcPts val="790"/>
              </a:spcBef>
            </a:pPr>
            <a:r>
              <a:rPr sz="1800" b="1" spc="114" dirty="0">
                <a:latin typeface="Arial"/>
                <a:cs typeface="Arial"/>
              </a:rPr>
              <a:t>1.2 </a:t>
            </a:r>
            <a:r>
              <a:rPr sz="1800" b="1" spc="-125" dirty="0">
                <a:latin typeface="Arial"/>
                <a:cs typeface="Arial"/>
              </a:rPr>
              <a:t>EXAMPLE </a:t>
            </a:r>
            <a:r>
              <a:rPr sz="1800" b="1" spc="-90" dirty="0">
                <a:latin typeface="Arial"/>
                <a:cs typeface="Arial"/>
              </a:rPr>
              <a:t>NETWORK  </a:t>
            </a:r>
            <a:r>
              <a:rPr sz="1800" b="1" spc="-85" dirty="0">
                <a:latin typeface="Arial"/>
                <a:cs typeface="Arial"/>
              </a:rPr>
              <a:t>ARCHITECTURES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5" dirty="0">
                <a:latin typeface="Arial"/>
                <a:cs typeface="Arial"/>
              </a:rPr>
              <a:t>.A </a:t>
            </a:r>
            <a:r>
              <a:rPr sz="1800" b="1" dirty="0">
                <a:latin typeface="Arial"/>
                <a:cs typeface="Arial"/>
              </a:rPr>
              <a:t>Global </a:t>
            </a:r>
            <a:r>
              <a:rPr sz="1800" b="1" spc="25" dirty="0">
                <a:latin typeface="Arial"/>
                <a:cs typeface="Arial"/>
              </a:rPr>
              <a:t>Network</a:t>
            </a:r>
            <a:r>
              <a:rPr sz="1800" b="1" spc="160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Architecture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15" dirty="0">
                <a:latin typeface="Arial"/>
                <a:cs typeface="Arial"/>
              </a:rPr>
              <a:t>Aggregation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15" dirty="0">
                <a:latin typeface="Arial"/>
                <a:cs typeface="Arial"/>
              </a:rPr>
              <a:t>routers</a:t>
            </a:r>
            <a:endParaRPr sz="1800" dirty="0">
              <a:latin typeface="Arial"/>
              <a:cs typeface="Arial"/>
            </a:endParaRPr>
          </a:p>
          <a:p>
            <a:pPr marL="299085" marR="137604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60" dirty="0">
                <a:latin typeface="Arial"/>
                <a:cs typeface="Arial"/>
              </a:rPr>
              <a:t>used </a:t>
            </a:r>
            <a:r>
              <a:rPr sz="1800" spc="120" dirty="0">
                <a:latin typeface="Arial"/>
                <a:cs typeface="Arial"/>
              </a:rPr>
              <a:t>within </a:t>
            </a:r>
            <a:r>
              <a:rPr sz="1800" spc="50" dirty="0">
                <a:latin typeface="Arial"/>
                <a:cs typeface="Arial"/>
              </a:rPr>
              <a:t>an </a:t>
            </a:r>
            <a:r>
              <a:rPr sz="1800" spc="80" dirty="0">
                <a:latin typeface="Arial"/>
                <a:cs typeface="Arial"/>
              </a:rPr>
              <a:t>enterprise 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75" dirty="0">
                <a:latin typeface="Arial"/>
                <a:cs typeface="Arial"/>
              </a:rPr>
              <a:t>connect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10" dirty="0">
                <a:latin typeface="Arial"/>
                <a:cs typeface="Arial"/>
              </a:rPr>
              <a:t>number </a:t>
            </a:r>
            <a:r>
              <a:rPr sz="1800" spc="125" dirty="0">
                <a:latin typeface="Arial"/>
                <a:cs typeface="Arial"/>
              </a:rPr>
              <a:t>of  </a:t>
            </a:r>
            <a:r>
              <a:rPr sz="1800" spc="95" dirty="0">
                <a:latin typeface="Arial"/>
                <a:cs typeface="Arial"/>
              </a:rPr>
              <a:t>routers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65" dirty="0">
                <a:latin typeface="Arial"/>
                <a:cs typeface="Arial"/>
              </a:rPr>
              <a:t>switches,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85" dirty="0">
                <a:latin typeface="Arial"/>
                <a:cs typeface="Arial"/>
              </a:rPr>
              <a:t>external  </a:t>
            </a:r>
            <a:r>
              <a:rPr sz="1800" spc="55" dirty="0">
                <a:latin typeface="Arial"/>
                <a:cs typeface="Arial"/>
              </a:rPr>
              <a:t>resources, </a:t>
            </a:r>
            <a:r>
              <a:rPr sz="1800" spc="65" dirty="0">
                <a:latin typeface="Arial"/>
                <a:cs typeface="Arial"/>
              </a:rPr>
              <a:t>such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55" dirty="0">
                <a:latin typeface="Arial"/>
                <a:cs typeface="Arial"/>
              </a:rPr>
              <a:t>an </a:t>
            </a:r>
            <a:r>
              <a:rPr sz="1800" spc="-100" dirty="0">
                <a:latin typeface="Arial"/>
                <a:cs typeface="Arial"/>
              </a:rPr>
              <a:t>IP  </a:t>
            </a:r>
            <a:r>
              <a:rPr sz="1800" spc="75" dirty="0">
                <a:latin typeface="Arial"/>
                <a:cs typeface="Arial"/>
              </a:rPr>
              <a:t>backbone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14" dirty="0">
                <a:latin typeface="Arial"/>
                <a:cs typeface="Arial"/>
              </a:rPr>
              <a:t>high-speed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WAN.</a:t>
            </a:r>
            <a:endParaRPr sz="1800" dirty="0">
              <a:latin typeface="Arial"/>
              <a:cs typeface="Arial"/>
            </a:endParaRPr>
          </a:p>
          <a:p>
            <a:pPr marL="299085" marR="1373505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20" dirty="0">
                <a:latin typeface="Arial"/>
                <a:cs typeface="Arial"/>
              </a:rPr>
              <a:t>As </a:t>
            </a:r>
            <a:r>
              <a:rPr sz="1800" spc="50" dirty="0">
                <a:latin typeface="Arial"/>
                <a:cs typeface="Arial"/>
              </a:rPr>
              <a:t>an </a:t>
            </a:r>
            <a:r>
              <a:rPr sz="1800" spc="95" dirty="0">
                <a:latin typeface="Arial"/>
                <a:cs typeface="Arial"/>
              </a:rPr>
              <a:t>indication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60" dirty="0">
                <a:latin typeface="Arial"/>
                <a:cs typeface="Arial"/>
              </a:rPr>
              <a:t>capacity  </a:t>
            </a:r>
            <a:r>
              <a:rPr sz="1800" spc="90" dirty="0">
                <a:latin typeface="Arial"/>
                <a:cs typeface="Arial"/>
              </a:rPr>
              <a:t>requirements </a:t>
            </a:r>
            <a:r>
              <a:rPr sz="1800" spc="135" dirty="0">
                <a:latin typeface="Arial"/>
                <a:cs typeface="Arial"/>
              </a:rPr>
              <a:t>for </a:t>
            </a:r>
            <a:r>
              <a:rPr sz="1800" spc="60" dirty="0">
                <a:latin typeface="Arial"/>
                <a:cs typeface="Arial"/>
              </a:rPr>
              <a:t>core </a:t>
            </a:r>
            <a:r>
              <a:rPr sz="1800" spc="75" dirty="0">
                <a:latin typeface="Arial"/>
                <a:cs typeface="Arial"/>
              </a:rPr>
              <a:t>and  </a:t>
            </a:r>
            <a:r>
              <a:rPr sz="1800" spc="90" dirty="0">
                <a:latin typeface="Arial"/>
                <a:cs typeface="Arial"/>
              </a:rPr>
              <a:t>aggregation routers,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-170" dirty="0">
                <a:latin typeface="Arial"/>
                <a:cs typeface="Arial"/>
              </a:rPr>
              <a:t>IEEE  </a:t>
            </a:r>
            <a:r>
              <a:rPr sz="1800" spc="55" dirty="0">
                <a:latin typeface="Arial"/>
                <a:cs typeface="Arial"/>
              </a:rPr>
              <a:t>Ethernet </a:t>
            </a:r>
            <a:r>
              <a:rPr sz="1800" spc="70" dirty="0">
                <a:latin typeface="Arial"/>
                <a:cs typeface="Arial"/>
              </a:rPr>
              <a:t>Bandwidth </a:t>
            </a:r>
            <a:r>
              <a:rPr sz="1800" spc="50" dirty="0">
                <a:latin typeface="Arial"/>
                <a:cs typeface="Arial"/>
              </a:rPr>
              <a:t>Assessments  </a:t>
            </a:r>
            <a:r>
              <a:rPr sz="1800" spc="70" dirty="0">
                <a:latin typeface="Arial"/>
                <a:cs typeface="Arial"/>
              </a:rPr>
              <a:t>Group </a:t>
            </a:r>
            <a:r>
              <a:rPr sz="1800" spc="60" dirty="0">
                <a:latin typeface="Arial"/>
                <a:cs typeface="Arial"/>
              </a:rPr>
              <a:t>[XI11] </a:t>
            </a:r>
            <a:r>
              <a:rPr sz="1800" spc="95" dirty="0">
                <a:latin typeface="Arial"/>
                <a:cs typeface="Arial"/>
              </a:rPr>
              <a:t>reports </a:t>
            </a:r>
            <a:r>
              <a:rPr sz="1800" spc="114" dirty="0">
                <a:latin typeface="Arial"/>
                <a:cs typeface="Arial"/>
              </a:rPr>
              <a:t>on </a:t>
            </a:r>
            <a:r>
              <a:rPr sz="1800" spc="50" dirty="0">
                <a:latin typeface="Arial"/>
                <a:cs typeface="Arial"/>
              </a:rPr>
              <a:t>an  </a:t>
            </a:r>
            <a:r>
              <a:rPr sz="1800" spc="45" dirty="0">
                <a:latin typeface="Arial"/>
                <a:cs typeface="Arial"/>
              </a:rPr>
              <a:t>analysis </a:t>
            </a:r>
            <a:r>
              <a:rPr sz="1800" spc="114" dirty="0">
                <a:latin typeface="Arial"/>
                <a:cs typeface="Arial"/>
              </a:rPr>
              <a:t>that </a:t>
            </a:r>
            <a:r>
              <a:rPr sz="1800" spc="85" dirty="0">
                <a:latin typeface="Arial"/>
                <a:cs typeface="Arial"/>
              </a:rPr>
              <a:t>projects </a:t>
            </a:r>
            <a:r>
              <a:rPr sz="1800" spc="60" dirty="0">
                <a:latin typeface="Arial"/>
                <a:cs typeface="Arial"/>
              </a:rPr>
              <a:t>these  </a:t>
            </a:r>
            <a:r>
              <a:rPr sz="1800" spc="90" dirty="0">
                <a:latin typeface="Arial"/>
                <a:cs typeface="Arial"/>
              </a:rPr>
              <a:t>requirements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90" dirty="0">
                <a:latin typeface="Arial"/>
                <a:cs typeface="Arial"/>
              </a:rPr>
              <a:t>Internet  </a:t>
            </a:r>
            <a:r>
              <a:rPr sz="1800" spc="75" dirty="0">
                <a:latin typeface="Arial"/>
                <a:cs typeface="Arial"/>
              </a:rPr>
              <a:t>backbone </a:t>
            </a:r>
            <a:r>
              <a:rPr sz="1800" spc="85" dirty="0">
                <a:latin typeface="Arial"/>
                <a:cs typeface="Arial"/>
              </a:rPr>
              <a:t>providers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70" dirty="0">
                <a:latin typeface="Arial"/>
                <a:cs typeface="Arial"/>
              </a:rPr>
              <a:t>large  </a:t>
            </a:r>
            <a:r>
              <a:rPr sz="1800" spc="80" dirty="0">
                <a:latin typeface="Arial"/>
                <a:cs typeface="Arial"/>
              </a:rPr>
              <a:t>enterprise </a:t>
            </a:r>
            <a:r>
              <a:rPr sz="1800" spc="95" dirty="0">
                <a:latin typeface="Arial"/>
                <a:cs typeface="Arial"/>
              </a:rPr>
              <a:t>networks </a:t>
            </a:r>
            <a:r>
              <a:rPr sz="1800" spc="114" dirty="0">
                <a:latin typeface="Arial"/>
                <a:cs typeface="Arial"/>
              </a:rPr>
              <a:t>in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55" dirty="0">
                <a:latin typeface="Arial"/>
                <a:cs typeface="Arial"/>
              </a:rPr>
              <a:t>China.</a:t>
            </a:r>
            <a:endParaRPr sz="1800" dirty="0">
              <a:latin typeface="Arial"/>
              <a:cs typeface="Arial"/>
            </a:endParaRPr>
          </a:p>
          <a:p>
            <a:pPr marL="299085" marR="137287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The analysis </a:t>
            </a:r>
            <a:r>
              <a:rPr sz="1800" spc="65" dirty="0">
                <a:latin typeface="Arial"/>
                <a:cs typeface="Arial"/>
              </a:rPr>
              <a:t>concludes </a:t>
            </a:r>
            <a:r>
              <a:rPr sz="1800" spc="110" dirty="0">
                <a:latin typeface="Arial"/>
                <a:cs typeface="Arial"/>
              </a:rPr>
              <a:t>that  </a:t>
            </a:r>
            <a:r>
              <a:rPr sz="1800" spc="85" dirty="0">
                <a:latin typeface="Arial"/>
                <a:cs typeface="Arial"/>
              </a:rPr>
              <a:t>aggregation </a:t>
            </a:r>
            <a:r>
              <a:rPr sz="1800" spc="110" dirty="0">
                <a:latin typeface="Arial"/>
                <a:cs typeface="Arial"/>
              </a:rPr>
              <a:t>router </a:t>
            </a:r>
            <a:r>
              <a:rPr sz="1800" spc="90" dirty="0">
                <a:latin typeface="Arial"/>
                <a:cs typeface="Arial"/>
              </a:rPr>
              <a:t>requirements  </a:t>
            </a:r>
            <a:r>
              <a:rPr sz="1800" spc="110" dirty="0">
                <a:latin typeface="Arial"/>
                <a:cs typeface="Arial"/>
              </a:rPr>
              <a:t>will </a:t>
            </a:r>
            <a:r>
              <a:rPr sz="1800" spc="60" dirty="0">
                <a:latin typeface="Arial"/>
                <a:cs typeface="Arial"/>
              </a:rPr>
              <a:t>be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65" dirty="0">
                <a:latin typeface="Arial"/>
                <a:cs typeface="Arial"/>
              </a:rPr>
              <a:t>range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35" dirty="0">
                <a:latin typeface="Arial"/>
                <a:cs typeface="Arial"/>
              </a:rPr>
              <a:t>200 </a:t>
            </a:r>
            <a:r>
              <a:rPr sz="1800" spc="40" dirty="0">
                <a:latin typeface="Arial"/>
                <a:cs typeface="Arial"/>
              </a:rPr>
              <a:t>Gbps  </a:t>
            </a:r>
            <a:r>
              <a:rPr sz="1800" spc="135" dirty="0">
                <a:latin typeface="Arial"/>
                <a:cs typeface="Arial"/>
              </a:rPr>
              <a:t>to 400 </a:t>
            </a:r>
            <a:r>
              <a:rPr sz="1800" spc="45" dirty="0">
                <a:latin typeface="Arial"/>
                <a:cs typeface="Arial"/>
              </a:rPr>
              <a:t>Gbps </a:t>
            </a:r>
            <a:r>
              <a:rPr sz="1800" spc="85" dirty="0">
                <a:latin typeface="Arial"/>
                <a:cs typeface="Arial"/>
              </a:rPr>
              <a:t>per </a:t>
            </a:r>
            <a:r>
              <a:rPr sz="1800" spc="95" dirty="0">
                <a:latin typeface="Arial"/>
                <a:cs typeface="Arial"/>
              </a:rPr>
              <a:t>optical </a:t>
            </a:r>
            <a:r>
              <a:rPr sz="1800" spc="120" dirty="0">
                <a:latin typeface="Arial"/>
                <a:cs typeface="Arial"/>
              </a:rPr>
              <a:t>lin</a:t>
            </a:r>
            <a:r>
              <a:rPr lang="en-US" sz="1800" spc="120" dirty="0">
                <a:latin typeface="Arial"/>
                <a:cs typeface="Arial"/>
              </a:rPr>
              <a:t>k.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80332" y="1612391"/>
            <a:ext cx="8011667" cy="3977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939790" cy="63837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90"/>
              </a:spcBef>
            </a:pPr>
            <a:r>
              <a:rPr sz="1800" b="1" spc="114" dirty="0">
                <a:latin typeface="Arial"/>
                <a:cs typeface="Arial"/>
              </a:rPr>
              <a:t>1.2 </a:t>
            </a:r>
            <a:r>
              <a:rPr sz="1800" b="1" spc="-125" dirty="0">
                <a:latin typeface="Arial"/>
                <a:cs typeface="Arial"/>
              </a:rPr>
              <a:t>EXAMPLE </a:t>
            </a:r>
            <a:r>
              <a:rPr sz="1800" b="1" spc="-90" dirty="0">
                <a:latin typeface="Arial"/>
                <a:cs typeface="Arial"/>
              </a:rPr>
              <a:t>NETWORK</a:t>
            </a:r>
            <a:r>
              <a:rPr sz="1800" b="1" spc="-245" dirty="0">
                <a:latin typeface="Arial"/>
                <a:cs typeface="Arial"/>
              </a:rPr>
              <a:t> </a:t>
            </a:r>
            <a:r>
              <a:rPr sz="1800" b="1" spc="-85" dirty="0">
                <a:latin typeface="Arial"/>
                <a:cs typeface="Arial"/>
              </a:rPr>
              <a:t>ARCHITECTURES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5" dirty="0">
                <a:latin typeface="Arial"/>
                <a:cs typeface="Arial"/>
              </a:rPr>
              <a:t>.A </a:t>
            </a:r>
            <a:r>
              <a:rPr sz="1800" b="1" spc="-5" dirty="0">
                <a:latin typeface="Arial"/>
                <a:cs typeface="Arial"/>
              </a:rPr>
              <a:t>Global </a:t>
            </a:r>
            <a:r>
              <a:rPr sz="1800" b="1" spc="25" dirty="0">
                <a:latin typeface="Arial"/>
                <a:cs typeface="Arial"/>
              </a:rPr>
              <a:t>Network</a:t>
            </a:r>
            <a:r>
              <a:rPr sz="1800" b="1" spc="175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Architecture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15" dirty="0">
                <a:latin typeface="Arial"/>
                <a:cs typeface="Arial"/>
              </a:rPr>
              <a:t>edge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30" dirty="0">
                <a:latin typeface="Arial"/>
                <a:cs typeface="Arial"/>
              </a:rPr>
              <a:t>router</a:t>
            </a:r>
            <a:endParaRPr sz="1800" dirty="0">
              <a:latin typeface="Arial"/>
              <a:cs typeface="Arial"/>
            </a:endParaRPr>
          </a:p>
          <a:p>
            <a:pPr marL="29908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0" dirty="0">
                <a:latin typeface="Arial"/>
                <a:cs typeface="Arial"/>
              </a:rPr>
              <a:t>A </a:t>
            </a:r>
            <a:r>
              <a:rPr sz="1800" spc="105" dirty="0">
                <a:latin typeface="Arial"/>
                <a:cs typeface="Arial"/>
              </a:rPr>
              <a:t>router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75" dirty="0">
                <a:latin typeface="Arial"/>
                <a:cs typeface="Arial"/>
              </a:rPr>
              <a:t>sits </a:t>
            </a:r>
            <a:r>
              <a:rPr sz="1800" spc="80" dirty="0">
                <a:latin typeface="Arial"/>
                <a:cs typeface="Arial"/>
              </a:rPr>
              <a:t>at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85" dirty="0">
                <a:latin typeface="Arial"/>
                <a:cs typeface="Arial"/>
              </a:rPr>
              <a:t>periphery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network.</a:t>
            </a:r>
            <a:endParaRPr sz="1800" dirty="0">
              <a:latin typeface="Arial"/>
              <a:cs typeface="Arial"/>
            </a:endParaRPr>
          </a:p>
          <a:p>
            <a:pPr marL="299085" marR="571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120" dirty="0">
                <a:latin typeface="Arial"/>
                <a:cs typeface="Arial"/>
              </a:rPr>
              <a:t>two </a:t>
            </a:r>
            <a:r>
              <a:rPr sz="1800" spc="65" dirty="0">
                <a:latin typeface="Arial"/>
                <a:cs typeface="Arial"/>
              </a:rPr>
              <a:t>sections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70" dirty="0">
                <a:latin typeface="Arial"/>
                <a:cs typeface="Arial"/>
              </a:rPr>
              <a:t>connected </a:t>
            </a:r>
            <a:r>
              <a:rPr sz="1800" spc="55" dirty="0">
                <a:latin typeface="Arial"/>
                <a:cs typeface="Arial"/>
              </a:rPr>
              <a:t>via </a:t>
            </a:r>
            <a:r>
              <a:rPr sz="1800" spc="-10" dirty="0">
                <a:latin typeface="Arial"/>
                <a:cs typeface="Arial"/>
              </a:rPr>
              <a:t>a  </a:t>
            </a:r>
            <a:r>
              <a:rPr sz="1800" spc="80" dirty="0">
                <a:latin typeface="Arial"/>
                <a:cs typeface="Arial"/>
              </a:rPr>
              <a:t>private </a:t>
            </a:r>
            <a:r>
              <a:rPr sz="1800" spc="114" dirty="0">
                <a:latin typeface="Arial"/>
                <a:cs typeface="Arial"/>
              </a:rPr>
              <a:t>high-speed </a:t>
            </a:r>
            <a:r>
              <a:rPr sz="1800" spc="-10" dirty="0">
                <a:latin typeface="Arial"/>
                <a:cs typeface="Arial"/>
              </a:rPr>
              <a:t>WAN, </a:t>
            </a:r>
            <a:r>
              <a:rPr sz="1800" spc="125" dirty="0">
                <a:latin typeface="Arial"/>
                <a:cs typeface="Arial"/>
              </a:rPr>
              <a:t>with </a:t>
            </a:r>
            <a:r>
              <a:rPr sz="1800" spc="65" dirty="0">
                <a:latin typeface="Arial"/>
                <a:cs typeface="Arial"/>
              </a:rPr>
              <a:t>switches  </a:t>
            </a:r>
            <a:r>
              <a:rPr sz="1800" spc="85" dirty="0">
                <a:latin typeface="Arial"/>
                <a:cs typeface="Arial"/>
              </a:rPr>
              <a:t>interconnected </a:t>
            </a:r>
            <a:r>
              <a:rPr sz="1800" spc="120" dirty="0">
                <a:latin typeface="Arial"/>
                <a:cs typeface="Arial"/>
              </a:rPr>
              <a:t>with </a:t>
            </a:r>
            <a:r>
              <a:rPr sz="1800" spc="90" dirty="0">
                <a:latin typeface="Arial"/>
                <a:cs typeface="Arial"/>
              </a:rPr>
              <a:t>optical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links.</a:t>
            </a:r>
            <a:endParaRPr sz="1800" dirty="0">
              <a:latin typeface="Arial"/>
              <a:cs typeface="Arial"/>
            </a:endParaRPr>
          </a:p>
          <a:p>
            <a:pPr marL="299085" marR="635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-114" dirty="0">
                <a:latin typeface="Arial"/>
                <a:cs typeface="Arial"/>
              </a:rPr>
              <a:t>MPLS </a:t>
            </a:r>
            <a:r>
              <a:rPr sz="1800" spc="90" dirty="0">
                <a:latin typeface="Arial"/>
                <a:cs typeface="Arial"/>
              </a:rPr>
              <a:t>using </a:t>
            </a:r>
            <a:r>
              <a:rPr sz="1800" spc="-100" dirty="0">
                <a:latin typeface="Arial"/>
                <a:cs typeface="Arial"/>
              </a:rPr>
              <a:t>IP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10" dirty="0">
                <a:latin typeface="Arial"/>
                <a:cs typeface="Arial"/>
              </a:rPr>
              <a:t>common </a:t>
            </a:r>
            <a:r>
              <a:rPr sz="1800" spc="95" dirty="0">
                <a:latin typeface="Arial"/>
                <a:cs typeface="Arial"/>
              </a:rPr>
              <a:t>switching </a:t>
            </a:r>
            <a:r>
              <a:rPr sz="1800" spc="105" dirty="0">
                <a:latin typeface="Arial"/>
                <a:cs typeface="Arial"/>
              </a:rPr>
              <a:t>protocol  </a:t>
            </a:r>
            <a:r>
              <a:rPr sz="1800" spc="60" dirty="0">
                <a:latin typeface="Arial"/>
                <a:cs typeface="Arial"/>
              </a:rPr>
              <a:t>used</a:t>
            </a:r>
            <a:r>
              <a:rPr sz="1800" spc="620" dirty="0">
                <a:latin typeface="Arial"/>
                <a:cs typeface="Arial"/>
              </a:rPr>
              <a:t>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65" dirty="0">
                <a:latin typeface="Arial"/>
                <a:cs typeface="Arial"/>
              </a:rPr>
              <a:t>such </a:t>
            </a:r>
            <a:r>
              <a:rPr sz="1800" spc="-5" dirty="0">
                <a:latin typeface="Arial"/>
                <a:cs typeface="Arial"/>
              </a:rPr>
              <a:t>WANs; </a:t>
            </a:r>
            <a:r>
              <a:rPr sz="1800" spc="100" dirty="0">
                <a:latin typeface="Arial"/>
                <a:cs typeface="Arial"/>
              </a:rPr>
              <a:t>wide-area </a:t>
            </a:r>
            <a:r>
              <a:rPr sz="1800" spc="60" dirty="0">
                <a:latin typeface="Arial"/>
                <a:cs typeface="Arial"/>
              </a:rPr>
              <a:t>Ethernet  </a:t>
            </a:r>
            <a:r>
              <a:rPr sz="1800" spc="65" dirty="0">
                <a:latin typeface="Arial"/>
                <a:cs typeface="Arial"/>
              </a:rPr>
              <a:t>is  </a:t>
            </a:r>
            <a:r>
              <a:rPr sz="1800" spc="85" dirty="0">
                <a:latin typeface="Arial"/>
                <a:cs typeface="Arial"/>
              </a:rPr>
              <a:t>another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spc="110" dirty="0">
                <a:latin typeface="Arial"/>
                <a:cs typeface="Arial"/>
              </a:rPr>
              <a:t>option.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55" dirty="0">
                <a:latin typeface="Arial"/>
                <a:cs typeface="Arial"/>
              </a:rPr>
              <a:t>Enterprise </a:t>
            </a:r>
            <a:r>
              <a:rPr sz="1800" spc="35" dirty="0">
                <a:latin typeface="Arial"/>
                <a:cs typeface="Arial"/>
              </a:rPr>
              <a:t>assets </a:t>
            </a:r>
            <a:r>
              <a:rPr sz="1800" spc="40" dirty="0">
                <a:latin typeface="Arial"/>
                <a:cs typeface="Arial"/>
              </a:rPr>
              <a:t>are </a:t>
            </a:r>
            <a:r>
              <a:rPr sz="1800" spc="70" dirty="0">
                <a:latin typeface="Arial"/>
                <a:cs typeface="Arial"/>
              </a:rPr>
              <a:t>connected </a:t>
            </a:r>
            <a:r>
              <a:rPr sz="1800" spc="110" dirty="0">
                <a:latin typeface="Arial"/>
                <a:cs typeface="Arial"/>
              </a:rPr>
              <a:t>to,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95" dirty="0">
                <a:latin typeface="Arial"/>
                <a:cs typeface="Arial"/>
              </a:rPr>
              <a:t>protected  </a:t>
            </a:r>
            <a:r>
              <a:rPr sz="1800" spc="125" dirty="0">
                <a:latin typeface="Arial"/>
                <a:cs typeface="Arial"/>
              </a:rPr>
              <a:t>from, </a:t>
            </a:r>
            <a:r>
              <a:rPr sz="1800" spc="50" dirty="0">
                <a:latin typeface="Arial"/>
                <a:cs typeface="Arial"/>
              </a:rPr>
              <a:t>an </a:t>
            </a:r>
            <a:r>
              <a:rPr sz="1800" spc="-100" dirty="0">
                <a:latin typeface="Arial"/>
                <a:cs typeface="Arial"/>
              </a:rPr>
              <a:t>IP </a:t>
            </a:r>
            <a:r>
              <a:rPr sz="1800" spc="75" dirty="0">
                <a:latin typeface="Arial"/>
                <a:cs typeface="Arial"/>
              </a:rPr>
              <a:t>backbone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85" dirty="0">
                <a:latin typeface="Arial"/>
                <a:cs typeface="Arial"/>
              </a:rPr>
              <a:t>Internet </a:t>
            </a:r>
            <a:r>
              <a:rPr sz="1800" spc="50" dirty="0">
                <a:latin typeface="Arial"/>
                <a:cs typeface="Arial"/>
              </a:rPr>
              <a:t>via </a:t>
            </a:r>
            <a:r>
              <a:rPr sz="1800" spc="95" dirty="0">
                <a:latin typeface="Arial"/>
                <a:cs typeface="Arial"/>
              </a:rPr>
              <a:t>routers  </a:t>
            </a:r>
            <a:r>
              <a:rPr sz="1800" spc="120" dirty="0">
                <a:latin typeface="Arial"/>
                <a:cs typeface="Arial"/>
              </a:rPr>
              <a:t>with </a:t>
            </a:r>
            <a:r>
              <a:rPr sz="1800" spc="90" dirty="0">
                <a:latin typeface="Arial"/>
                <a:cs typeface="Arial"/>
              </a:rPr>
              <a:t>firewall </a:t>
            </a:r>
            <a:r>
              <a:rPr sz="1800" spc="80" dirty="0">
                <a:latin typeface="Arial"/>
                <a:cs typeface="Arial"/>
              </a:rPr>
              <a:t>capability,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25" dirty="0">
                <a:latin typeface="Arial"/>
                <a:cs typeface="Arial"/>
              </a:rPr>
              <a:t>not </a:t>
            </a:r>
            <a:r>
              <a:rPr sz="1800" spc="110" dirty="0">
                <a:latin typeface="Arial"/>
                <a:cs typeface="Arial"/>
              </a:rPr>
              <a:t>uncommon  </a:t>
            </a:r>
            <a:r>
              <a:rPr sz="1800" spc="85" dirty="0">
                <a:latin typeface="Arial"/>
                <a:cs typeface="Arial"/>
              </a:rPr>
              <a:t>arrangement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110" dirty="0">
                <a:latin typeface="Arial"/>
                <a:cs typeface="Arial"/>
              </a:rPr>
              <a:t>implementing </a:t>
            </a:r>
            <a:r>
              <a:rPr sz="1800" spc="90" dirty="0">
                <a:latin typeface="Arial"/>
                <a:cs typeface="Arial"/>
              </a:rPr>
              <a:t>the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firewall.</a:t>
            </a:r>
            <a:endParaRPr sz="1800" dirty="0">
              <a:latin typeface="Arial"/>
              <a:cs typeface="Arial"/>
            </a:endParaRPr>
          </a:p>
          <a:p>
            <a:pPr marL="299085" marR="825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80" dirty="0">
                <a:latin typeface="Arial"/>
                <a:cs typeface="Arial"/>
              </a:rPr>
              <a:t>Connection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85" dirty="0">
                <a:latin typeface="Arial"/>
                <a:cs typeface="Arial"/>
              </a:rPr>
              <a:t>Internet </a:t>
            </a:r>
            <a:r>
              <a:rPr sz="1800" spc="120" dirty="0">
                <a:latin typeface="Arial"/>
                <a:cs typeface="Arial"/>
              </a:rPr>
              <a:t>through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05" dirty="0">
                <a:latin typeface="Arial"/>
                <a:cs typeface="Arial"/>
              </a:rPr>
              <a:t>router </a:t>
            </a:r>
            <a:r>
              <a:rPr sz="1800" spc="95" dirty="0">
                <a:latin typeface="Arial"/>
                <a:cs typeface="Arial"/>
              </a:rPr>
              <a:t>could  </a:t>
            </a:r>
            <a:r>
              <a:rPr sz="1800" spc="60" dirty="0">
                <a:latin typeface="Arial"/>
                <a:cs typeface="Arial"/>
              </a:rPr>
              <a:t>be</a:t>
            </a:r>
            <a:r>
              <a:rPr sz="1800" spc="620" dirty="0">
                <a:latin typeface="Arial"/>
                <a:cs typeface="Arial"/>
              </a:rPr>
              <a:t> </a:t>
            </a:r>
            <a:r>
              <a:rPr sz="1800" spc="120" dirty="0">
                <a:latin typeface="Arial"/>
                <a:cs typeface="Arial"/>
              </a:rPr>
              <a:t>through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50" dirty="0">
                <a:latin typeface="Arial"/>
                <a:cs typeface="Arial"/>
              </a:rPr>
              <a:t>cable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-75" dirty="0">
                <a:latin typeface="Arial"/>
                <a:cs typeface="Arial"/>
              </a:rPr>
              <a:t>DSL </a:t>
            </a:r>
            <a:r>
              <a:rPr sz="1800" spc="85" dirty="0">
                <a:latin typeface="Arial"/>
                <a:cs typeface="Arial"/>
              </a:rPr>
              <a:t>connection 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-10" dirty="0">
                <a:latin typeface="Arial"/>
                <a:cs typeface="Arial"/>
              </a:rPr>
              <a:t>a  </a:t>
            </a:r>
            <a:r>
              <a:rPr sz="1800" spc="70" dirty="0">
                <a:latin typeface="Arial"/>
                <a:cs typeface="Arial"/>
              </a:rPr>
              <a:t>dedicated </a:t>
            </a:r>
            <a:r>
              <a:rPr sz="1800" spc="114" dirty="0">
                <a:latin typeface="Arial"/>
                <a:cs typeface="Arial"/>
              </a:rPr>
              <a:t>high-speed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110" dirty="0">
                <a:latin typeface="Arial"/>
                <a:cs typeface="Arial"/>
              </a:rPr>
              <a:t>link.</a:t>
            </a:r>
            <a:endParaRPr sz="1800" dirty="0">
              <a:latin typeface="Arial"/>
              <a:cs typeface="Arial"/>
            </a:endParaRPr>
          </a:p>
          <a:p>
            <a:pPr marL="299085" marR="5715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100" dirty="0">
                <a:latin typeface="Arial"/>
                <a:cs typeface="Arial"/>
              </a:rPr>
              <a:t>Common </a:t>
            </a:r>
            <a:r>
              <a:rPr sz="1800" spc="75" dirty="0">
                <a:latin typeface="Arial"/>
                <a:cs typeface="Arial"/>
              </a:rPr>
              <a:t>examples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65" dirty="0">
                <a:latin typeface="Arial"/>
                <a:cs typeface="Arial"/>
              </a:rPr>
              <a:t>such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85" dirty="0">
                <a:latin typeface="Arial"/>
                <a:cs typeface="Arial"/>
              </a:rPr>
              <a:t>connection </a:t>
            </a:r>
            <a:r>
              <a:rPr sz="1800" spc="40" dirty="0">
                <a:latin typeface="Arial"/>
                <a:cs typeface="Arial"/>
              </a:rPr>
              <a:t>are </a:t>
            </a:r>
            <a:r>
              <a:rPr sz="1800" spc="-10" dirty="0">
                <a:latin typeface="Arial"/>
                <a:cs typeface="Arial"/>
              </a:rPr>
              <a:t>a  </a:t>
            </a:r>
            <a:r>
              <a:rPr sz="1800" spc="-40" dirty="0">
                <a:latin typeface="Arial"/>
                <a:cs typeface="Arial"/>
              </a:rPr>
              <a:t>DSL, </a:t>
            </a:r>
            <a:r>
              <a:rPr sz="1800" spc="90" dirty="0">
                <a:latin typeface="Arial"/>
                <a:cs typeface="Arial"/>
              </a:rPr>
              <a:t>which </a:t>
            </a:r>
            <a:r>
              <a:rPr sz="1800" spc="80" dirty="0">
                <a:latin typeface="Arial"/>
                <a:cs typeface="Arial"/>
              </a:rPr>
              <a:t>provides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14" dirty="0">
                <a:latin typeface="Arial"/>
                <a:cs typeface="Arial"/>
              </a:rPr>
              <a:t>high-speed </a:t>
            </a:r>
            <a:r>
              <a:rPr sz="1800" spc="120" dirty="0">
                <a:latin typeface="Arial"/>
                <a:cs typeface="Arial"/>
              </a:rPr>
              <a:t>link </a:t>
            </a:r>
            <a:r>
              <a:rPr sz="1800" spc="65" dirty="0">
                <a:latin typeface="Arial"/>
                <a:cs typeface="Arial"/>
              </a:rPr>
              <a:t>over  </a:t>
            </a:r>
            <a:r>
              <a:rPr sz="1800" spc="80" dirty="0">
                <a:latin typeface="Arial"/>
                <a:cs typeface="Arial"/>
              </a:rPr>
              <a:t>telephone </a:t>
            </a:r>
            <a:r>
              <a:rPr sz="1800" spc="70" dirty="0">
                <a:latin typeface="Arial"/>
                <a:cs typeface="Arial"/>
              </a:rPr>
              <a:t>lines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80" dirty="0">
                <a:latin typeface="Arial"/>
                <a:cs typeface="Arial"/>
              </a:rPr>
              <a:t>requires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55" dirty="0">
                <a:latin typeface="Arial"/>
                <a:cs typeface="Arial"/>
              </a:rPr>
              <a:t>special </a:t>
            </a:r>
            <a:r>
              <a:rPr sz="1800" spc="-75" dirty="0">
                <a:latin typeface="Arial"/>
                <a:cs typeface="Arial"/>
              </a:rPr>
              <a:t>DSL  </a:t>
            </a:r>
            <a:r>
              <a:rPr sz="1800" spc="110" dirty="0">
                <a:latin typeface="Arial"/>
                <a:cs typeface="Arial"/>
              </a:rPr>
              <a:t>modem,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50" dirty="0">
                <a:latin typeface="Arial"/>
                <a:cs typeface="Arial"/>
              </a:rPr>
              <a:t>cable </a:t>
            </a:r>
            <a:r>
              <a:rPr sz="1800" spc="5" dirty="0">
                <a:latin typeface="Arial"/>
                <a:cs typeface="Arial"/>
              </a:rPr>
              <a:t>TV </a:t>
            </a:r>
            <a:r>
              <a:rPr sz="1800" spc="90" dirty="0">
                <a:latin typeface="Arial"/>
                <a:cs typeface="Arial"/>
              </a:rPr>
              <a:t>facility, which </a:t>
            </a:r>
            <a:r>
              <a:rPr sz="1800" spc="75" dirty="0">
                <a:latin typeface="Arial"/>
                <a:cs typeface="Arial"/>
              </a:rPr>
              <a:t>requires </a:t>
            </a:r>
            <a:r>
              <a:rPr sz="1800" spc="-10" dirty="0">
                <a:latin typeface="Arial"/>
                <a:cs typeface="Arial"/>
              </a:rPr>
              <a:t>a  </a:t>
            </a:r>
            <a:r>
              <a:rPr sz="1800" spc="50" dirty="0">
                <a:latin typeface="Arial"/>
                <a:cs typeface="Arial"/>
              </a:rPr>
              <a:t>cable </a:t>
            </a:r>
            <a:r>
              <a:rPr sz="1800" spc="110" dirty="0">
                <a:latin typeface="Arial"/>
                <a:cs typeface="Arial"/>
              </a:rPr>
              <a:t>modem,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70" dirty="0">
                <a:latin typeface="Arial"/>
                <a:cs typeface="Arial"/>
              </a:rPr>
              <a:t>some </a:t>
            </a:r>
            <a:r>
              <a:rPr sz="1800" spc="80" dirty="0">
                <a:latin typeface="Arial"/>
                <a:cs typeface="Arial"/>
              </a:rPr>
              <a:t>type </a:t>
            </a:r>
            <a:r>
              <a:rPr sz="1800" spc="130" dirty="0">
                <a:latin typeface="Arial"/>
                <a:cs typeface="Arial"/>
              </a:rPr>
              <a:t>of</a:t>
            </a:r>
            <a:r>
              <a:rPr sz="1800" spc="605" dirty="0">
                <a:latin typeface="Arial"/>
                <a:cs typeface="Arial"/>
              </a:rPr>
              <a:t> </a:t>
            </a:r>
            <a:r>
              <a:rPr sz="1800" spc="60" dirty="0">
                <a:latin typeface="Arial"/>
                <a:cs typeface="Arial"/>
              </a:rPr>
              <a:t>wireless</a:t>
            </a:r>
            <a:r>
              <a:rPr lang="en-US" sz="1800" spc="60" dirty="0">
                <a:latin typeface="Arial"/>
                <a:cs typeface="Arial"/>
              </a:rPr>
              <a:t> connection.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96000" y="2188464"/>
            <a:ext cx="6096000" cy="30617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37475" y="26000"/>
            <a:ext cx="4954511" cy="6831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39" y="0"/>
            <a:ext cx="5384165" cy="41678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2080"/>
              </a:spcBef>
            </a:pPr>
            <a:r>
              <a:rPr sz="1800" b="1" spc="114" dirty="0">
                <a:latin typeface="Arial"/>
                <a:cs typeface="Arial"/>
              </a:rPr>
              <a:t>1.1 </a:t>
            </a:r>
            <a:r>
              <a:rPr sz="1800" b="1" spc="20" dirty="0">
                <a:latin typeface="Arial"/>
                <a:cs typeface="Arial"/>
              </a:rPr>
              <a:t>The </a:t>
            </a:r>
            <a:r>
              <a:rPr sz="1800" b="1" spc="25" dirty="0">
                <a:latin typeface="Arial"/>
                <a:cs typeface="Arial"/>
              </a:rPr>
              <a:t>Networking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45" dirty="0">
                <a:latin typeface="Arial"/>
                <a:cs typeface="Arial"/>
              </a:rPr>
              <a:t>Ecosystem</a:t>
            </a:r>
            <a:endParaRPr sz="1800" dirty="0">
              <a:latin typeface="Arial"/>
              <a:cs typeface="Arial"/>
            </a:endParaRPr>
          </a:p>
          <a:p>
            <a:pPr marL="299085" marR="45339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55" dirty="0">
                <a:latin typeface="Arial"/>
                <a:cs typeface="Arial"/>
              </a:rPr>
              <a:t>Figure </a:t>
            </a:r>
            <a:r>
              <a:rPr sz="1800" spc="85" dirty="0">
                <a:latin typeface="Arial"/>
                <a:cs typeface="Arial"/>
              </a:rPr>
              <a:t>depicts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10" dirty="0">
                <a:latin typeface="Arial"/>
                <a:cs typeface="Arial"/>
              </a:rPr>
              <a:t>modern </a:t>
            </a:r>
            <a:r>
              <a:rPr sz="1800" spc="105" dirty="0">
                <a:latin typeface="Arial"/>
                <a:cs typeface="Arial"/>
              </a:rPr>
              <a:t>networking  </a:t>
            </a:r>
            <a:r>
              <a:rPr sz="1800" spc="55" dirty="0">
                <a:latin typeface="Arial"/>
                <a:cs typeface="Arial"/>
              </a:rPr>
              <a:t>ecosystem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50" dirty="0">
                <a:latin typeface="Arial"/>
                <a:cs typeface="Arial"/>
              </a:rPr>
              <a:t>very </a:t>
            </a:r>
            <a:r>
              <a:rPr sz="1800" spc="70" dirty="0">
                <a:latin typeface="Arial"/>
                <a:cs typeface="Arial"/>
              </a:rPr>
              <a:t>general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terms.</a:t>
            </a:r>
            <a:endParaRPr sz="1800" dirty="0">
              <a:latin typeface="Arial"/>
              <a:cs typeface="Arial"/>
            </a:endParaRPr>
          </a:p>
          <a:p>
            <a:pPr marL="299085" marR="45402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85" dirty="0">
                <a:latin typeface="Arial"/>
                <a:cs typeface="Arial"/>
              </a:rPr>
              <a:t>entire </a:t>
            </a:r>
            <a:r>
              <a:rPr sz="1800" spc="55" dirty="0">
                <a:latin typeface="Arial"/>
                <a:cs typeface="Arial"/>
              </a:rPr>
              <a:t>ecosystem </a:t>
            </a:r>
            <a:r>
              <a:rPr sz="1800" spc="80" dirty="0">
                <a:latin typeface="Arial"/>
                <a:cs typeface="Arial"/>
              </a:rPr>
              <a:t>exists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provide  </a:t>
            </a:r>
            <a:r>
              <a:rPr sz="1800" spc="40" dirty="0">
                <a:latin typeface="Arial"/>
                <a:cs typeface="Arial"/>
              </a:rPr>
              <a:t>services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80" dirty="0">
                <a:latin typeface="Arial"/>
                <a:cs typeface="Arial"/>
              </a:rPr>
              <a:t>end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55" dirty="0">
                <a:latin typeface="Arial"/>
                <a:cs typeface="Arial"/>
              </a:rPr>
              <a:t>users.</a:t>
            </a:r>
            <a:endParaRPr sz="1800" dirty="0">
              <a:latin typeface="Arial"/>
              <a:cs typeface="Arial"/>
            </a:endParaRPr>
          </a:p>
          <a:p>
            <a:pPr marL="299085" marR="45085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120" dirty="0">
                <a:latin typeface="Arial"/>
                <a:cs typeface="Arial"/>
              </a:rPr>
              <a:t>term </a:t>
            </a:r>
            <a:r>
              <a:rPr sz="1800" spc="80" dirty="0">
                <a:latin typeface="Arial"/>
                <a:cs typeface="Arial"/>
              </a:rPr>
              <a:t>end </a:t>
            </a:r>
            <a:r>
              <a:rPr sz="1800" spc="65" dirty="0">
                <a:latin typeface="Arial"/>
                <a:cs typeface="Arial"/>
              </a:rPr>
              <a:t>user,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100" dirty="0">
                <a:latin typeface="Arial"/>
                <a:cs typeface="Arial"/>
              </a:rPr>
              <a:t>simply </a:t>
            </a:r>
            <a:r>
              <a:rPr sz="1800" spc="65" dirty="0">
                <a:latin typeface="Arial"/>
                <a:cs typeface="Arial"/>
              </a:rPr>
              <a:t>user, </a:t>
            </a:r>
            <a:r>
              <a:rPr sz="1800" spc="70" dirty="0">
                <a:latin typeface="Arial"/>
                <a:cs typeface="Arial"/>
              </a:rPr>
              <a:t>is  </a:t>
            </a:r>
            <a:r>
              <a:rPr sz="1800" spc="60" dirty="0">
                <a:latin typeface="Arial"/>
                <a:cs typeface="Arial"/>
              </a:rPr>
              <a:t>used here </a:t>
            </a:r>
            <a:r>
              <a:rPr sz="1800" spc="10" dirty="0">
                <a:latin typeface="Arial"/>
                <a:cs typeface="Arial"/>
              </a:rPr>
              <a:t>as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50" dirty="0">
                <a:latin typeface="Arial"/>
                <a:cs typeface="Arial"/>
              </a:rPr>
              <a:t>very </a:t>
            </a:r>
            <a:r>
              <a:rPr sz="1800" spc="70" dirty="0">
                <a:latin typeface="Arial"/>
                <a:cs typeface="Arial"/>
              </a:rPr>
              <a:t>general </a:t>
            </a:r>
            <a:r>
              <a:rPr sz="1800" spc="110" dirty="0">
                <a:latin typeface="Arial"/>
                <a:cs typeface="Arial"/>
              </a:rPr>
              <a:t>term, </a:t>
            </a:r>
            <a:r>
              <a:rPr sz="1800" spc="145" dirty="0">
                <a:latin typeface="Arial"/>
                <a:cs typeface="Arial"/>
              </a:rPr>
              <a:t>to  </a:t>
            </a:r>
            <a:r>
              <a:rPr sz="1800" spc="60" dirty="0">
                <a:latin typeface="Arial"/>
                <a:cs typeface="Arial"/>
              </a:rPr>
              <a:t>encompass</a:t>
            </a:r>
            <a:r>
              <a:rPr sz="1800" spc="620" dirty="0">
                <a:latin typeface="Arial"/>
                <a:cs typeface="Arial"/>
              </a:rPr>
              <a:t> </a:t>
            </a:r>
            <a:r>
              <a:rPr sz="1800" spc="50" dirty="0">
                <a:latin typeface="Arial"/>
                <a:cs typeface="Arial"/>
              </a:rPr>
              <a:t>users </a:t>
            </a:r>
            <a:r>
              <a:rPr sz="1800" spc="114" dirty="0">
                <a:latin typeface="Arial"/>
                <a:cs typeface="Arial"/>
              </a:rPr>
              <a:t>working </a:t>
            </a:r>
            <a:r>
              <a:rPr sz="1800" spc="120" dirty="0">
                <a:latin typeface="Arial"/>
                <a:cs typeface="Arial"/>
              </a:rPr>
              <a:t>within </a:t>
            </a:r>
            <a:r>
              <a:rPr sz="1800" spc="55" dirty="0">
                <a:latin typeface="Arial"/>
                <a:cs typeface="Arial"/>
              </a:rPr>
              <a:t>an  </a:t>
            </a:r>
            <a:r>
              <a:rPr sz="1800" spc="80" dirty="0">
                <a:latin typeface="Arial"/>
                <a:cs typeface="Arial"/>
              </a:rPr>
              <a:t>enterprise </a:t>
            </a:r>
            <a:r>
              <a:rPr sz="1800" spc="114" dirty="0">
                <a:latin typeface="Arial"/>
                <a:cs typeface="Arial"/>
              </a:rPr>
              <a:t>or in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00" dirty="0">
                <a:latin typeface="Arial"/>
                <a:cs typeface="Arial"/>
              </a:rPr>
              <a:t>public setting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80" dirty="0">
                <a:latin typeface="Arial"/>
                <a:cs typeface="Arial"/>
              </a:rPr>
              <a:t>at  </a:t>
            </a:r>
            <a:r>
              <a:rPr sz="1800" spc="90" dirty="0">
                <a:latin typeface="Arial"/>
                <a:cs typeface="Arial"/>
              </a:rPr>
              <a:t>home.</a:t>
            </a:r>
            <a:endParaRPr sz="1800" dirty="0">
              <a:latin typeface="Arial"/>
              <a:cs typeface="Arial"/>
            </a:endParaRPr>
          </a:p>
          <a:p>
            <a:pPr marL="299085" marR="45339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65" dirty="0">
                <a:latin typeface="Arial"/>
                <a:cs typeface="Arial"/>
              </a:rPr>
              <a:t>user </a:t>
            </a:r>
            <a:r>
              <a:rPr sz="1800" spc="120" dirty="0">
                <a:latin typeface="Arial"/>
                <a:cs typeface="Arial"/>
              </a:rPr>
              <a:t>platform </a:t>
            </a:r>
            <a:r>
              <a:rPr sz="1800" spc="45" dirty="0">
                <a:latin typeface="Arial"/>
                <a:cs typeface="Arial"/>
              </a:rPr>
              <a:t>can </a:t>
            </a:r>
            <a:r>
              <a:rPr sz="1800" spc="60" dirty="0">
                <a:latin typeface="Arial"/>
                <a:cs typeface="Arial"/>
              </a:rPr>
              <a:t>be  </a:t>
            </a:r>
            <a:r>
              <a:rPr sz="1800" spc="120" dirty="0">
                <a:latin typeface="Arial"/>
                <a:cs typeface="Arial"/>
              </a:rPr>
              <a:t>fixed </a:t>
            </a:r>
            <a:r>
              <a:rPr sz="1800" spc="95" dirty="0">
                <a:latin typeface="Arial"/>
                <a:cs typeface="Arial"/>
              </a:rPr>
              <a:t>(for  </a:t>
            </a:r>
            <a:r>
              <a:rPr sz="1800" spc="80" dirty="0">
                <a:latin typeface="Arial"/>
                <a:cs typeface="Arial"/>
              </a:rPr>
              <a:t>example, </a:t>
            </a:r>
            <a:r>
              <a:rPr sz="1800" spc="-135" dirty="0">
                <a:latin typeface="Arial"/>
                <a:cs typeface="Arial"/>
              </a:rPr>
              <a:t>PC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90" dirty="0">
                <a:latin typeface="Arial"/>
                <a:cs typeface="Arial"/>
              </a:rPr>
              <a:t>workstation), </a:t>
            </a:r>
            <a:r>
              <a:rPr sz="1800" spc="95" dirty="0">
                <a:latin typeface="Arial"/>
                <a:cs typeface="Arial"/>
              </a:rPr>
              <a:t>portable  </a:t>
            </a:r>
            <a:r>
              <a:rPr sz="1800" spc="90" dirty="0">
                <a:latin typeface="Arial"/>
                <a:cs typeface="Arial"/>
              </a:rPr>
              <a:t>(for </a:t>
            </a:r>
            <a:r>
              <a:rPr sz="1800" spc="85" dirty="0">
                <a:latin typeface="Arial"/>
                <a:cs typeface="Arial"/>
              </a:rPr>
              <a:t>example,</a:t>
            </a:r>
            <a:r>
              <a:rPr sz="1800" spc="670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laptop), 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110" dirty="0">
                <a:latin typeface="Arial"/>
                <a:cs typeface="Arial"/>
              </a:rPr>
              <a:t>mobile </a:t>
            </a:r>
            <a:r>
              <a:rPr sz="1800" spc="90" dirty="0">
                <a:latin typeface="Arial"/>
                <a:cs typeface="Arial"/>
              </a:rPr>
              <a:t>(for  </a:t>
            </a:r>
            <a:r>
              <a:rPr sz="1800" spc="80" dirty="0">
                <a:latin typeface="Arial"/>
                <a:cs typeface="Arial"/>
              </a:rPr>
              <a:t>example, </a:t>
            </a:r>
            <a:r>
              <a:rPr sz="1800" spc="95" dirty="0">
                <a:latin typeface="Arial"/>
                <a:cs typeface="Arial"/>
              </a:rPr>
              <a:t>tablet</a:t>
            </a:r>
            <a:r>
              <a:rPr sz="1800" spc="80" dirty="0">
                <a:latin typeface="Arial"/>
                <a:cs typeface="Arial"/>
              </a:rPr>
              <a:t> </a:t>
            </a:r>
            <a:r>
              <a:rPr sz="1800" spc="114" dirty="0">
                <a:latin typeface="Arial"/>
                <a:cs typeface="Arial"/>
              </a:rPr>
              <a:t>or</a:t>
            </a:r>
            <a:endParaRPr sz="1800" dirty="0">
              <a:latin typeface="Arial"/>
              <a:cs typeface="Arial"/>
            </a:endParaRPr>
          </a:p>
          <a:p>
            <a:pPr marL="29908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80" dirty="0">
                <a:latin typeface="Arial"/>
                <a:cs typeface="Arial"/>
              </a:rPr>
              <a:t>smartphone).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5400" y="6554788"/>
            <a:ext cx="12166600" cy="303207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  <a:p>
            <a:pPr algn="ctr"/>
            <a:endParaRPr lang="en-US" alt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9598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384165" cy="41678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9490" marR="440690">
              <a:lnSpc>
                <a:spcPct val="100000"/>
              </a:lnSpc>
              <a:spcBef>
                <a:spcPts val="100"/>
              </a:spcBef>
            </a:pPr>
            <a:r>
              <a:rPr sz="1800" b="1" spc="114" dirty="0">
                <a:latin typeface="Arial"/>
                <a:cs typeface="Arial"/>
              </a:rPr>
              <a:t>1.2 </a:t>
            </a:r>
            <a:r>
              <a:rPr sz="1800" b="1" spc="-125" dirty="0">
                <a:latin typeface="Arial"/>
                <a:cs typeface="Arial"/>
              </a:rPr>
              <a:t>EXAMPLE </a:t>
            </a:r>
            <a:r>
              <a:rPr sz="1800" b="1" spc="-90" dirty="0">
                <a:latin typeface="Arial"/>
                <a:cs typeface="Arial"/>
              </a:rPr>
              <a:t>NETWORK  </a:t>
            </a:r>
            <a:r>
              <a:rPr sz="1800" b="1" spc="-85" dirty="0">
                <a:latin typeface="Arial"/>
                <a:cs typeface="Arial"/>
              </a:rPr>
              <a:t>ARCHITECTURES</a:t>
            </a:r>
            <a:endParaRPr sz="1800" dirty="0">
              <a:latin typeface="Arial"/>
              <a:cs typeface="Arial"/>
            </a:endParaRPr>
          </a:p>
          <a:p>
            <a:pPr marL="12700" marR="1544955">
              <a:lnSpc>
                <a:spcPct val="100000"/>
              </a:lnSpc>
              <a:tabLst>
                <a:tab pos="1842770" algn="l"/>
                <a:tab pos="2771140" algn="l"/>
              </a:tabLst>
            </a:pPr>
            <a:r>
              <a:rPr sz="1800" b="1" spc="5" dirty="0">
                <a:latin typeface="Arial"/>
                <a:cs typeface="Arial"/>
              </a:rPr>
              <a:t>.A </a:t>
            </a:r>
            <a:r>
              <a:rPr sz="1800" b="1" dirty="0">
                <a:latin typeface="Arial"/>
                <a:cs typeface="Arial"/>
              </a:rPr>
              <a:t>Global </a:t>
            </a:r>
            <a:r>
              <a:rPr sz="1800" b="1" spc="25" dirty="0">
                <a:latin typeface="Arial"/>
                <a:cs typeface="Arial"/>
              </a:rPr>
              <a:t>Network </a:t>
            </a:r>
            <a:r>
              <a:rPr sz="1800" b="1" spc="5" dirty="0">
                <a:latin typeface="Arial"/>
                <a:cs typeface="Arial"/>
              </a:rPr>
              <a:t>Architecture  </a:t>
            </a:r>
            <a:r>
              <a:rPr sz="1800" b="1" spc="30" dirty="0">
                <a:latin typeface="Arial"/>
                <a:cs typeface="Arial"/>
              </a:rPr>
              <a:t>Mu</a:t>
            </a:r>
            <a:r>
              <a:rPr sz="1800" b="1" spc="35" dirty="0">
                <a:latin typeface="Arial"/>
                <a:cs typeface="Arial"/>
              </a:rPr>
              <a:t>l</a:t>
            </a:r>
            <a:r>
              <a:rPr sz="1800" b="1" spc="55" dirty="0">
                <a:latin typeface="Arial"/>
                <a:cs typeface="Arial"/>
              </a:rPr>
              <a:t>t</a:t>
            </a:r>
            <a:r>
              <a:rPr sz="1800" b="1" spc="25" dirty="0">
                <a:latin typeface="Arial"/>
                <a:cs typeface="Arial"/>
              </a:rPr>
              <a:t>ip</a:t>
            </a:r>
            <a:r>
              <a:rPr sz="1800" b="1" spc="30" dirty="0">
                <a:latin typeface="Arial"/>
                <a:cs typeface="Arial"/>
              </a:rPr>
              <a:t>r</a:t>
            </a:r>
            <a:r>
              <a:rPr sz="1800" b="1" spc="45" dirty="0">
                <a:latin typeface="Arial"/>
                <a:cs typeface="Arial"/>
              </a:rPr>
              <a:t>o</a:t>
            </a:r>
            <a:r>
              <a:rPr sz="1800" b="1" spc="30" dirty="0">
                <a:latin typeface="Arial"/>
                <a:cs typeface="Arial"/>
              </a:rPr>
              <a:t>t</a:t>
            </a:r>
            <a:r>
              <a:rPr sz="1800" b="1" spc="-30" dirty="0">
                <a:latin typeface="Arial"/>
                <a:cs typeface="Arial"/>
              </a:rPr>
              <a:t>oc</a:t>
            </a:r>
            <a:r>
              <a:rPr sz="1800" b="1" spc="-15" dirty="0">
                <a:latin typeface="Arial"/>
                <a:cs typeface="Arial"/>
              </a:rPr>
              <a:t>o</a:t>
            </a:r>
            <a:r>
              <a:rPr sz="1800" b="1" spc="20" dirty="0">
                <a:latin typeface="Arial"/>
                <a:cs typeface="Arial"/>
              </a:rPr>
              <a:t>l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-85" dirty="0">
                <a:latin typeface="Arial"/>
                <a:cs typeface="Arial"/>
              </a:rPr>
              <a:t>L</a:t>
            </a:r>
            <a:r>
              <a:rPr sz="1800" b="1" spc="-60" dirty="0">
                <a:latin typeface="Arial"/>
                <a:cs typeface="Arial"/>
              </a:rPr>
              <a:t>a</a:t>
            </a:r>
            <a:r>
              <a:rPr sz="1800" b="1" spc="15" dirty="0">
                <a:latin typeface="Arial"/>
                <a:cs typeface="Arial"/>
              </a:rPr>
              <a:t>be</a:t>
            </a:r>
            <a:r>
              <a:rPr sz="1800" b="1" spc="10" dirty="0">
                <a:latin typeface="Arial"/>
                <a:cs typeface="Arial"/>
              </a:rPr>
              <a:t>l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-125" dirty="0">
                <a:latin typeface="Arial"/>
                <a:cs typeface="Arial"/>
              </a:rPr>
              <a:t>Sw</a:t>
            </a:r>
            <a:r>
              <a:rPr sz="1800" b="1" spc="35" dirty="0">
                <a:latin typeface="Arial"/>
                <a:cs typeface="Arial"/>
              </a:rPr>
              <a:t>i</a:t>
            </a:r>
            <a:r>
              <a:rPr sz="1800" b="1" spc="40" dirty="0">
                <a:latin typeface="Arial"/>
                <a:cs typeface="Arial"/>
              </a:rPr>
              <a:t>t</a:t>
            </a:r>
            <a:r>
              <a:rPr sz="1800" b="1" spc="-15" dirty="0">
                <a:latin typeface="Arial"/>
                <a:cs typeface="Arial"/>
              </a:rPr>
              <a:t>chi</a:t>
            </a:r>
            <a:r>
              <a:rPr sz="1800" b="1" spc="-20" dirty="0">
                <a:latin typeface="Arial"/>
                <a:cs typeface="Arial"/>
              </a:rPr>
              <a:t>n</a:t>
            </a:r>
            <a:r>
              <a:rPr sz="1800" b="1" spc="10" dirty="0">
                <a:latin typeface="Arial"/>
                <a:cs typeface="Arial"/>
              </a:rPr>
              <a:t>g  </a:t>
            </a:r>
            <a:r>
              <a:rPr sz="1800" b="1" spc="-90" dirty="0">
                <a:latin typeface="Arial"/>
                <a:cs typeface="Arial"/>
              </a:rPr>
              <a:t>(MPLS)</a:t>
            </a:r>
            <a:endParaRPr sz="1800" dirty="0">
              <a:latin typeface="Arial"/>
              <a:cs typeface="Arial"/>
            </a:endParaRPr>
          </a:p>
          <a:p>
            <a:pPr marL="299085" marR="15417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0" dirty="0">
                <a:latin typeface="Arial"/>
                <a:cs typeface="Arial"/>
              </a:rPr>
              <a:t>A </a:t>
            </a:r>
            <a:r>
              <a:rPr sz="1800" spc="105" dirty="0">
                <a:latin typeface="Arial"/>
                <a:cs typeface="Arial"/>
              </a:rPr>
              <a:t>protocol </a:t>
            </a:r>
            <a:r>
              <a:rPr sz="1800" spc="70" dirty="0">
                <a:latin typeface="Arial"/>
                <a:cs typeface="Arial"/>
              </a:rPr>
              <a:t>developed </a:t>
            </a:r>
            <a:r>
              <a:rPr sz="1800" spc="80" dirty="0">
                <a:latin typeface="Arial"/>
                <a:cs typeface="Arial"/>
              </a:rPr>
              <a:t>by </a:t>
            </a:r>
            <a:r>
              <a:rPr sz="1800" spc="-85" dirty="0">
                <a:latin typeface="Arial"/>
                <a:cs typeface="Arial"/>
              </a:rPr>
              <a:t>IETF 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100" dirty="0">
                <a:latin typeface="Arial"/>
                <a:cs typeface="Arial"/>
              </a:rPr>
              <a:t>directing </a:t>
            </a:r>
            <a:r>
              <a:rPr sz="1800" spc="65" dirty="0">
                <a:latin typeface="Arial"/>
                <a:cs typeface="Arial"/>
              </a:rPr>
              <a:t>packets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55" dirty="0">
                <a:latin typeface="Arial"/>
                <a:cs typeface="Arial"/>
              </a:rPr>
              <a:t>wide-  </a:t>
            </a:r>
            <a:r>
              <a:rPr sz="1800" spc="25" dirty="0">
                <a:latin typeface="Arial"/>
                <a:cs typeface="Arial"/>
              </a:rPr>
              <a:t>area </a:t>
            </a:r>
            <a:r>
              <a:rPr sz="1800" spc="-100" dirty="0">
                <a:latin typeface="Arial"/>
                <a:cs typeface="Arial"/>
              </a:rPr>
              <a:t>IP </a:t>
            </a:r>
            <a:r>
              <a:rPr sz="1800" spc="100" dirty="0">
                <a:latin typeface="Arial"/>
                <a:cs typeface="Arial"/>
              </a:rPr>
              <a:t>network,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100" dirty="0">
                <a:latin typeface="Arial"/>
                <a:cs typeface="Arial"/>
              </a:rPr>
              <a:t>other</a:t>
            </a:r>
            <a:r>
              <a:rPr sz="1800" spc="-204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WAN.</a:t>
            </a:r>
            <a:endParaRPr sz="1800" dirty="0">
              <a:latin typeface="Arial"/>
              <a:cs typeface="Arial"/>
            </a:endParaRPr>
          </a:p>
          <a:p>
            <a:pPr marL="299085" marR="15417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-110" dirty="0">
                <a:latin typeface="Arial"/>
                <a:cs typeface="Arial"/>
              </a:rPr>
              <a:t>MPLS </a:t>
            </a:r>
            <a:r>
              <a:rPr sz="1800" spc="65" dirty="0">
                <a:latin typeface="Arial"/>
                <a:cs typeface="Arial"/>
              </a:rPr>
              <a:t>adds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90" dirty="0">
                <a:latin typeface="Arial"/>
                <a:cs typeface="Arial"/>
              </a:rPr>
              <a:t>32-bit </a:t>
            </a:r>
            <a:r>
              <a:rPr sz="1800" spc="70" dirty="0">
                <a:latin typeface="Arial"/>
                <a:cs typeface="Arial"/>
              </a:rPr>
              <a:t>label </a:t>
            </a:r>
            <a:r>
              <a:rPr sz="1800" spc="135" dirty="0">
                <a:latin typeface="Arial"/>
                <a:cs typeface="Arial"/>
              </a:rPr>
              <a:t>to  </a:t>
            </a:r>
            <a:r>
              <a:rPr sz="1800" spc="30" dirty="0">
                <a:latin typeface="Arial"/>
                <a:cs typeface="Arial"/>
              </a:rPr>
              <a:t>each </a:t>
            </a:r>
            <a:r>
              <a:rPr sz="1800" spc="75" dirty="0">
                <a:latin typeface="Arial"/>
                <a:cs typeface="Arial"/>
              </a:rPr>
              <a:t>packet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5" dirty="0">
                <a:latin typeface="Arial"/>
                <a:cs typeface="Arial"/>
              </a:rPr>
              <a:t>improve 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70" dirty="0">
                <a:latin typeface="Arial"/>
                <a:cs typeface="Arial"/>
              </a:rPr>
              <a:t>efficiency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130" dirty="0">
                <a:latin typeface="Arial"/>
                <a:cs typeface="Arial"/>
              </a:rPr>
              <a:t>to  </a:t>
            </a:r>
            <a:r>
              <a:rPr sz="1800" spc="55" dirty="0">
                <a:latin typeface="Arial"/>
                <a:cs typeface="Arial"/>
              </a:rPr>
              <a:t>enable </a:t>
            </a:r>
            <a:r>
              <a:rPr sz="1800" spc="95" dirty="0">
                <a:latin typeface="Arial"/>
                <a:cs typeface="Arial"/>
              </a:rPr>
              <a:t>routers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direct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70" dirty="0">
                <a:latin typeface="Arial"/>
                <a:cs typeface="Arial"/>
              </a:rPr>
              <a:t>packets  </a:t>
            </a:r>
            <a:r>
              <a:rPr sz="1800" spc="85" dirty="0">
                <a:latin typeface="Arial"/>
                <a:cs typeface="Arial"/>
              </a:rPr>
              <a:t>along</a:t>
            </a:r>
            <a:r>
              <a:rPr sz="1800" spc="67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predefined </a:t>
            </a:r>
            <a:r>
              <a:rPr sz="1800" spc="85" dirty="0">
                <a:latin typeface="Arial"/>
                <a:cs typeface="Arial"/>
              </a:rPr>
              <a:t>routes  </a:t>
            </a:r>
            <a:r>
              <a:rPr sz="1800" spc="110" dirty="0">
                <a:latin typeface="Arial"/>
                <a:cs typeface="Arial"/>
              </a:rPr>
              <a:t>in  </a:t>
            </a:r>
            <a:r>
              <a:rPr sz="1800" spc="50" dirty="0">
                <a:latin typeface="Arial"/>
                <a:cs typeface="Arial"/>
              </a:rPr>
              <a:t>accordance </a:t>
            </a:r>
            <a:r>
              <a:rPr sz="1800" spc="120" dirty="0">
                <a:latin typeface="Arial"/>
                <a:cs typeface="Arial"/>
              </a:rPr>
              <a:t>with </a:t>
            </a:r>
            <a:r>
              <a:rPr sz="1800" spc="90" dirty="0">
                <a:latin typeface="Arial"/>
                <a:cs typeface="Arial"/>
              </a:rPr>
              <a:t>the required  quality </a:t>
            </a:r>
            <a:r>
              <a:rPr sz="1800" spc="130" dirty="0">
                <a:latin typeface="Arial"/>
                <a:cs typeface="Arial"/>
              </a:rPr>
              <a:t>of</a:t>
            </a:r>
            <a:r>
              <a:rPr sz="1800" spc="70" dirty="0">
                <a:latin typeface="Arial"/>
                <a:cs typeface="Arial"/>
              </a:rPr>
              <a:t> </a:t>
            </a:r>
            <a:r>
              <a:rPr sz="1800" spc="45" dirty="0">
                <a:latin typeface="Arial"/>
                <a:cs typeface="Arial"/>
              </a:rPr>
              <a:t>service.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30852" y="1053083"/>
            <a:ext cx="7315200" cy="5219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7989" y="0"/>
            <a:ext cx="4850765" cy="3677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0215" marR="456565" algn="ctr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Arial"/>
              <a:cs typeface="Arial"/>
            </a:endParaRPr>
          </a:p>
          <a:p>
            <a:pPr marL="211454" algn="just">
              <a:lnSpc>
                <a:spcPct val="100000"/>
              </a:lnSpc>
              <a:spcBef>
                <a:spcPts val="535"/>
              </a:spcBef>
            </a:pPr>
            <a:r>
              <a:rPr sz="1800" b="1" spc="114" dirty="0">
                <a:latin typeface="Arial"/>
                <a:cs typeface="Arial"/>
              </a:rPr>
              <a:t>1.3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90" dirty="0">
                <a:latin typeface="Arial"/>
                <a:cs typeface="Arial"/>
              </a:rPr>
              <a:t>ETHERNET</a:t>
            </a:r>
            <a:endParaRPr sz="1800" dirty="0">
              <a:latin typeface="Arial"/>
              <a:cs typeface="Arial"/>
            </a:endParaRPr>
          </a:p>
          <a:p>
            <a:pPr marL="497840" marR="8255" indent="-287020" algn="just">
              <a:lnSpc>
                <a:spcPct val="100000"/>
              </a:lnSpc>
              <a:buChar char="•"/>
              <a:tabLst>
                <a:tab pos="498475" algn="l"/>
              </a:tabLst>
            </a:pPr>
            <a:r>
              <a:rPr sz="1800" spc="55" dirty="0">
                <a:latin typeface="Arial"/>
                <a:cs typeface="Arial"/>
              </a:rPr>
              <a:t>Ethernet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80" dirty="0">
                <a:latin typeface="Arial"/>
                <a:cs typeface="Arial"/>
              </a:rPr>
              <a:t>commercial </a:t>
            </a:r>
            <a:r>
              <a:rPr sz="1800" spc="70" dirty="0">
                <a:latin typeface="Arial"/>
                <a:cs typeface="Arial"/>
              </a:rPr>
              <a:t>name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-10" dirty="0">
                <a:latin typeface="Arial"/>
                <a:cs typeface="Arial"/>
              </a:rPr>
              <a:t>a  </a:t>
            </a:r>
            <a:r>
              <a:rPr sz="1800" spc="95" dirty="0">
                <a:latin typeface="Arial"/>
                <a:cs typeface="Arial"/>
              </a:rPr>
              <a:t>wired </a:t>
            </a:r>
            <a:r>
              <a:rPr sz="1800" spc="85" dirty="0">
                <a:latin typeface="Arial"/>
                <a:cs typeface="Arial"/>
              </a:rPr>
              <a:t>local-area </a:t>
            </a:r>
            <a:r>
              <a:rPr sz="1800" spc="105" dirty="0">
                <a:latin typeface="Arial"/>
                <a:cs typeface="Arial"/>
              </a:rPr>
              <a:t>network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technology.</a:t>
            </a:r>
            <a:endParaRPr sz="1800" dirty="0">
              <a:latin typeface="Arial"/>
              <a:cs typeface="Arial"/>
            </a:endParaRPr>
          </a:p>
          <a:p>
            <a:pPr marL="497840" marR="6985" indent="-287020" algn="just">
              <a:lnSpc>
                <a:spcPct val="100000"/>
              </a:lnSpc>
              <a:buChar char="•"/>
              <a:tabLst>
                <a:tab pos="498475" algn="l"/>
              </a:tabLst>
            </a:pPr>
            <a:r>
              <a:rPr sz="1800" spc="90" dirty="0">
                <a:latin typeface="Arial"/>
                <a:cs typeface="Arial"/>
              </a:rPr>
              <a:t>It </a:t>
            </a:r>
            <a:r>
              <a:rPr sz="1800" spc="65" dirty="0">
                <a:latin typeface="Arial"/>
                <a:cs typeface="Arial"/>
              </a:rPr>
              <a:t>involves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40" dirty="0">
                <a:latin typeface="Arial"/>
                <a:cs typeface="Arial"/>
              </a:rPr>
              <a:t>use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65" dirty="0">
                <a:latin typeface="Arial"/>
                <a:cs typeface="Arial"/>
              </a:rPr>
              <a:t>shared physical  </a:t>
            </a:r>
            <a:r>
              <a:rPr sz="1800" spc="110" dirty="0">
                <a:latin typeface="Arial"/>
                <a:cs typeface="Arial"/>
              </a:rPr>
              <a:t>medium,</a:t>
            </a:r>
            <a:r>
              <a:rPr sz="1800" spc="7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20" dirty="0">
                <a:latin typeface="Arial"/>
                <a:cs typeface="Arial"/>
              </a:rPr>
              <a:t>medium </a:t>
            </a:r>
            <a:r>
              <a:rPr sz="1800" spc="10" dirty="0">
                <a:latin typeface="Arial"/>
                <a:cs typeface="Arial"/>
              </a:rPr>
              <a:t>access </a:t>
            </a:r>
            <a:r>
              <a:rPr sz="1800" spc="105" dirty="0">
                <a:latin typeface="Arial"/>
                <a:cs typeface="Arial"/>
              </a:rPr>
              <a:t>control  </a:t>
            </a:r>
            <a:r>
              <a:rPr sz="1800" spc="100" dirty="0">
                <a:latin typeface="Arial"/>
                <a:cs typeface="Arial"/>
              </a:rPr>
              <a:t>protocol,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85" dirty="0">
                <a:latin typeface="Arial"/>
                <a:cs typeface="Arial"/>
              </a:rPr>
              <a:t>transmission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110" dirty="0">
                <a:latin typeface="Arial"/>
                <a:cs typeface="Arial"/>
              </a:rPr>
              <a:t>in  </a:t>
            </a:r>
            <a:r>
              <a:rPr sz="1800" spc="65" dirty="0">
                <a:latin typeface="Arial"/>
                <a:cs typeface="Arial"/>
              </a:rPr>
              <a:t>packets.</a:t>
            </a:r>
            <a:endParaRPr sz="1800" dirty="0">
              <a:latin typeface="Arial"/>
              <a:cs typeface="Arial"/>
            </a:endParaRPr>
          </a:p>
          <a:p>
            <a:pPr marL="497840" indent="-287020" algn="just">
              <a:lnSpc>
                <a:spcPct val="100000"/>
              </a:lnSpc>
              <a:buChar char="•"/>
              <a:tabLst>
                <a:tab pos="498475" algn="l"/>
              </a:tabLst>
            </a:pPr>
            <a:r>
              <a:rPr sz="1800" spc="50" dirty="0">
                <a:latin typeface="Arial"/>
                <a:cs typeface="Arial"/>
              </a:rPr>
              <a:t>Standards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60" dirty="0">
                <a:latin typeface="Arial"/>
                <a:cs typeface="Arial"/>
              </a:rPr>
              <a:t>Ethernet </a:t>
            </a:r>
            <a:r>
              <a:rPr sz="1800" spc="95" dirty="0">
                <a:latin typeface="Arial"/>
                <a:cs typeface="Arial"/>
              </a:rPr>
              <a:t>products</a:t>
            </a:r>
            <a:r>
              <a:rPr sz="1800" spc="640" dirty="0">
                <a:latin typeface="Arial"/>
                <a:cs typeface="Arial"/>
              </a:rPr>
              <a:t> </a:t>
            </a:r>
            <a:r>
              <a:rPr sz="1800" spc="35" dirty="0">
                <a:latin typeface="Arial"/>
                <a:cs typeface="Arial"/>
              </a:rPr>
              <a:t>are</a:t>
            </a:r>
            <a:endParaRPr sz="1800" dirty="0">
              <a:latin typeface="Arial"/>
              <a:cs typeface="Arial"/>
            </a:endParaRPr>
          </a:p>
          <a:p>
            <a:pPr marL="497840" algn="just">
              <a:lnSpc>
                <a:spcPct val="100000"/>
              </a:lnSpc>
            </a:pPr>
            <a:r>
              <a:rPr sz="1800" spc="90" dirty="0">
                <a:latin typeface="Arial"/>
                <a:cs typeface="Arial"/>
              </a:rPr>
              <a:t>defined </a:t>
            </a:r>
            <a:r>
              <a:rPr sz="1800" spc="80" dirty="0">
                <a:latin typeface="Arial"/>
                <a:cs typeface="Arial"/>
              </a:rPr>
              <a:t>by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-170" dirty="0">
                <a:latin typeface="Arial"/>
                <a:cs typeface="Arial"/>
              </a:rPr>
              <a:t>IEEE </a:t>
            </a:r>
            <a:r>
              <a:rPr sz="1800" spc="120" dirty="0">
                <a:latin typeface="Arial"/>
                <a:cs typeface="Arial"/>
              </a:rPr>
              <a:t>802.3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committee.</a:t>
            </a:r>
            <a:endParaRPr sz="1800" dirty="0">
              <a:latin typeface="Arial"/>
              <a:cs typeface="Arial"/>
            </a:endParaRPr>
          </a:p>
          <a:p>
            <a:pPr marL="497840" marR="508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498475" algn="l"/>
              </a:tabLst>
            </a:pPr>
            <a:r>
              <a:rPr sz="1800" spc="65" dirty="0">
                <a:latin typeface="Arial"/>
                <a:cs typeface="Arial"/>
              </a:rPr>
              <a:t>This </a:t>
            </a:r>
            <a:r>
              <a:rPr sz="1800" spc="75" dirty="0">
                <a:latin typeface="Arial"/>
                <a:cs typeface="Arial"/>
              </a:rPr>
              <a:t>section </a:t>
            </a:r>
            <a:r>
              <a:rPr sz="1800" spc="80" dirty="0">
                <a:latin typeface="Arial"/>
                <a:cs typeface="Arial"/>
              </a:rPr>
              <a:t>begins </a:t>
            </a:r>
            <a:r>
              <a:rPr sz="1800" spc="120" dirty="0">
                <a:latin typeface="Arial"/>
                <a:cs typeface="Arial"/>
              </a:rPr>
              <a:t>with </a:t>
            </a:r>
            <a:r>
              <a:rPr sz="1800" spc="70" dirty="0">
                <a:latin typeface="Arial"/>
                <a:cs typeface="Arial"/>
              </a:rPr>
              <a:t>discussion </a:t>
            </a:r>
            <a:r>
              <a:rPr sz="1800" spc="125" dirty="0">
                <a:latin typeface="Arial"/>
                <a:cs typeface="Arial"/>
              </a:rPr>
              <a:t>of  </a:t>
            </a:r>
            <a:r>
              <a:rPr sz="1800" spc="55" dirty="0">
                <a:latin typeface="Arial"/>
                <a:cs typeface="Arial"/>
              </a:rPr>
              <a:t>Ethernet </a:t>
            </a:r>
            <a:r>
              <a:rPr sz="1800" spc="80" dirty="0">
                <a:latin typeface="Arial"/>
                <a:cs typeface="Arial"/>
              </a:rPr>
              <a:t>applications,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00" dirty="0">
                <a:latin typeface="Arial"/>
                <a:cs typeface="Arial"/>
              </a:rPr>
              <a:t>then </a:t>
            </a:r>
            <a:r>
              <a:rPr sz="1800" spc="90" dirty="0">
                <a:latin typeface="Arial"/>
                <a:cs typeface="Arial"/>
              </a:rPr>
              <a:t>looks  </a:t>
            </a:r>
            <a:r>
              <a:rPr sz="1800" spc="80" dirty="0">
                <a:latin typeface="Arial"/>
                <a:cs typeface="Arial"/>
              </a:rPr>
              <a:t>at </a:t>
            </a:r>
            <a:r>
              <a:rPr sz="1800" spc="75" dirty="0">
                <a:latin typeface="Arial"/>
                <a:cs typeface="Arial"/>
              </a:rPr>
              <a:t>standards and</a:t>
            </a:r>
            <a:r>
              <a:rPr sz="1800" spc="80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performance.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98464" y="1703832"/>
            <a:ext cx="5577840" cy="3674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384165" cy="3890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87320" algn="just">
              <a:lnSpc>
                <a:spcPct val="100000"/>
              </a:lnSpc>
              <a:spcBef>
                <a:spcPts val="790"/>
              </a:spcBef>
            </a:pPr>
            <a:r>
              <a:rPr sz="1800" b="1" spc="114" dirty="0">
                <a:latin typeface="Arial"/>
                <a:cs typeface="Arial"/>
              </a:rPr>
              <a:t>1.3 </a:t>
            </a:r>
            <a:r>
              <a:rPr sz="1800" b="1" spc="-90" dirty="0">
                <a:latin typeface="Arial"/>
                <a:cs typeface="Arial"/>
              </a:rPr>
              <a:t>ETHERNET  </a:t>
            </a:r>
            <a:r>
              <a:rPr sz="1800" b="1" dirty="0">
                <a:latin typeface="Arial"/>
                <a:cs typeface="Arial"/>
              </a:rPr>
              <a:t>Applications </a:t>
            </a:r>
            <a:r>
              <a:rPr sz="1800" b="1" spc="35" dirty="0">
                <a:latin typeface="Arial"/>
                <a:cs typeface="Arial"/>
              </a:rPr>
              <a:t>of</a:t>
            </a:r>
            <a:r>
              <a:rPr sz="1800" b="1" spc="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Ethernet</a:t>
            </a:r>
            <a:endParaRPr sz="1800" dirty="0">
              <a:latin typeface="Arial"/>
              <a:cs typeface="Arial"/>
            </a:endParaRPr>
          </a:p>
          <a:p>
            <a:pPr marL="299085" marR="55753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55" dirty="0">
                <a:latin typeface="Arial"/>
                <a:cs typeface="Arial"/>
              </a:rPr>
              <a:t>Ethernet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105" dirty="0">
                <a:latin typeface="Arial"/>
                <a:cs typeface="Arial"/>
              </a:rPr>
              <a:t>predominant </a:t>
            </a:r>
            <a:r>
              <a:rPr sz="1800" spc="90" dirty="0">
                <a:latin typeface="Arial"/>
                <a:cs typeface="Arial"/>
              </a:rPr>
              <a:t>wired  </a:t>
            </a:r>
            <a:r>
              <a:rPr sz="1800" spc="110" dirty="0">
                <a:latin typeface="Arial"/>
                <a:cs typeface="Arial"/>
              </a:rPr>
              <a:t>networking </a:t>
            </a:r>
            <a:r>
              <a:rPr sz="1800" spc="85" dirty="0">
                <a:latin typeface="Arial"/>
                <a:cs typeface="Arial"/>
              </a:rPr>
              <a:t>technology, </a:t>
            </a:r>
            <a:r>
              <a:rPr sz="1800" spc="65" dirty="0">
                <a:latin typeface="Arial"/>
                <a:cs typeface="Arial"/>
              </a:rPr>
              <a:t>used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75" dirty="0">
                <a:latin typeface="Arial"/>
                <a:cs typeface="Arial"/>
              </a:rPr>
              <a:t>homes,  offices,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65" dirty="0">
                <a:latin typeface="Arial"/>
                <a:cs typeface="Arial"/>
              </a:rPr>
              <a:t>centers, </a:t>
            </a:r>
            <a:r>
              <a:rPr sz="1800" spc="75" dirty="0">
                <a:latin typeface="Arial"/>
                <a:cs typeface="Arial"/>
              </a:rPr>
              <a:t>enterprises, </a:t>
            </a:r>
            <a:r>
              <a:rPr sz="1800" spc="80" dirty="0">
                <a:latin typeface="Arial"/>
                <a:cs typeface="Arial"/>
              </a:rPr>
              <a:t>and  </a:t>
            </a:r>
            <a:r>
              <a:rPr sz="1800" spc="-5" dirty="0">
                <a:latin typeface="Arial"/>
                <a:cs typeface="Arial"/>
              </a:rPr>
              <a:t>WANs.</a:t>
            </a:r>
            <a:endParaRPr sz="1800" dirty="0">
              <a:latin typeface="Arial"/>
              <a:cs typeface="Arial"/>
            </a:endParaRPr>
          </a:p>
          <a:p>
            <a:pPr marL="299085" marR="55626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20" dirty="0">
                <a:latin typeface="Arial"/>
                <a:cs typeface="Arial"/>
              </a:rPr>
              <a:t>As </a:t>
            </a:r>
            <a:r>
              <a:rPr sz="1800" spc="55" dirty="0">
                <a:latin typeface="Arial"/>
                <a:cs typeface="Arial"/>
              </a:rPr>
              <a:t>Ethernet </a:t>
            </a:r>
            <a:r>
              <a:rPr sz="1800" spc="40" dirty="0">
                <a:latin typeface="Arial"/>
                <a:cs typeface="Arial"/>
              </a:rPr>
              <a:t>has </a:t>
            </a:r>
            <a:r>
              <a:rPr sz="1800" spc="60" dirty="0">
                <a:latin typeface="Arial"/>
                <a:cs typeface="Arial"/>
              </a:rPr>
              <a:t>evolved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110" dirty="0">
                <a:latin typeface="Arial"/>
                <a:cs typeface="Arial"/>
              </a:rPr>
              <a:t>support </a:t>
            </a:r>
            <a:r>
              <a:rPr sz="1800" spc="70" dirty="0">
                <a:latin typeface="Arial"/>
                <a:cs typeface="Arial"/>
              </a:rPr>
              <a:t>data  </a:t>
            </a:r>
            <a:r>
              <a:rPr sz="1800" spc="60" dirty="0">
                <a:latin typeface="Arial"/>
                <a:cs typeface="Arial"/>
              </a:rPr>
              <a:t>rates </a:t>
            </a:r>
            <a:r>
              <a:rPr sz="1800" spc="120" dirty="0">
                <a:latin typeface="Arial"/>
                <a:cs typeface="Arial"/>
              </a:rPr>
              <a:t>up </a:t>
            </a:r>
            <a:r>
              <a:rPr sz="1800" spc="135" dirty="0">
                <a:latin typeface="Arial"/>
                <a:cs typeface="Arial"/>
              </a:rPr>
              <a:t>to 100 </a:t>
            </a:r>
            <a:r>
              <a:rPr sz="1800" spc="45" dirty="0">
                <a:latin typeface="Arial"/>
                <a:cs typeface="Arial"/>
              </a:rPr>
              <a:t>Gbps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60" dirty="0">
                <a:latin typeface="Arial"/>
                <a:cs typeface="Arial"/>
              </a:rPr>
              <a:t>distances  </a:t>
            </a:r>
            <a:r>
              <a:rPr sz="1800" spc="140" dirty="0">
                <a:latin typeface="Arial"/>
                <a:cs typeface="Arial"/>
              </a:rPr>
              <a:t>from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80" dirty="0">
                <a:latin typeface="Arial"/>
                <a:cs typeface="Arial"/>
              </a:rPr>
              <a:t>few </a:t>
            </a:r>
            <a:r>
              <a:rPr sz="1800" spc="85" dirty="0">
                <a:latin typeface="Arial"/>
                <a:cs typeface="Arial"/>
              </a:rPr>
              <a:t>meters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75" dirty="0">
                <a:latin typeface="Arial"/>
                <a:cs typeface="Arial"/>
              </a:rPr>
              <a:t>tens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5" dirty="0">
                <a:latin typeface="Arial"/>
                <a:cs typeface="Arial"/>
              </a:rPr>
              <a:t>kilometers,  </a:t>
            </a:r>
            <a:r>
              <a:rPr sz="1800" spc="140" dirty="0">
                <a:latin typeface="Arial"/>
                <a:cs typeface="Arial"/>
              </a:rPr>
              <a:t>it </a:t>
            </a:r>
            <a:r>
              <a:rPr sz="1800" spc="40" dirty="0">
                <a:latin typeface="Arial"/>
                <a:cs typeface="Arial"/>
              </a:rPr>
              <a:t>has </a:t>
            </a:r>
            <a:r>
              <a:rPr sz="1800" spc="65" dirty="0">
                <a:latin typeface="Arial"/>
                <a:cs typeface="Arial"/>
              </a:rPr>
              <a:t>become </a:t>
            </a:r>
            <a:r>
              <a:rPr sz="1800" spc="55" dirty="0">
                <a:latin typeface="Arial"/>
                <a:cs typeface="Arial"/>
              </a:rPr>
              <a:t>essential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110" dirty="0">
                <a:latin typeface="Arial"/>
                <a:cs typeface="Arial"/>
              </a:rPr>
              <a:t>supporting  </a:t>
            </a:r>
            <a:r>
              <a:rPr sz="1800" spc="70" dirty="0">
                <a:latin typeface="Arial"/>
                <a:cs typeface="Arial"/>
              </a:rPr>
              <a:t>personal </a:t>
            </a:r>
            <a:r>
              <a:rPr sz="1800" spc="90" dirty="0">
                <a:latin typeface="Arial"/>
                <a:cs typeface="Arial"/>
              </a:rPr>
              <a:t>computers, workstations,  </a:t>
            </a:r>
            <a:r>
              <a:rPr sz="1800" spc="45" dirty="0">
                <a:latin typeface="Arial"/>
                <a:cs typeface="Arial"/>
              </a:rPr>
              <a:t>servers,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45" dirty="0">
                <a:latin typeface="Arial"/>
                <a:cs typeface="Arial"/>
              </a:rPr>
              <a:t>massive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75" dirty="0">
                <a:latin typeface="Arial"/>
                <a:cs typeface="Arial"/>
              </a:rPr>
              <a:t>storage  </a:t>
            </a:r>
            <a:r>
              <a:rPr sz="1800" spc="40" dirty="0">
                <a:latin typeface="Arial"/>
                <a:cs typeface="Arial"/>
              </a:rPr>
              <a:t>devices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90" dirty="0">
                <a:latin typeface="Arial"/>
                <a:cs typeface="Arial"/>
              </a:rPr>
              <a:t>organizations </a:t>
            </a:r>
            <a:r>
              <a:rPr sz="1800" spc="70" dirty="0">
                <a:latin typeface="Arial"/>
                <a:cs typeface="Arial"/>
              </a:rPr>
              <a:t>large </a:t>
            </a:r>
            <a:r>
              <a:rPr sz="1800" spc="80" dirty="0">
                <a:latin typeface="Arial"/>
                <a:cs typeface="Arial"/>
              </a:rPr>
              <a:t>and  small.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03135" y="682751"/>
            <a:ext cx="4443983" cy="5807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566410" cy="610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85795" algn="just">
              <a:lnSpc>
                <a:spcPct val="100000"/>
              </a:lnSpc>
              <a:spcBef>
                <a:spcPts val="790"/>
              </a:spcBef>
            </a:pPr>
            <a:r>
              <a:rPr sz="1800" b="1" spc="114" dirty="0">
                <a:latin typeface="Arial"/>
                <a:cs typeface="Arial"/>
              </a:rPr>
              <a:t>1.3 </a:t>
            </a:r>
            <a:r>
              <a:rPr sz="1800" b="1" spc="-90" dirty="0">
                <a:latin typeface="Arial"/>
                <a:cs typeface="Arial"/>
              </a:rPr>
              <a:t>ETHERNET  </a:t>
            </a:r>
            <a:r>
              <a:rPr sz="1800" b="1" spc="-5" dirty="0">
                <a:latin typeface="Arial"/>
                <a:cs typeface="Arial"/>
              </a:rPr>
              <a:t>Ethernet </a:t>
            </a:r>
            <a:r>
              <a:rPr sz="1800" b="1" spc="20" dirty="0">
                <a:latin typeface="Arial"/>
                <a:cs typeface="Arial"/>
              </a:rPr>
              <a:t>in </a:t>
            </a:r>
            <a:r>
              <a:rPr sz="1800" b="1" spc="35" dirty="0">
                <a:latin typeface="Arial"/>
                <a:cs typeface="Arial"/>
              </a:rPr>
              <a:t>the</a:t>
            </a:r>
            <a:r>
              <a:rPr sz="1800" b="1" spc="95" dirty="0">
                <a:latin typeface="Arial"/>
                <a:cs typeface="Arial"/>
              </a:rPr>
              <a:t> </a:t>
            </a:r>
            <a:r>
              <a:rPr sz="1800" b="1" spc="30" dirty="0">
                <a:latin typeface="Arial"/>
                <a:cs typeface="Arial"/>
              </a:rPr>
              <a:t>Home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55" dirty="0">
                <a:latin typeface="Arial"/>
                <a:cs typeface="Arial"/>
              </a:rPr>
              <a:t>Ethernet </a:t>
            </a:r>
            <a:r>
              <a:rPr sz="1800" spc="40" dirty="0">
                <a:latin typeface="Arial"/>
                <a:cs typeface="Arial"/>
              </a:rPr>
              <a:t>has </a:t>
            </a:r>
            <a:r>
              <a:rPr sz="1800" spc="110" dirty="0">
                <a:latin typeface="Arial"/>
                <a:cs typeface="Arial"/>
              </a:rPr>
              <a:t>long </a:t>
            </a:r>
            <a:r>
              <a:rPr sz="1800" spc="60" dirty="0">
                <a:latin typeface="Arial"/>
                <a:cs typeface="Arial"/>
              </a:rPr>
              <a:t>been used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95" dirty="0">
                <a:latin typeface="Arial"/>
                <a:cs typeface="Arial"/>
              </a:rPr>
              <a:t>the home </a:t>
            </a:r>
            <a:r>
              <a:rPr sz="1800" spc="135" dirty="0">
                <a:latin typeface="Arial"/>
                <a:cs typeface="Arial"/>
              </a:rPr>
              <a:t>to  </a:t>
            </a:r>
            <a:r>
              <a:rPr sz="1800" spc="50" dirty="0">
                <a:latin typeface="Arial"/>
                <a:cs typeface="Arial"/>
              </a:rPr>
              <a:t>create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70" dirty="0">
                <a:latin typeface="Arial"/>
                <a:cs typeface="Arial"/>
              </a:rPr>
              <a:t>local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5" dirty="0">
                <a:latin typeface="Arial"/>
                <a:cs typeface="Arial"/>
              </a:rPr>
              <a:t>computers </a:t>
            </a:r>
            <a:r>
              <a:rPr sz="1800" spc="125" dirty="0">
                <a:latin typeface="Arial"/>
                <a:cs typeface="Arial"/>
              </a:rPr>
              <a:t>with  </a:t>
            </a:r>
            <a:r>
              <a:rPr sz="1800" spc="10" dirty="0">
                <a:latin typeface="Arial"/>
                <a:cs typeface="Arial"/>
              </a:rPr>
              <a:t>access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85" dirty="0">
                <a:latin typeface="Arial"/>
                <a:cs typeface="Arial"/>
              </a:rPr>
              <a:t>Internet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45" dirty="0">
                <a:latin typeface="Arial"/>
                <a:cs typeface="Arial"/>
              </a:rPr>
              <a:t>via</a:t>
            </a:r>
            <a:endParaRPr sz="1800" dirty="0">
              <a:latin typeface="Arial"/>
              <a:cs typeface="Arial"/>
            </a:endParaRPr>
          </a:p>
          <a:p>
            <a:pPr marL="85725" algn="just">
              <a:lnSpc>
                <a:spcPct val="100000"/>
              </a:lnSpc>
            </a:pP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90" dirty="0">
                <a:latin typeface="Arial"/>
                <a:cs typeface="Arial"/>
              </a:rPr>
              <a:t>broadband</a:t>
            </a:r>
            <a:r>
              <a:rPr sz="1800" spc="200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modem/router.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55" dirty="0">
                <a:latin typeface="Arial"/>
                <a:cs typeface="Arial"/>
              </a:rPr>
              <a:t>With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70" dirty="0">
                <a:latin typeface="Arial"/>
                <a:cs typeface="Arial"/>
              </a:rPr>
              <a:t>increasing </a:t>
            </a:r>
            <a:r>
              <a:rPr sz="1800" spc="75" dirty="0">
                <a:latin typeface="Arial"/>
                <a:cs typeface="Arial"/>
              </a:rPr>
              <a:t>availability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10" dirty="0">
                <a:latin typeface="Arial"/>
                <a:cs typeface="Arial"/>
              </a:rPr>
              <a:t>high-speed,  </a:t>
            </a:r>
            <a:r>
              <a:rPr sz="1800" spc="130" dirty="0">
                <a:latin typeface="Arial"/>
                <a:cs typeface="Arial"/>
              </a:rPr>
              <a:t>low-cost </a:t>
            </a:r>
            <a:r>
              <a:rPr sz="1800" spc="70" dirty="0">
                <a:latin typeface="Arial"/>
                <a:cs typeface="Arial"/>
              </a:rPr>
              <a:t>Wi-Fi </a:t>
            </a:r>
            <a:r>
              <a:rPr sz="1800" spc="105" dirty="0">
                <a:latin typeface="Arial"/>
                <a:cs typeface="Arial"/>
              </a:rPr>
              <a:t>on </a:t>
            </a:r>
            <a:r>
              <a:rPr sz="1800" spc="90" dirty="0">
                <a:latin typeface="Arial"/>
                <a:cs typeface="Arial"/>
              </a:rPr>
              <a:t>computers, </a:t>
            </a:r>
            <a:r>
              <a:rPr sz="1800" spc="80" dirty="0">
                <a:latin typeface="Arial"/>
                <a:cs typeface="Arial"/>
              </a:rPr>
              <a:t>tablets,  </a:t>
            </a:r>
            <a:r>
              <a:rPr sz="1800" spc="85" dirty="0">
                <a:latin typeface="Arial"/>
                <a:cs typeface="Arial"/>
              </a:rPr>
              <a:t>smartphones, </a:t>
            </a:r>
            <a:r>
              <a:rPr sz="1800" spc="125" dirty="0">
                <a:latin typeface="Arial"/>
                <a:cs typeface="Arial"/>
              </a:rPr>
              <a:t>modem/routers,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00" dirty="0">
                <a:latin typeface="Arial"/>
                <a:cs typeface="Arial"/>
              </a:rPr>
              <a:t>other  </a:t>
            </a:r>
            <a:r>
              <a:rPr sz="1800" spc="45" dirty="0">
                <a:latin typeface="Arial"/>
                <a:cs typeface="Arial"/>
              </a:rPr>
              <a:t>devices, </a:t>
            </a:r>
            <a:r>
              <a:rPr sz="1800" spc="95" dirty="0">
                <a:latin typeface="Arial"/>
                <a:cs typeface="Arial"/>
              </a:rPr>
              <a:t>home </a:t>
            </a:r>
            <a:r>
              <a:rPr sz="1800" spc="55" dirty="0">
                <a:latin typeface="Arial"/>
                <a:cs typeface="Arial"/>
              </a:rPr>
              <a:t>reliance </a:t>
            </a:r>
            <a:r>
              <a:rPr sz="1800" spc="105" dirty="0">
                <a:latin typeface="Arial"/>
                <a:cs typeface="Arial"/>
              </a:rPr>
              <a:t>on </a:t>
            </a:r>
            <a:r>
              <a:rPr sz="1800" spc="55" dirty="0">
                <a:latin typeface="Arial"/>
                <a:cs typeface="Arial"/>
              </a:rPr>
              <a:t>Ethernet </a:t>
            </a:r>
            <a:r>
              <a:rPr sz="1800" spc="40" dirty="0">
                <a:latin typeface="Arial"/>
                <a:cs typeface="Arial"/>
              </a:rPr>
              <a:t>has  </a:t>
            </a:r>
            <a:r>
              <a:rPr sz="1800" spc="75" dirty="0">
                <a:latin typeface="Arial"/>
                <a:cs typeface="Arial"/>
              </a:rPr>
              <a:t>declined.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75" dirty="0">
                <a:latin typeface="Arial"/>
                <a:cs typeface="Arial"/>
              </a:rPr>
              <a:t>Two </a:t>
            </a:r>
            <a:r>
              <a:rPr sz="1800" spc="70" dirty="0">
                <a:latin typeface="Arial"/>
                <a:cs typeface="Arial"/>
              </a:rPr>
              <a:t>recent </a:t>
            </a:r>
            <a:r>
              <a:rPr sz="1800" spc="80" dirty="0">
                <a:latin typeface="Arial"/>
                <a:cs typeface="Arial"/>
              </a:rPr>
              <a:t>extensions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55" dirty="0">
                <a:latin typeface="Arial"/>
                <a:cs typeface="Arial"/>
              </a:rPr>
              <a:t>Ethernet </a:t>
            </a:r>
            <a:r>
              <a:rPr sz="1800" spc="85" dirty="0">
                <a:latin typeface="Arial"/>
                <a:cs typeface="Arial"/>
              </a:rPr>
              <a:t>technology  </a:t>
            </a:r>
            <a:r>
              <a:rPr sz="1800" spc="35" dirty="0">
                <a:latin typeface="Arial"/>
                <a:cs typeface="Arial"/>
              </a:rPr>
              <a:t>have</a:t>
            </a:r>
            <a:r>
              <a:rPr sz="1800" spc="570" dirty="0">
                <a:latin typeface="Arial"/>
                <a:cs typeface="Arial"/>
              </a:rPr>
              <a:t> </a:t>
            </a:r>
            <a:r>
              <a:rPr sz="1800" spc="60" dirty="0">
                <a:latin typeface="Arial"/>
                <a:cs typeface="Arial"/>
              </a:rPr>
              <a:t>enhanced 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80" dirty="0">
                <a:latin typeface="Arial"/>
                <a:cs typeface="Arial"/>
              </a:rPr>
              <a:t>broadened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40" dirty="0">
                <a:latin typeface="Arial"/>
                <a:cs typeface="Arial"/>
              </a:rPr>
              <a:t>use </a:t>
            </a:r>
            <a:r>
              <a:rPr sz="1800" spc="125" dirty="0">
                <a:latin typeface="Arial"/>
                <a:cs typeface="Arial"/>
              </a:rPr>
              <a:t>of  </a:t>
            </a:r>
            <a:r>
              <a:rPr sz="1800" spc="55" dirty="0">
                <a:latin typeface="Arial"/>
                <a:cs typeface="Arial"/>
              </a:rPr>
              <a:t>Ethernet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90" dirty="0">
                <a:latin typeface="Arial"/>
                <a:cs typeface="Arial"/>
              </a:rPr>
              <a:t>home: </a:t>
            </a:r>
            <a:r>
              <a:rPr sz="1800" spc="85" dirty="0">
                <a:latin typeface="Arial"/>
                <a:cs typeface="Arial"/>
              </a:rPr>
              <a:t>powerline </a:t>
            </a:r>
            <a:r>
              <a:rPr sz="1800" spc="75" dirty="0">
                <a:latin typeface="Arial"/>
                <a:cs typeface="Arial"/>
              </a:rPr>
              <a:t>carrier </a:t>
            </a:r>
            <a:r>
              <a:rPr sz="1800" spc="-65" dirty="0">
                <a:latin typeface="Arial"/>
                <a:cs typeface="Arial"/>
              </a:rPr>
              <a:t>(PLC) 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25" dirty="0">
                <a:latin typeface="Arial"/>
                <a:cs typeface="Arial"/>
              </a:rPr>
              <a:t>Power </a:t>
            </a:r>
            <a:r>
              <a:rPr sz="1800" spc="65" dirty="0">
                <a:latin typeface="Arial"/>
                <a:cs typeface="Arial"/>
              </a:rPr>
              <a:t>over </a:t>
            </a:r>
            <a:r>
              <a:rPr sz="1800" spc="55" dirty="0">
                <a:latin typeface="Arial"/>
                <a:cs typeface="Arial"/>
              </a:rPr>
              <a:t>Ethernet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(PoE).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50" dirty="0">
                <a:latin typeface="Arial"/>
                <a:cs typeface="Arial"/>
              </a:rPr>
              <a:t>Powerline </a:t>
            </a:r>
            <a:r>
              <a:rPr sz="1800" spc="100" dirty="0">
                <a:latin typeface="Arial"/>
                <a:cs typeface="Arial"/>
              </a:rPr>
              <a:t>modems </a:t>
            </a:r>
            <a:r>
              <a:rPr sz="1800" spc="80" dirty="0">
                <a:latin typeface="Arial"/>
                <a:cs typeface="Arial"/>
              </a:rPr>
              <a:t>take </a:t>
            </a:r>
            <a:r>
              <a:rPr sz="1800" spc="60" dirty="0">
                <a:latin typeface="Arial"/>
                <a:cs typeface="Arial"/>
              </a:rPr>
              <a:t>advantage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05" dirty="0">
                <a:latin typeface="Arial"/>
                <a:cs typeface="Arial"/>
              </a:rPr>
              <a:t>existing  </a:t>
            </a:r>
            <a:r>
              <a:rPr sz="1800" spc="90" dirty="0">
                <a:latin typeface="Arial"/>
                <a:cs typeface="Arial"/>
              </a:rPr>
              <a:t>power </a:t>
            </a:r>
            <a:r>
              <a:rPr sz="1800" spc="70" dirty="0">
                <a:latin typeface="Arial"/>
                <a:cs typeface="Arial"/>
              </a:rPr>
              <a:t>lines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40" dirty="0">
                <a:latin typeface="Arial"/>
                <a:cs typeface="Arial"/>
              </a:rPr>
              <a:t>use </a:t>
            </a:r>
            <a:r>
              <a:rPr sz="1800" spc="90" dirty="0">
                <a:latin typeface="Arial"/>
                <a:cs typeface="Arial"/>
              </a:rPr>
              <a:t>the power </a:t>
            </a:r>
            <a:r>
              <a:rPr sz="1800" spc="85" dirty="0">
                <a:latin typeface="Arial"/>
                <a:cs typeface="Arial"/>
              </a:rPr>
              <a:t>wire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-10" dirty="0">
                <a:latin typeface="Arial"/>
                <a:cs typeface="Arial"/>
              </a:rPr>
              <a:t>a  </a:t>
            </a:r>
            <a:r>
              <a:rPr sz="1800" spc="100" dirty="0">
                <a:latin typeface="Arial"/>
                <a:cs typeface="Arial"/>
              </a:rPr>
              <a:t>communication </a:t>
            </a:r>
            <a:r>
              <a:rPr sz="1800" spc="65" dirty="0">
                <a:latin typeface="Arial"/>
                <a:cs typeface="Arial"/>
              </a:rPr>
              <a:t>channel </a:t>
            </a:r>
            <a:r>
              <a:rPr sz="1800" spc="140" dirty="0">
                <a:latin typeface="Arial"/>
                <a:cs typeface="Arial"/>
              </a:rPr>
              <a:t>to </a:t>
            </a:r>
            <a:r>
              <a:rPr sz="1800" spc="110" dirty="0">
                <a:latin typeface="Arial"/>
                <a:cs typeface="Arial"/>
              </a:rPr>
              <a:t>transmit </a:t>
            </a:r>
            <a:r>
              <a:rPr sz="1800" spc="60" dirty="0">
                <a:latin typeface="Arial"/>
                <a:cs typeface="Arial"/>
              </a:rPr>
              <a:t>Ethernet  </a:t>
            </a:r>
            <a:r>
              <a:rPr sz="1800" spc="65" dirty="0">
                <a:latin typeface="Arial"/>
                <a:cs typeface="Arial"/>
              </a:rPr>
              <a:t>packets </a:t>
            </a:r>
            <a:r>
              <a:rPr sz="1800" spc="105" dirty="0">
                <a:latin typeface="Arial"/>
                <a:cs typeface="Arial"/>
              </a:rPr>
              <a:t>on </a:t>
            </a:r>
            <a:r>
              <a:rPr sz="1800" spc="130" dirty="0">
                <a:latin typeface="Arial"/>
                <a:cs typeface="Arial"/>
              </a:rPr>
              <a:t>top of </a:t>
            </a:r>
            <a:r>
              <a:rPr sz="1800" spc="90" dirty="0">
                <a:latin typeface="Arial"/>
                <a:cs typeface="Arial"/>
              </a:rPr>
              <a:t>the power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signal.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65" dirty="0">
                <a:latin typeface="Arial"/>
                <a:cs typeface="Arial"/>
              </a:rPr>
              <a:t>This </a:t>
            </a:r>
            <a:r>
              <a:rPr sz="1800" spc="70" dirty="0">
                <a:latin typeface="Arial"/>
                <a:cs typeface="Arial"/>
              </a:rPr>
              <a:t>makes </a:t>
            </a:r>
            <a:r>
              <a:rPr sz="1800" spc="145" dirty="0">
                <a:latin typeface="Arial"/>
                <a:cs typeface="Arial"/>
              </a:rPr>
              <a:t>it </a:t>
            </a:r>
            <a:r>
              <a:rPr sz="1800" spc="10" dirty="0">
                <a:latin typeface="Arial"/>
                <a:cs typeface="Arial"/>
              </a:rPr>
              <a:t>easy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85" dirty="0">
                <a:latin typeface="Arial"/>
                <a:cs typeface="Arial"/>
              </a:rPr>
              <a:t>include </a:t>
            </a:r>
            <a:r>
              <a:rPr sz="1800" spc="80" dirty="0">
                <a:latin typeface="Arial"/>
                <a:cs typeface="Arial"/>
              </a:rPr>
              <a:t>Ethernet-capable  </a:t>
            </a:r>
            <a:r>
              <a:rPr sz="1800" spc="40" dirty="0">
                <a:latin typeface="Arial"/>
                <a:cs typeface="Arial"/>
              </a:rPr>
              <a:t>devices </a:t>
            </a:r>
            <a:r>
              <a:rPr sz="1800" spc="120" dirty="0">
                <a:latin typeface="Arial"/>
                <a:cs typeface="Arial"/>
              </a:rPr>
              <a:t>throughout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95" dirty="0">
                <a:latin typeface="Arial"/>
                <a:cs typeface="Arial"/>
              </a:rPr>
              <a:t>home </a:t>
            </a:r>
            <a:r>
              <a:rPr sz="1800" spc="120" dirty="0">
                <a:latin typeface="Arial"/>
                <a:cs typeface="Arial"/>
              </a:rPr>
              <a:t>into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60" dirty="0">
                <a:latin typeface="Arial"/>
                <a:cs typeface="Arial"/>
              </a:rPr>
              <a:t>Ethernet  </a:t>
            </a:r>
            <a:r>
              <a:rPr sz="1800" spc="100" dirty="0">
                <a:latin typeface="Arial"/>
                <a:cs typeface="Arial"/>
              </a:rPr>
              <a:t>network.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22620" y="0"/>
            <a:ext cx="6469380" cy="6832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705475" cy="610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16604" algn="just">
              <a:lnSpc>
                <a:spcPct val="100000"/>
              </a:lnSpc>
              <a:spcBef>
                <a:spcPts val="790"/>
              </a:spcBef>
            </a:pPr>
            <a:r>
              <a:rPr sz="1800" b="1" spc="114" dirty="0">
                <a:latin typeface="Arial"/>
                <a:cs typeface="Arial"/>
              </a:rPr>
              <a:t>1.3 </a:t>
            </a:r>
            <a:r>
              <a:rPr sz="1800" b="1" spc="-90" dirty="0">
                <a:latin typeface="Arial"/>
                <a:cs typeface="Arial"/>
              </a:rPr>
              <a:t>ETHERNET  </a:t>
            </a:r>
            <a:r>
              <a:rPr sz="1800" b="1" spc="-5" dirty="0">
                <a:latin typeface="Arial"/>
                <a:cs typeface="Arial"/>
              </a:rPr>
              <a:t>Ethernet </a:t>
            </a:r>
            <a:r>
              <a:rPr sz="1800" b="1" spc="20" dirty="0">
                <a:latin typeface="Arial"/>
                <a:cs typeface="Arial"/>
              </a:rPr>
              <a:t>in </a:t>
            </a:r>
            <a:r>
              <a:rPr sz="1800" b="1" spc="35" dirty="0">
                <a:latin typeface="Arial"/>
                <a:cs typeface="Arial"/>
              </a:rPr>
              <a:t>the</a:t>
            </a:r>
            <a:r>
              <a:rPr sz="1800" b="1" spc="114" dirty="0">
                <a:latin typeface="Arial"/>
                <a:cs typeface="Arial"/>
              </a:rPr>
              <a:t> </a:t>
            </a:r>
            <a:r>
              <a:rPr sz="1800" b="1" spc="10" dirty="0">
                <a:latin typeface="Arial"/>
                <a:cs typeface="Arial"/>
              </a:rPr>
              <a:t>Office</a:t>
            </a:r>
            <a:endParaRPr sz="1800" dirty="0">
              <a:latin typeface="Arial"/>
              <a:cs typeface="Arial"/>
            </a:endParaRPr>
          </a:p>
          <a:p>
            <a:pPr marL="299085" marR="571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20" dirty="0">
                <a:latin typeface="Arial"/>
                <a:cs typeface="Arial"/>
              </a:rPr>
              <a:t>.Early </a:t>
            </a:r>
            <a:r>
              <a:rPr sz="1800" spc="105" dirty="0">
                <a:latin typeface="Arial"/>
                <a:cs typeface="Arial"/>
              </a:rPr>
              <a:t>on </a:t>
            </a:r>
            <a:r>
              <a:rPr sz="1800" spc="85" dirty="0">
                <a:latin typeface="Arial"/>
                <a:cs typeface="Arial"/>
              </a:rPr>
              <a:t>there </a:t>
            </a:r>
            <a:r>
              <a:rPr sz="1800" spc="55" dirty="0">
                <a:latin typeface="Arial"/>
                <a:cs typeface="Arial"/>
              </a:rPr>
              <a:t>were </a:t>
            </a:r>
            <a:r>
              <a:rPr sz="1800" spc="70" dirty="0">
                <a:latin typeface="Arial"/>
                <a:cs typeface="Arial"/>
              </a:rPr>
              <a:t>some </a:t>
            </a:r>
            <a:r>
              <a:rPr sz="1800" spc="95" dirty="0">
                <a:latin typeface="Arial"/>
                <a:cs typeface="Arial"/>
              </a:rPr>
              <a:t>competitors, </a:t>
            </a:r>
            <a:r>
              <a:rPr sz="1800" spc="65" dirty="0">
                <a:latin typeface="Arial"/>
                <a:cs typeface="Arial"/>
              </a:rPr>
              <a:t>such </a:t>
            </a:r>
            <a:r>
              <a:rPr sz="1800" spc="5" dirty="0">
                <a:latin typeface="Arial"/>
                <a:cs typeface="Arial"/>
              </a:rPr>
              <a:t>as  </a:t>
            </a:r>
            <a:r>
              <a:rPr sz="1800" spc="10" dirty="0">
                <a:latin typeface="Arial"/>
                <a:cs typeface="Arial"/>
              </a:rPr>
              <a:t>IBM’s </a:t>
            </a:r>
            <a:r>
              <a:rPr sz="1800" spc="80" dirty="0">
                <a:latin typeface="Arial"/>
                <a:cs typeface="Arial"/>
              </a:rPr>
              <a:t>Token </a:t>
            </a:r>
            <a:r>
              <a:rPr sz="1800" spc="45" dirty="0">
                <a:latin typeface="Arial"/>
                <a:cs typeface="Arial"/>
              </a:rPr>
              <a:t>Ring </a:t>
            </a:r>
            <a:r>
              <a:rPr sz="1800" spc="5" dirty="0">
                <a:latin typeface="Arial"/>
                <a:cs typeface="Arial"/>
              </a:rPr>
              <a:t>LAN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50" dirty="0">
                <a:latin typeface="Arial"/>
                <a:cs typeface="Arial"/>
              </a:rPr>
              <a:t>Fiber </a:t>
            </a:r>
            <a:r>
              <a:rPr sz="1800" spc="100" dirty="0">
                <a:latin typeface="Arial"/>
                <a:cs typeface="Arial"/>
              </a:rPr>
              <a:t>Distributed  </a:t>
            </a:r>
            <a:r>
              <a:rPr sz="1800" spc="50" dirty="0">
                <a:latin typeface="Arial"/>
                <a:cs typeface="Arial"/>
              </a:rPr>
              <a:t>Data </a:t>
            </a:r>
            <a:r>
              <a:rPr sz="1800" spc="65" dirty="0">
                <a:latin typeface="Arial"/>
                <a:cs typeface="Arial"/>
              </a:rPr>
              <a:t>Interface </a:t>
            </a:r>
            <a:r>
              <a:rPr sz="1800" dirty="0">
                <a:latin typeface="Arial"/>
                <a:cs typeface="Arial"/>
              </a:rPr>
              <a:t>(FDDI), </a:t>
            </a:r>
            <a:r>
              <a:rPr sz="1800" spc="135" dirty="0">
                <a:latin typeface="Arial"/>
                <a:cs typeface="Arial"/>
              </a:rPr>
              <a:t>but 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00" dirty="0">
                <a:latin typeface="Arial"/>
                <a:cs typeface="Arial"/>
              </a:rPr>
              <a:t>simplicity,  </a:t>
            </a:r>
            <a:r>
              <a:rPr sz="1800" spc="85" dirty="0">
                <a:latin typeface="Arial"/>
                <a:cs typeface="Arial"/>
              </a:rPr>
              <a:t>performance,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85" dirty="0">
                <a:latin typeface="Arial"/>
                <a:cs typeface="Arial"/>
              </a:rPr>
              <a:t>wide </a:t>
            </a:r>
            <a:r>
              <a:rPr sz="1800" spc="80" dirty="0">
                <a:latin typeface="Arial"/>
                <a:cs typeface="Arial"/>
              </a:rPr>
              <a:t>availability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55" dirty="0">
                <a:latin typeface="Arial"/>
                <a:cs typeface="Arial"/>
              </a:rPr>
              <a:t>Ethernet  </a:t>
            </a:r>
            <a:r>
              <a:rPr sz="1800" spc="70" dirty="0">
                <a:latin typeface="Arial"/>
                <a:cs typeface="Arial"/>
              </a:rPr>
              <a:t>hardware eventually </a:t>
            </a:r>
            <a:r>
              <a:rPr sz="1800" spc="75" dirty="0">
                <a:latin typeface="Arial"/>
                <a:cs typeface="Arial"/>
              </a:rPr>
              <a:t>made </a:t>
            </a:r>
            <a:r>
              <a:rPr sz="1800" spc="55" dirty="0">
                <a:latin typeface="Arial"/>
                <a:cs typeface="Arial"/>
              </a:rPr>
              <a:t>Ethernet </a:t>
            </a:r>
            <a:r>
              <a:rPr sz="1800" spc="90" dirty="0">
                <a:latin typeface="Arial"/>
                <a:cs typeface="Arial"/>
              </a:rPr>
              <a:t>the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winner.</a:t>
            </a:r>
            <a:endParaRPr sz="1800" dirty="0">
              <a:latin typeface="Arial"/>
              <a:cs typeface="Arial"/>
            </a:endParaRPr>
          </a:p>
          <a:p>
            <a:pPr marL="299085" marR="635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70" dirty="0">
                <a:latin typeface="Arial"/>
                <a:cs typeface="Arial"/>
              </a:rPr>
              <a:t>Much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105" dirty="0">
                <a:latin typeface="Arial"/>
                <a:cs typeface="Arial"/>
              </a:rPr>
              <a:t>traffic </a:t>
            </a:r>
            <a:r>
              <a:rPr sz="1800" spc="120" dirty="0">
                <a:latin typeface="Arial"/>
                <a:cs typeface="Arial"/>
              </a:rPr>
              <a:t>in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85" dirty="0">
                <a:latin typeface="Arial"/>
                <a:cs typeface="Arial"/>
              </a:rPr>
              <a:t>typical </a:t>
            </a:r>
            <a:r>
              <a:rPr sz="1800" spc="90" dirty="0">
                <a:latin typeface="Arial"/>
                <a:cs typeface="Arial"/>
              </a:rPr>
              <a:t>office  </a:t>
            </a:r>
            <a:r>
              <a:rPr sz="1800" spc="95" dirty="0">
                <a:latin typeface="Arial"/>
                <a:cs typeface="Arial"/>
              </a:rPr>
              <a:t>environment </a:t>
            </a:r>
            <a:r>
              <a:rPr sz="1800" spc="100" dirty="0">
                <a:latin typeface="Arial"/>
                <a:cs typeface="Arial"/>
              </a:rPr>
              <a:t>now </a:t>
            </a:r>
            <a:r>
              <a:rPr sz="1800" spc="65" dirty="0">
                <a:latin typeface="Arial"/>
                <a:cs typeface="Arial"/>
              </a:rPr>
              <a:t>travels </a:t>
            </a:r>
            <a:r>
              <a:rPr sz="1800" spc="105" dirty="0">
                <a:latin typeface="Arial"/>
                <a:cs typeface="Arial"/>
              </a:rPr>
              <a:t>on </a:t>
            </a:r>
            <a:r>
              <a:rPr sz="1800" spc="75" dirty="0">
                <a:latin typeface="Arial"/>
                <a:cs typeface="Arial"/>
              </a:rPr>
              <a:t>Wi-Fi, </a:t>
            </a:r>
            <a:r>
              <a:rPr sz="1800" spc="90" dirty="0">
                <a:latin typeface="Arial"/>
                <a:cs typeface="Arial"/>
              </a:rPr>
              <a:t>particularly 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110" dirty="0">
                <a:latin typeface="Arial"/>
                <a:cs typeface="Arial"/>
              </a:rPr>
              <a:t>support </a:t>
            </a:r>
            <a:r>
              <a:rPr sz="1800" spc="105" dirty="0">
                <a:latin typeface="Arial"/>
                <a:cs typeface="Arial"/>
              </a:rPr>
              <a:t>mobile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40" dirty="0">
                <a:latin typeface="Arial"/>
                <a:cs typeface="Arial"/>
              </a:rPr>
              <a:t>devices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70" dirty="0">
                <a:latin typeface="Arial"/>
                <a:cs typeface="Arial"/>
              </a:rPr>
              <a:t>Therefore,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00" dirty="0">
                <a:latin typeface="Arial"/>
                <a:cs typeface="Arial"/>
              </a:rPr>
              <a:t>combination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55" dirty="0">
                <a:latin typeface="Arial"/>
                <a:cs typeface="Arial"/>
              </a:rPr>
              <a:t>Ethernet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75" dirty="0">
                <a:latin typeface="Arial"/>
                <a:cs typeface="Arial"/>
              </a:rPr>
              <a:t>Wi-Fi 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14" dirty="0">
                <a:latin typeface="Arial"/>
                <a:cs typeface="Arial"/>
              </a:rPr>
              <a:t>most </a:t>
            </a:r>
            <a:r>
              <a:rPr sz="1800" spc="110" dirty="0">
                <a:latin typeface="Arial"/>
                <a:cs typeface="Arial"/>
              </a:rPr>
              <a:t>common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architecture.</a:t>
            </a:r>
            <a:endParaRPr sz="1800" dirty="0">
              <a:latin typeface="Arial"/>
              <a:cs typeface="Arial"/>
            </a:endParaRPr>
          </a:p>
          <a:p>
            <a:pPr marL="299085" marR="698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5" dirty="0">
                <a:latin typeface="Arial"/>
                <a:cs typeface="Arial"/>
              </a:rPr>
              <a:t>LAN </a:t>
            </a:r>
            <a:r>
              <a:rPr sz="1800" spc="65" dirty="0">
                <a:latin typeface="Arial"/>
                <a:cs typeface="Arial"/>
              </a:rPr>
              <a:t>connects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80" dirty="0">
                <a:latin typeface="Arial"/>
                <a:cs typeface="Arial"/>
              </a:rPr>
              <a:t>Internet/WANs </a:t>
            </a:r>
            <a:r>
              <a:rPr sz="1800" spc="50" dirty="0">
                <a:latin typeface="Arial"/>
                <a:cs typeface="Arial"/>
              </a:rPr>
              <a:t>via </a:t>
            </a:r>
            <a:r>
              <a:rPr sz="1800" spc="-10" dirty="0">
                <a:latin typeface="Arial"/>
                <a:cs typeface="Arial"/>
              </a:rPr>
              <a:t>a  </a:t>
            </a:r>
            <a:r>
              <a:rPr sz="1800" spc="85" dirty="0">
                <a:latin typeface="Arial"/>
                <a:cs typeface="Arial"/>
              </a:rPr>
              <a:t>firewall.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Font typeface="Arial"/>
              <a:buChar char="•"/>
              <a:tabLst>
                <a:tab pos="370840" algn="l"/>
              </a:tabLst>
            </a:pPr>
            <a:r>
              <a:rPr dirty="0"/>
              <a:t>	</a:t>
            </a:r>
            <a:r>
              <a:rPr sz="1800" spc="40" dirty="0">
                <a:latin typeface="Arial"/>
                <a:cs typeface="Arial"/>
              </a:rPr>
              <a:t>A </a:t>
            </a:r>
            <a:r>
              <a:rPr sz="1800" spc="70" dirty="0">
                <a:latin typeface="Arial"/>
                <a:cs typeface="Arial"/>
              </a:rPr>
              <a:t>hierarchical </a:t>
            </a:r>
            <a:r>
              <a:rPr sz="1800" spc="85" dirty="0">
                <a:latin typeface="Arial"/>
                <a:cs typeface="Arial"/>
              </a:rPr>
              <a:t>arrangement 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5" dirty="0">
                <a:latin typeface="Arial"/>
                <a:cs typeface="Arial"/>
              </a:rPr>
              <a:t>routers </a:t>
            </a:r>
            <a:r>
              <a:rPr sz="1800" spc="80" dirty="0">
                <a:latin typeface="Arial"/>
                <a:cs typeface="Arial"/>
              </a:rPr>
              <a:t>and  </a:t>
            </a:r>
            <a:r>
              <a:rPr sz="1800" spc="65" dirty="0">
                <a:latin typeface="Arial"/>
                <a:cs typeface="Arial"/>
              </a:rPr>
              <a:t>switches </a:t>
            </a:r>
            <a:r>
              <a:rPr sz="1800" spc="80" dirty="0">
                <a:latin typeface="Arial"/>
                <a:cs typeface="Arial"/>
              </a:rPr>
              <a:t>provides </a:t>
            </a:r>
            <a:r>
              <a:rPr sz="1800" spc="90" dirty="0">
                <a:latin typeface="Arial"/>
                <a:cs typeface="Arial"/>
              </a:rPr>
              <a:t>the interconnection </a:t>
            </a:r>
            <a:r>
              <a:rPr sz="1800" spc="125" dirty="0">
                <a:latin typeface="Arial"/>
                <a:cs typeface="Arial"/>
              </a:rPr>
              <a:t>of  </a:t>
            </a:r>
            <a:r>
              <a:rPr sz="1800" spc="45" dirty="0">
                <a:latin typeface="Arial"/>
                <a:cs typeface="Arial"/>
              </a:rPr>
              <a:t>servers, </a:t>
            </a:r>
            <a:r>
              <a:rPr sz="1800" spc="120" dirty="0">
                <a:latin typeface="Arial"/>
                <a:cs typeface="Arial"/>
              </a:rPr>
              <a:t>fixed </a:t>
            </a:r>
            <a:r>
              <a:rPr sz="1800" spc="65" dirty="0">
                <a:latin typeface="Arial"/>
                <a:cs typeface="Arial"/>
              </a:rPr>
              <a:t>user </a:t>
            </a:r>
            <a:r>
              <a:rPr sz="1800" spc="45" dirty="0">
                <a:latin typeface="Arial"/>
                <a:cs typeface="Arial"/>
              </a:rPr>
              <a:t>devices,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60" dirty="0">
                <a:latin typeface="Arial"/>
                <a:cs typeface="Arial"/>
              </a:rPr>
              <a:t>wireless  </a:t>
            </a:r>
            <a:r>
              <a:rPr sz="1800" spc="45" dirty="0">
                <a:latin typeface="Arial"/>
                <a:cs typeface="Arial"/>
              </a:rPr>
              <a:t>devices.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65" dirty="0">
                <a:latin typeface="Arial"/>
                <a:cs typeface="Arial"/>
              </a:rPr>
              <a:t>Typically, </a:t>
            </a:r>
            <a:r>
              <a:rPr sz="1800" spc="60" dirty="0">
                <a:latin typeface="Arial"/>
                <a:cs typeface="Arial"/>
              </a:rPr>
              <a:t>wireless </a:t>
            </a:r>
            <a:r>
              <a:rPr sz="1800" spc="40" dirty="0">
                <a:latin typeface="Arial"/>
                <a:cs typeface="Arial"/>
              </a:rPr>
              <a:t>devices </a:t>
            </a:r>
            <a:r>
              <a:rPr sz="1800" spc="45" dirty="0">
                <a:latin typeface="Arial"/>
                <a:cs typeface="Arial"/>
              </a:rPr>
              <a:t>are </a:t>
            </a:r>
            <a:r>
              <a:rPr sz="1800" spc="90" dirty="0">
                <a:latin typeface="Arial"/>
                <a:cs typeface="Arial"/>
              </a:rPr>
              <a:t>only </a:t>
            </a:r>
            <a:r>
              <a:rPr sz="1800" spc="75" dirty="0">
                <a:latin typeface="Arial"/>
                <a:cs typeface="Arial"/>
              </a:rPr>
              <a:t>attached </a:t>
            </a:r>
            <a:r>
              <a:rPr sz="1800" spc="90" dirty="0">
                <a:latin typeface="Arial"/>
                <a:cs typeface="Arial"/>
              </a:rPr>
              <a:t>at 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60" dirty="0">
                <a:latin typeface="Arial"/>
                <a:cs typeface="Arial"/>
              </a:rPr>
              <a:t>edge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140" dirty="0">
                <a:latin typeface="Arial"/>
                <a:cs typeface="Arial"/>
              </a:rPr>
              <a:t>bottom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70" dirty="0">
                <a:latin typeface="Arial"/>
                <a:cs typeface="Arial"/>
              </a:rPr>
              <a:t>hierarchical  </a:t>
            </a:r>
            <a:r>
              <a:rPr sz="1800" spc="80" dirty="0">
                <a:latin typeface="Arial"/>
                <a:cs typeface="Arial"/>
              </a:rPr>
              <a:t>architecture;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75" dirty="0">
                <a:latin typeface="Arial"/>
                <a:cs typeface="Arial"/>
              </a:rPr>
              <a:t>rest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70" dirty="0">
                <a:latin typeface="Arial"/>
                <a:cs typeface="Arial"/>
              </a:rPr>
              <a:t>campus  </a:t>
            </a:r>
            <a:r>
              <a:rPr sz="1800" spc="95" dirty="0">
                <a:latin typeface="Arial"/>
                <a:cs typeface="Arial"/>
              </a:rPr>
              <a:t>infrastructure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70" dirty="0">
                <a:latin typeface="Arial"/>
                <a:cs typeface="Arial"/>
              </a:rPr>
              <a:t>all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sz="1800" spc="55" dirty="0">
                <a:latin typeface="Arial"/>
                <a:cs typeface="Arial"/>
              </a:rPr>
              <a:t>Ethernet.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61303" y="0"/>
            <a:ext cx="6330695" cy="6832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384165" cy="610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b="1" spc="114" dirty="0">
                <a:latin typeface="Arial"/>
                <a:cs typeface="Arial"/>
              </a:rPr>
              <a:t>1.3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-90" dirty="0">
                <a:latin typeface="Arial"/>
                <a:cs typeface="Arial"/>
              </a:rPr>
              <a:t>ETHERNET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Ethernet </a:t>
            </a:r>
            <a:r>
              <a:rPr sz="1800" b="1" spc="20" dirty="0">
                <a:latin typeface="Arial"/>
                <a:cs typeface="Arial"/>
              </a:rPr>
              <a:t>in </a:t>
            </a:r>
            <a:r>
              <a:rPr sz="1800" b="1" spc="35" dirty="0">
                <a:latin typeface="Arial"/>
                <a:cs typeface="Arial"/>
              </a:rPr>
              <a:t>the</a:t>
            </a:r>
            <a:r>
              <a:rPr sz="1800" b="1" spc="14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Enterprise</a:t>
            </a:r>
            <a:endParaRPr sz="1800" dirty="0">
              <a:latin typeface="Arial"/>
              <a:cs typeface="Arial"/>
            </a:endParaRPr>
          </a:p>
          <a:p>
            <a:pPr marL="299085" marR="17081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0" dirty="0">
                <a:latin typeface="Arial"/>
                <a:cs typeface="Arial"/>
              </a:rPr>
              <a:t>A </a:t>
            </a:r>
            <a:r>
              <a:rPr sz="1800" spc="90" dirty="0">
                <a:latin typeface="Arial"/>
                <a:cs typeface="Arial"/>
              </a:rPr>
              <a:t>tremendous </a:t>
            </a:r>
            <a:r>
              <a:rPr sz="1800" spc="60" dirty="0">
                <a:latin typeface="Arial"/>
                <a:cs typeface="Arial"/>
              </a:rPr>
              <a:t>advantage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60" dirty="0">
                <a:latin typeface="Arial"/>
                <a:cs typeface="Arial"/>
              </a:rPr>
              <a:t>Ethernet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114" dirty="0">
                <a:latin typeface="Arial"/>
                <a:cs typeface="Arial"/>
              </a:rPr>
              <a:t>that  </a:t>
            </a:r>
            <a:r>
              <a:rPr sz="1800" spc="140" dirty="0">
                <a:latin typeface="Arial"/>
                <a:cs typeface="Arial"/>
              </a:rPr>
              <a:t>it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75" dirty="0">
                <a:latin typeface="Arial"/>
                <a:cs typeface="Arial"/>
              </a:rPr>
              <a:t>possible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25" dirty="0">
                <a:latin typeface="Arial"/>
                <a:cs typeface="Arial"/>
              </a:rPr>
              <a:t>scale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00" dirty="0">
                <a:latin typeface="Arial"/>
                <a:cs typeface="Arial"/>
              </a:rPr>
              <a:t>network, </a:t>
            </a:r>
            <a:r>
              <a:rPr sz="1800" spc="125" dirty="0">
                <a:latin typeface="Arial"/>
                <a:cs typeface="Arial"/>
              </a:rPr>
              <a:t>both </a:t>
            </a:r>
            <a:r>
              <a:rPr sz="1800" spc="110" dirty="0">
                <a:latin typeface="Arial"/>
                <a:cs typeface="Arial"/>
              </a:rPr>
              <a:t>in  </a:t>
            </a:r>
            <a:r>
              <a:rPr sz="1800" spc="100" dirty="0">
                <a:latin typeface="Arial"/>
                <a:cs typeface="Arial"/>
              </a:rPr>
              <a:t>terms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65" dirty="0">
                <a:latin typeface="Arial"/>
                <a:cs typeface="Arial"/>
              </a:rPr>
              <a:t>distance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70" dirty="0">
                <a:latin typeface="Arial"/>
                <a:cs typeface="Arial"/>
              </a:rPr>
              <a:t>data rate, </a:t>
            </a:r>
            <a:r>
              <a:rPr sz="1800" spc="120" dirty="0">
                <a:latin typeface="Arial"/>
                <a:cs typeface="Arial"/>
              </a:rPr>
              <a:t>with </a:t>
            </a:r>
            <a:r>
              <a:rPr sz="1800" spc="90" dirty="0">
                <a:latin typeface="Arial"/>
                <a:cs typeface="Arial"/>
              </a:rPr>
              <a:t>the  </a:t>
            </a:r>
            <a:r>
              <a:rPr sz="1800" spc="40" dirty="0">
                <a:latin typeface="Arial"/>
                <a:cs typeface="Arial"/>
              </a:rPr>
              <a:t>same </a:t>
            </a:r>
            <a:r>
              <a:rPr sz="1800" spc="55" dirty="0">
                <a:latin typeface="Arial"/>
                <a:cs typeface="Arial"/>
              </a:rPr>
              <a:t>Ethernet </a:t>
            </a:r>
            <a:r>
              <a:rPr sz="1800" spc="110" dirty="0">
                <a:latin typeface="Arial"/>
                <a:cs typeface="Arial"/>
              </a:rPr>
              <a:t>protocol</a:t>
            </a:r>
            <a:r>
              <a:rPr sz="1800" spc="720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55" dirty="0">
                <a:latin typeface="Arial"/>
                <a:cs typeface="Arial"/>
              </a:rPr>
              <a:t>associated  </a:t>
            </a:r>
            <a:r>
              <a:rPr sz="1800" spc="95" dirty="0">
                <a:latin typeface="Arial"/>
                <a:cs typeface="Arial"/>
              </a:rPr>
              <a:t>quality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40" dirty="0">
                <a:latin typeface="Arial"/>
                <a:cs typeface="Arial"/>
              </a:rPr>
              <a:t>service </a:t>
            </a:r>
            <a:r>
              <a:rPr sz="1800" spc="-35" dirty="0">
                <a:latin typeface="Arial"/>
                <a:cs typeface="Arial"/>
              </a:rPr>
              <a:t>(QoS)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75" dirty="0">
                <a:latin typeface="Arial"/>
                <a:cs typeface="Arial"/>
              </a:rPr>
              <a:t>security  standards.</a:t>
            </a:r>
            <a:endParaRPr sz="1800" dirty="0">
              <a:latin typeface="Arial"/>
              <a:cs typeface="Arial"/>
            </a:endParaRPr>
          </a:p>
          <a:p>
            <a:pPr marL="299085" marR="1701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75" dirty="0">
                <a:latin typeface="Arial"/>
                <a:cs typeface="Arial"/>
              </a:rPr>
              <a:t>An </a:t>
            </a:r>
            <a:r>
              <a:rPr sz="1800" spc="80" dirty="0">
                <a:latin typeface="Arial"/>
                <a:cs typeface="Arial"/>
              </a:rPr>
              <a:t>enterprise </a:t>
            </a:r>
            <a:r>
              <a:rPr sz="1800" spc="45" dirty="0">
                <a:latin typeface="Arial"/>
                <a:cs typeface="Arial"/>
              </a:rPr>
              <a:t>can easily </a:t>
            </a:r>
            <a:r>
              <a:rPr sz="1800" spc="100" dirty="0">
                <a:latin typeface="Arial"/>
                <a:cs typeface="Arial"/>
              </a:rPr>
              <a:t>extend </a:t>
            </a:r>
            <a:r>
              <a:rPr sz="1800" spc="55" dirty="0">
                <a:latin typeface="Arial"/>
                <a:cs typeface="Arial"/>
              </a:rPr>
              <a:t>an Ethernet 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95" dirty="0">
                <a:latin typeface="Arial"/>
                <a:cs typeface="Arial"/>
              </a:rPr>
              <a:t>among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10" dirty="0">
                <a:latin typeface="Arial"/>
                <a:cs typeface="Arial"/>
              </a:rPr>
              <a:t>number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05" dirty="0">
                <a:latin typeface="Arial"/>
                <a:cs typeface="Arial"/>
              </a:rPr>
              <a:t>buildings on 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40" dirty="0">
                <a:latin typeface="Arial"/>
                <a:cs typeface="Arial"/>
              </a:rPr>
              <a:t>same </a:t>
            </a:r>
            <a:r>
              <a:rPr sz="1800" spc="75" dirty="0">
                <a:latin typeface="Arial"/>
                <a:cs typeface="Arial"/>
              </a:rPr>
              <a:t>campus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35" dirty="0">
                <a:latin typeface="Arial"/>
                <a:cs typeface="Arial"/>
              </a:rPr>
              <a:t>even </a:t>
            </a:r>
            <a:r>
              <a:rPr sz="1800" spc="70" dirty="0">
                <a:latin typeface="Arial"/>
                <a:cs typeface="Arial"/>
              </a:rPr>
              <a:t>some distance  </a:t>
            </a:r>
            <a:r>
              <a:rPr sz="1800" spc="80" dirty="0">
                <a:latin typeface="Arial"/>
                <a:cs typeface="Arial"/>
              </a:rPr>
              <a:t>apart, </a:t>
            </a:r>
            <a:r>
              <a:rPr sz="1800" spc="120" dirty="0">
                <a:latin typeface="Arial"/>
                <a:cs typeface="Arial"/>
              </a:rPr>
              <a:t>with </a:t>
            </a:r>
            <a:r>
              <a:rPr sz="1800" spc="105" dirty="0">
                <a:latin typeface="Arial"/>
                <a:cs typeface="Arial"/>
              </a:rPr>
              <a:t>links </a:t>
            </a:r>
            <a:r>
              <a:rPr sz="1800" spc="95" dirty="0">
                <a:latin typeface="Arial"/>
                <a:cs typeface="Arial"/>
              </a:rPr>
              <a:t>ranging </a:t>
            </a:r>
            <a:r>
              <a:rPr sz="1800" spc="140" dirty="0">
                <a:latin typeface="Arial"/>
                <a:cs typeface="Arial"/>
              </a:rPr>
              <a:t>from </a:t>
            </a:r>
            <a:r>
              <a:rPr sz="1800" spc="135" dirty="0">
                <a:latin typeface="Arial"/>
                <a:cs typeface="Arial"/>
              </a:rPr>
              <a:t>10 </a:t>
            </a:r>
            <a:r>
              <a:rPr sz="1800" spc="80" dirty="0">
                <a:latin typeface="Arial"/>
                <a:cs typeface="Arial"/>
              </a:rPr>
              <a:t>Mbps</a:t>
            </a:r>
            <a:r>
              <a:rPr sz="1800" spc="575" dirty="0">
                <a:latin typeface="Arial"/>
                <a:cs typeface="Arial"/>
              </a:rPr>
              <a:t> </a:t>
            </a:r>
            <a:r>
              <a:rPr sz="1800" spc="130" dirty="0">
                <a:latin typeface="Arial"/>
                <a:cs typeface="Arial"/>
              </a:rPr>
              <a:t>to</a:t>
            </a:r>
            <a:endParaRPr sz="1800" dirty="0">
              <a:latin typeface="Arial"/>
              <a:cs typeface="Arial"/>
            </a:endParaRPr>
          </a:p>
          <a:p>
            <a:pPr marL="299085" marR="171450" algn="just">
              <a:lnSpc>
                <a:spcPct val="100000"/>
              </a:lnSpc>
              <a:spcBef>
                <a:spcPts val="5"/>
              </a:spcBef>
            </a:pPr>
            <a:r>
              <a:rPr sz="1800" spc="135" dirty="0">
                <a:latin typeface="Arial"/>
                <a:cs typeface="Arial"/>
              </a:rPr>
              <a:t>100 </a:t>
            </a:r>
            <a:r>
              <a:rPr sz="1800" spc="50" dirty="0">
                <a:latin typeface="Arial"/>
                <a:cs typeface="Arial"/>
              </a:rPr>
              <a:t>Gbps, </a:t>
            </a:r>
            <a:r>
              <a:rPr sz="1800" spc="90" dirty="0">
                <a:latin typeface="Arial"/>
                <a:cs typeface="Arial"/>
              </a:rPr>
              <a:t>using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30" dirty="0">
                <a:latin typeface="Arial"/>
                <a:cs typeface="Arial"/>
              </a:rPr>
              <a:t>mixture of </a:t>
            </a:r>
            <a:r>
              <a:rPr sz="1800" spc="50" dirty="0">
                <a:latin typeface="Arial"/>
                <a:cs typeface="Arial"/>
              </a:rPr>
              <a:t>cable </a:t>
            </a:r>
            <a:r>
              <a:rPr sz="1800" spc="70" dirty="0">
                <a:latin typeface="Arial"/>
                <a:cs typeface="Arial"/>
              </a:rPr>
              <a:t>types 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55" dirty="0">
                <a:latin typeface="Arial"/>
                <a:cs typeface="Arial"/>
              </a:rPr>
              <a:t>Ethernet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70" dirty="0">
                <a:latin typeface="Arial"/>
                <a:cs typeface="Arial"/>
              </a:rPr>
              <a:t>hardware.</a:t>
            </a:r>
            <a:endParaRPr sz="1800" dirty="0">
              <a:latin typeface="Arial"/>
              <a:cs typeface="Arial"/>
            </a:endParaRPr>
          </a:p>
          <a:p>
            <a:pPr marL="299085" marR="17081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Because </a:t>
            </a:r>
            <a:r>
              <a:rPr sz="1800" spc="70" dirty="0">
                <a:latin typeface="Arial"/>
                <a:cs typeface="Arial"/>
              </a:rPr>
              <a:t>all 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70" dirty="0">
                <a:latin typeface="Arial"/>
                <a:cs typeface="Arial"/>
              </a:rPr>
              <a:t>hardware  </a:t>
            </a:r>
            <a:r>
              <a:rPr sz="1800" spc="75" dirty="0">
                <a:latin typeface="Arial"/>
                <a:cs typeface="Arial"/>
              </a:rPr>
              <a:t>and  </a:t>
            </a:r>
            <a:r>
              <a:rPr sz="1800" spc="90" dirty="0">
                <a:latin typeface="Arial"/>
                <a:cs typeface="Arial"/>
              </a:rPr>
              <a:t>communications </a:t>
            </a:r>
            <a:r>
              <a:rPr sz="1800" spc="80" dirty="0">
                <a:latin typeface="Arial"/>
                <a:cs typeface="Arial"/>
              </a:rPr>
              <a:t>software </a:t>
            </a:r>
            <a:r>
              <a:rPr sz="1800" spc="110" dirty="0">
                <a:latin typeface="Arial"/>
                <a:cs typeface="Arial"/>
              </a:rPr>
              <a:t>conform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the  </a:t>
            </a:r>
            <a:r>
              <a:rPr sz="1800" spc="40" dirty="0">
                <a:latin typeface="Arial"/>
                <a:cs typeface="Arial"/>
              </a:rPr>
              <a:t>same </a:t>
            </a:r>
            <a:r>
              <a:rPr sz="1800" spc="85" dirty="0">
                <a:latin typeface="Arial"/>
                <a:cs typeface="Arial"/>
              </a:rPr>
              <a:t>standard, </a:t>
            </a:r>
            <a:r>
              <a:rPr sz="1800" spc="140" dirty="0">
                <a:latin typeface="Arial"/>
                <a:cs typeface="Arial"/>
              </a:rPr>
              <a:t>it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10" dirty="0">
                <a:latin typeface="Arial"/>
                <a:cs typeface="Arial"/>
              </a:rPr>
              <a:t>easy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165" dirty="0">
                <a:latin typeface="Arial"/>
                <a:cs typeface="Arial"/>
              </a:rPr>
              <a:t>mix </a:t>
            </a:r>
            <a:r>
              <a:rPr sz="1800" spc="105" dirty="0">
                <a:latin typeface="Arial"/>
                <a:cs typeface="Arial"/>
              </a:rPr>
              <a:t>different  </a:t>
            </a:r>
            <a:r>
              <a:rPr sz="1800" spc="45" dirty="0">
                <a:latin typeface="Arial"/>
                <a:cs typeface="Arial"/>
              </a:rPr>
              <a:t>speeds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10" dirty="0">
                <a:latin typeface="Arial"/>
                <a:cs typeface="Arial"/>
              </a:rPr>
              <a:t>different </a:t>
            </a:r>
            <a:r>
              <a:rPr sz="1800" spc="85" dirty="0">
                <a:latin typeface="Arial"/>
                <a:cs typeface="Arial"/>
              </a:rPr>
              <a:t>vendor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equipment.</a:t>
            </a:r>
            <a:endParaRPr sz="1800" dirty="0">
              <a:latin typeface="Arial"/>
              <a:cs typeface="Arial"/>
            </a:endParaRPr>
          </a:p>
          <a:p>
            <a:pPr marL="299085" marR="170815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40" dirty="0">
                <a:latin typeface="Arial"/>
                <a:cs typeface="Arial"/>
              </a:rPr>
              <a:t>same </a:t>
            </a:r>
            <a:r>
              <a:rPr sz="1800" spc="105" dirty="0">
                <a:latin typeface="Arial"/>
                <a:cs typeface="Arial"/>
              </a:rPr>
              <a:t>protocol </a:t>
            </a:r>
            <a:r>
              <a:rPr sz="1800" spc="65" dirty="0">
                <a:latin typeface="Arial"/>
                <a:cs typeface="Arial"/>
              </a:rPr>
              <a:t>is used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70" dirty="0">
                <a:latin typeface="Arial"/>
                <a:cs typeface="Arial"/>
              </a:rPr>
              <a:t>intensive  </a:t>
            </a:r>
            <a:r>
              <a:rPr sz="1800" spc="114" dirty="0">
                <a:latin typeface="Arial"/>
                <a:cs typeface="Arial"/>
              </a:rPr>
              <a:t>high-speed </a:t>
            </a:r>
            <a:r>
              <a:rPr sz="1800" spc="85" dirty="0">
                <a:latin typeface="Arial"/>
                <a:cs typeface="Arial"/>
              </a:rPr>
              <a:t>interconnections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70" dirty="0">
                <a:latin typeface="Arial"/>
                <a:cs typeface="Arial"/>
              </a:rPr>
              <a:t>data  </a:t>
            </a:r>
            <a:r>
              <a:rPr sz="1800" spc="45" dirty="0">
                <a:latin typeface="Arial"/>
                <a:cs typeface="Arial"/>
              </a:rPr>
              <a:t>servers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80" dirty="0">
                <a:latin typeface="Arial"/>
                <a:cs typeface="Arial"/>
              </a:rPr>
              <a:t>single </a:t>
            </a:r>
            <a:r>
              <a:rPr sz="1800" spc="110" dirty="0">
                <a:latin typeface="Arial"/>
                <a:cs typeface="Arial"/>
              </a:rPr>
              <a:t>room, </a:t>
            </a:r>
            <a:r>
              <a:rPr sz="1800" spc="95" dirty="0">
                <a:latin typeface="Arial"/>
                <a:cs typeface="Arial"/>
              </a:rPr>
              <a:t>workstations </a:t>
            </a:r>
            <a:r>
              <a:rPr sz="1800" spc="75" dirty="0">
                <a:latin typeface="Arial"/>
                <a:cs typeface="Arial"/>
              </a:rPr>
              <a:t>and  </a:t>
            </a:r>
            <a:r>
              <a:rPr sz="1800" spc="45" dirty="0">
                <a:latin typeface="Arial"/>
                <a:cs typeface="Arial"/>
              </a:rPr>
              <a:t>servers </a:t>
            </a:r>
            <a:r>
              <a:rPr sz="1800" spc="110" dirty="0">
                <a:latin typeface="Arial"/>
                <a:cs typeface="Arial"/>
              </a:rPr>
              <a:t>distributed </a:t>
            </a:r>
            <a:r>
              <a:rPr sz="1800" spc="120" dirty="0">
                <a:latin typeface="Arial"/>
                <a:cs typeface="Arial"/>
              </a:rPr>
              <a:t>throughout </a:t>
            </a:r>
            <a:r>
              <a:rPr sz="1800" spc="90" dirty="0">
                <a:latin typeface="Arial"/>
                <a:cs typeface="Arial"/>
              </a:rPr>
              <a:t>the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114" dirty="0">
                <a:latin typeface="Arial"/>
                <a:cs typeface="Arial"/>
              </a:rPr>
              <a:t>building,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75147" y="1075944"/>
            <a:ext cx="6691883" cy="5588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50" y="0"/>
            <a:ext cx="5453380" cy="610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90"/>
              </a:spcBef>
            </a:pPr>
            <a:r>
              <a:rPr sz="1800" b="1" spc="114" dirty="0">
                <a:latin typeface="Arial"/>
                <a:cs typeface="Arial"/>
              </a:rPr>
              <a:t>1.3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-90" dirty="0">
                <a:latin typeface="Arial"/>
                <a:cs typeface="Arial"/>
              </a:rPr>
              <a:t>ETHERNET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Ethernet </a:t>
            </a:r>
            <a:r>
              <a:rPr sz="1800" b="1" spc="20" dirty="0">
                <a:latin typeface="Arial"/>
                <a:cs typeface="Arial"/>
              </a:rPr>
              <a:t>in </a:t>
            </a:r>
            <a:r>
              <a:rPr sz="1800" b="1" spc="35" dirty="0">
                <a:latin typeface="Arial"/>
                <a:cs typeface="Arial"/>
              </a:rPr>
              <a:t>the </a:t>
            </a:r>
            <a:r>
              <a:rPr sz="1800" b="1" spc="30" dirty="0">
                <a:latin typeface="Arial"/>
                <a:cs typeface="Arial"/>
              </a:rPr>
              <a:t>Data</a:t>
            </a:r>
            <a:r>
              <a:rPr sz="1800" b="1" spc="160" dirty="0">
                <a:latin typeface="Arial"/>
                <a:cs typeface="Arial"/>
              </a:rPr>
              <a:t> </a:t>
            </a:r>
            <a:r>
              <a:rPr sz="1800" b="1" spc="15" dirty="0">
                <a:latin typeface="Arial"/>
                <a:cs typeface="Arial"/>
              </a:rPr>
              <a:t>Center</a:t>
            </a:r>
            <a:endParaRPr sz="1800" dirty="0">
              <a:latin typeface="Arial"/>
              <a:cs typeface="Arial"/>
            </a:endParaRPr>
          </a:p>
          <a:p>
            <a:pPr marL="299085" marR="57086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55" dirty="0">
                <a:latin typeface="Arial"/>
                <a:cs typeface="Arial"/>
              </a:rPr>
              <a:t>Ethernet </a:t>
            </a:r>
            <a:r>
              <a:rPr sz="1800" spc="40" dirty="0">
                <a:latin typeface="Arial"/>
                <a:cs typeface="Arial"/>
              </a:rPr>
              <a:t>has </a:t>
            </a:r>
            <a:r>
              <a:rPr sz="1800" spc="75" dirty="0">
                <a:latin typeface="Arial"/>
                <a:cs typeface="Arial"/>
              </a:rPr>
              <a:t>come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100" dirty="0">
                <a:latin typeface="Arial"/>
                <a:cs typeface="Arial"/>
              </a:rPr>
              <a:t>dominate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95" dirty="0">
                <a:latin typeface="Arial"/>
                <a:cs typeface="Arial"/>
              </a:rPr>
              <a:t>the  </a:t>
            </a:r>
            <a:r>
              <a:rPr sz="1800" spc="70" dirty="0">
                <a:latin typeface="Arial"/>
                <a:cs typeface="Arial"/>
              </a:rPr>
              <a:t>data center, </a:t>
            </a:r>
            <a:r>
              <a:rPr sz="1800" spc="65" dirty="0">
                <a:latin typeface="Arial"/>
                <a:cs typeface="Arial"/>
              </a:rPr>
              <a:t>where </a:t>
            </a:r>
            <a:r>
              <a:rPr sz="1800" spc="50" dirty="0">
                <a:latin typeface="Arial"/>
                <a:cs typeface="Arial"/>
              </a:rPr>
              <a:t>very </a:t>
            </a:r>
            <a:r>
              <a:rPr sz="1800" spc="120" dirty="0">
                <a:latin typeface="Arial"/>
                <a:cs typeface="Arial"/>
              </a:rPr>
              <a:t>high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60" dirty="0">
                <a:latin typeface="Arial"/>
                <a:cs typeface="Arial"/>
              </a:rPr>
              <a:t>rates  </a:t>
            </a:r>
            <a:r>
              <a:rPr sz="1800" spc="40" dirty="0">
                <a:latin typeface="Arial"/>
                <a:cs typeface="Arial"/>
              </a:rPr>
              <a:t>are </a:t>
            </a:r>
            <a:r>
              <a:rPr sz="1800" spc="60" dirty="0">
                <a:latin typeface="Arial"/>
                <a:cs typeface="Arial"/>
              </a:rPr>
              <a:t>needed </a:t>
            </a:r>
            <a:r>
              <a:rPr sz="1800" spc="140" dirty="0">
                <a:latin typeface="Arial"/>
                <a:cs typeface="Arial"/>
              </a:rPr>
              <a:t>to </a:t>
            </a:r>
            <a:r>
              <a:rPr sz="1800" spc="75" dirty="0">
                <a:latin typeface="Arial"/>
                <a:cs typeface="Arial"/>
              </a:rPr>
              <a:t>handle </a:t>
            </a:r>
            <a:r>
              <a:rPr sz="1800" spc="50" dirty="0">
                <a:latin typeface="Arial"/>
                <a:cs typeface="Arial"/>
              </a:rPr>
              <a:t>massive </a:t>
            </a:r>
            <a:r>
              <a:rPr sz="1800" spc="80" dirty="0">
                <a:latin typeface="Arial"/>
                <a:cs typeface="Arial"/>
              </a:rPr>
              <a:t>volumes 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95" dirty="0">
                <a:latin typeface="Arial"/>
                <a:cs typeface="Arial"/>
              </a:rPr>
              <a:t>among networked </a:t>
            </a:r>
            <a:r>
              <a:rPr sz="1800" spc="45" dirty="0">
                <a:latin typeface="Arial"/>
                <a:cs typeface="Arial"/>
              </a:rPr>
              <a:t>servers </a:t>
            </a:r>
            <a:r>
              <a:rPr sz="1800" spc="80" dirty="0">
                <a:latin typeface="Arial"/>
                <a:cs typeface="Arial"/>
              </a:rPr>
              <a:t>and  </a:t>
            </a:r>
            <a:r>
              <a:rPr sz="1800" spc="75" dirty="0">
                <a:latin typeface="Arial"/>
                <a:cs typeface="Arial"/>
              </a:rPr>
              <a:t>storage </a:t>
            </a:r>
            <a:r>
              <a:rPr sz="1800" spc="95" dirty="0">
                <a:latin typeface="Arial"/>
                <a:cs typeface="Arial"/>
              </a:rPr>
              <a:t>units.</a:t>
            </a:r>
            <a:endParaRPr sz="1800" dirty="0">
              <a:latin typeface="Arial"/>
              <a:cs typeface="Arial"/>
            </a:endParaRPr>
          </a:p>
          <a:p>
            <a:pPr marL="299085" marR="57213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80" dirty="0">
                <a:latin typeface="Arial"/>
                <a:cs typeface="Arial"/>
              </a:rPr>
              <a:t>Historically,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65" dirty="0">
                <a:latin typeface="Arial"/>
                <a:cs typeface="Arial"/>
              </a:rPr>
              <a:t>centers </a:t>
            </a:r>
            <a:r>
              <a:rPr sz="1800" spc="35" dirty="0">
                <a:latin typeface="Arial"/>
                <a:cs typeface="Arial"/>
              </a:rPr>
              <a:t>have </a:t>
            </a:r>
            <a:r>
              <a:rPr sz="1800" spc="80" dirty="0">
                <a:latin typeface="Arial"/>
                <a:cs typeface="Arial"/>
              </a:rPr>
              <a:t>employed  </a:t>
            </a:r>
            <a:r>
              <a:rPr sz="1800" spc="70" dirty="0">
                <a:latin typeface="Arial"/>
                <a:cs typeface="Arial"/>
              </a:rPr>
              <a:t>various </a:t>
            </a:r>
            <a:r>
              <a:rPr sz="1800" spc="80" dirty="0">
                <a:latin typeface="Arial"/>
                <a:cs typeface="Arial"/>
              </a:rPr>
              <a:t>technologies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110" dirty="0">
                <a:latin typeface="Arial"/>
                <a:cs typeface="Arial"/>
              </a:rPr>
              <a:t>support </a:t>
            </a:r>
            <a:r>
              <a:rPr sz="1800" spc="180" dirty="0">
                <a:latin typeface="Arial"/>
                <a:cs typeface="Arial"/>
              </a:rPr>
              <a:t>high-  </a:t>
            </a:r>
            <a:r>
              <a:rPr sz="1800" spc="85" dirty="0">
                <a:latin typeface="Arial"/>
                <a:cs typeface="Arial"/>
              </a:rPr>
              <a:t>volume, </a:t>
            </a:r>
            <a:r>
              <a:rPr sz="1800" spc="105" dirty="0">
                <a:latin typeface="Arial"/>
                <a:cs typeface="Arial"/>
              </a:rPr>
              <a:t>short-distance </a:t>
            </a:r>
            <a:r>
              <a:rPr sz="1800" spc="50" dirty="0">
                <a:latin typeface="Arial"/>
                <a:cs typeface="Arial"/>
              </a:rPr>
              <a:t>needs, </a:t>
            </a:r>
            <a:r>
              <a:rPr sz="1800" spc="105" dirty="0">
                <a:latin typeface="Arial"/>
                <a:cs typeface="Arial"/>
              </a:rPr>
              <a:t>including  </a:t>
            </a:r>
            <a:r>
              <a:rPr sz="1800" spc="65" dirty="0">
                <a:latin typeface="Arial"/>
                <a:cs typeface="Arial"/>
              </a:rPr>
              <a:t>InfiniBand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45" dirty="0">
                <a:latin typeface="Arial"/>
                <a:cs typeface="Arial"/>
              </a:rPr>
              <a:t>Fiber</a:t>
            </a:r>
            <a:r>
              <a:rPr sz="1800" spc="120" dirty="0">
                <a:latin typeface="Arial"/>
                <a:cs typeface="Arial"/>
              </a:rPr>
              <a:t> </a:t>
            </a:r>
            <a:r>
              <a:rPr sz="1800" spc="55" dirty="0">
                <a:latin typeface="Arial"/>
                <a:cs typeface="Arial"/>
              </a:rPr>
              <a:t>Channel.</a:t>
            </a:r>
            <a:endParaRPr sz="1800" dirty="0">
              <a:latin typeface="Arial"/>
              <a:cs typeface="Arial"/>
            </a:endParaRPr>
          </a:p>
          <a:p>
            <a:pPr marL="299085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35" dirty="0">
                <a:latin typeface="Arial"/>
                <a:cs typeface="Arial"/>
              </a:rPr>
              <a:t>But </a:t>
            </a:r>
            <a:r>
              <a:rPr sz="1800" spc="95" dirty="0">
                <a:latin typeface="Arial"/>
                <a:cs typeface="Arial"/>
              </a:rPr>
              <a:t>now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60" dirty="0">
                <a:latin typeface="Arial"/>
                <a:cs typeface="Arial"/>
              </a:rPr>
              <a:t>Ethernet </a:t>
            </a:r>
            <a:r>
              <a:rPr sz="1800" spc="45" dirty="0">
                <a:latin typeface="Arial"/>
                <a:cs typeface="Arial"/>
              </a:rPr>
              <a:t>can </a:t>
            </a:r>
            <a:r>
              <a:rPr sz="1800" spc="25" dirty="0">
                <a:latin typeface="Arial"/>
                <a:cs typeface="Arial"/>
              </a:rPr>
              <a:t>scale </a:t>
            </a:r>
            <a:r>
              <a:rPr sz="1800" spc="120" dirty="0">
                <a:latin typeface="Arial"/>
                <a:cs typeface="Arial"/>
              </a:rPr>
              <a:t>up</a:t>
            </a:r>
            <a:r>
              <a:rPr sz="1800" spc="114" dirty="0">
                <a:latin typeface="Arial"/>
                <a:cs typeface="Arial"/>
              </a:rPr>
              <a:t> </a:t>
            </a:r>
            <a:r>
              <a:rPr sz="1800" spc="145" dirty="0">
                <a:latin typeface="Arial"/>
                <a:cs typeface="Arial"/>
              </a:rPr>
              <a:t>to</a:t>
            </a:r>
            <a:endParaRPr sz="1800" dirty="0">
              <a:latin typeface="Arial"/>
              <a:cs typeface="Arial"/>
            </a:endParaRPr>
          </a:p>
          <a:p>
            <a:pPr marL="299085" marR="570230" algn="just">
              <a:lnSpc>
                <a:spcPct val="100000"/>
              </a:lnSpc>
            </a:pPr>
            <a:r>
              <a:rPr sz="1800" spc="135" dirty="0">
                <a:latin typeface="Arial"/>
                <a:cs typeface="Arial"/>
              </a:rPr>
              <a:t>100</a:t>
            </a:r>
            <a:r>
              <a:rPr sz="1800" spc="770" dirty="0">
                <a:latin typeface="Arial"/>
                <a:cs typeface="Arial"/>
              </a:rPr>
              <a:t> </a:t>
            </a:r>
            <a:r>
              <a:rPr sz="1800" spc="50" dirty="0">
                <a:latin typeface="Arial"/>
                <a:cs typeface="Arial"/>
              </a:rPr>
              <a:t>Gbps, </a:t>
            </a:r>
            <a:r>
              <a:rPr sz="1800" spc="120" dirty="0">
                <a:latin typeface="Arial"/>
                <a:cs typeface="Arial"/>
              </a:rPr>
              <a:t>with </a:t>
            </a:r>
            <a:r>
              <a:rPr sz="1800" spc="135" dirty="0">
                <a:latin typeface="Arial"/>
                <a:cs typeface="Arial"/>
              </a:rPr>
              <a:t>400  </a:t>
            </a:r>
            <a:r>
              <a:rPr sz="1800" spc="45" dirty="0">
                <a:latin typeface="Arial"/>
                <a:cs typeface="Arial"/>
              </a:rPr>
              <a:t>Gbps </a:t>
            </a:r>
            <a:r>
              <a:rPr sz="1800" spc="105" dirty="0">
                <a:latin typeface="Arial"/>
                <a:cs typeface="Arial"/>
              </a:rPr>
              <a:t>on </a:t>
            </a:r>
            <a:r>
              <a:rPr sz="1800" spc="90" dirty="0">
                <a:latin typeface="Arial"/>
                <a:cs typeface="Arial"/>
              </a:rPr>
              <a:t>the  </a:t>
            </a:r>
            <a:r>
              <a:rPr sz="1800" spc="105" dirty="0">
                <a:latin typeface="Arial"/>
                <a:cs typeface="Arial"/>
              </a:rPr>
              <a:t>horizon,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case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05" dirty="0">
                <a:latin typeface="Arial"/>
                <a:cs typeface="Arial"/>
              </a:rPr>
              <a:t>unified protocol  </a:t>
            </a:r>
            <a:r>
              <a:rPr sz="1800" spc="70" dirty="0">
                <a:latin typeface="Arial"/>
                <a:cs typeface="Arial"/>
              </a:rPr>
              <a:t>approach </a:t>
            </a:r>
            <a:r>
              <a:rPr sz="1800" spc="125" dirty="0">
                <a:latin typeface="Arial"/>
                <a:cs typeface="Arial"/>
              </a:rPr>
              <a:t>throughout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80" dirty="0">
                <a:latin typeface="Arial"/>
                <a:cs typeface="Arial"/>
              </a:rPr>
              <a:t>enterprise </a:t>
            </a:r>
            <a:r>
              <a:rPr sz="1800" spc="70" dirty="0">
                <a:latin typeface="Arial"/>
                <a:cs typeface="Arial"/>
              </a:rPr>
              <a:t>is  </a:t>
            </a:r>
            <a:r>
              <a:rPr sz="1800" spc="95" dirty="0">
                <a:latin typeface="Arial"/>
                <a:cs typeface="Arial"/>
              </a:rPr>
              <a:t>compelling.</a:t>
            </a:r>
            <a:endParaRPr sz="1800" dirty="0">
              <a:latin typeface="Arial"/>
              <a:cs typeface="Arial"/>
            </a:endParaRPr>
          </a:p>
          <a:p>
            <a:pPr marL="299085" marR="57086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75" dirty="0">
                <a:latin typeface="Arial"/>
                <a:cs typeface="Arial"/>
              </a:rPr>
              <a:t>Two </a:t>
            </a:r>
            <a:r>
              <a:rPr sz="1800" spc="70" dirty="0">
                <a:latin typeface="Arial"/>
                <a:cs typeface="Arial"/>
              </a:rPr>
              <a:t>features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65" dirty="0">
                <a:latin typeface="Arial"/>
                <a:cs typeface="Arial"/>
              </a:rPr>
              <a:t>new </a:t>
            </a:r>
            <a:r>
              <a:rPr sz="1800" spc="55" dirty="0">
                <a:latin typeface="Arial"/>
                <a:cs typeface="Arial"/>
              </a:rPr>
              <a:t>Ethernet  </a:t>
            </a:r>
            <a:r>
              <a:rPr sz="1800" spc="70" dirty="0">
                <a:latin typeface="Arial"/>
                <a:cs typeface="Arial"/>
              </a:rPr>
              <a:t>approach </a:t>
            </a:r>
            <a:r>
              <a:rPr sz="1800" spc="40" dirty="0">
                <a:latin typeface="Arial"/>
                <a:cs typeface="Arial"/>
              </a:rPr>
              <a:t>are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noteworthy.</a:t>
            </a:r>
            <a:endParaRPr sz="1800" dirty="0">
              <a:latin typeface="Arial"/>
              <a:cs typeface="Arial"/>
            </a:endParaRPr>
          </a:p>
          <a:p>
            <a:pPr marL="299085" marR="572135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30" dirty="0">
                <a:latin typeface="Arial"/>
                <a:cs typeface="Arial"/>
              </a:rPr>
              <a:t>For </a:t>
            </a:r>
            <a:r>
              <a:rPr sz="1800" spc="105" dirty="0">
                <a:latin typeface="Arial"/>
                <a:cs typeface="Arial"/>
              </a:rPr>
              <a:t>co-located </a:t>
            </a:r>
            <a:r>
              <a:rPr sz="1800" spc="45" dirty="0">
                <a:latin typeface="Arial"/>
                <a:cs typeface="Arial"/>
              </a:rPr>
              <a:t>servers </a:t>
            </a:r>
            <a:r>
              <a:rPr sz="1800" spc="75" dirty="0">
                <a:latin typeface="Arial"/>
                <a:cs typeface="Arial"/>
              </a:rPr>
              <a:t>and storage  </a:t>
            </a:r>
            <a:r>
              <a:rPr sz="1800" spc="95" dirty="0">
                <a:latin typeface="Arial"/>
                <a:cs typeface="Arial"/>
              </a:rPr>
              <a:t>units, </a:t>
            </a:r>
            <a:r>
              <a:rPr sz="1800" spc="114" dirty="0">
                <a:latin typeface="Arial"/>
                <a:cs typeface="Arial"/>
              </a:rPr>
              <a:t>high-speed </a:t>
            </a:r>
            <a:r>
              <a:rPr sz="1800" spc="55" dirty="0">
                <a:latin typeface="Arial"/>
                <a:cs typeface="Arial"/>
              </a:rPr>
              <a:t>Ethernet </a:t>
            </a:r>
            <a:r>
              <a:rPr sz="1800" spc="110" dirty="0">
                <a:latin typeface="Arial"/>
                <a:cs typeface="Arial"/>
              </a:rPr>
              <a:t>fiber </a:t>
            </a:r>
            <a:r>
              <a:rPr sz="1800" spc="100" dirty="0">
                <a:latin typeface="Arial"/>
                <a:cs typeface="Arial"/>
              </a:rPr>
              <a:t>links 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65" dirty="0">
                <a:latin typeface="Arial"/>
                <a:cs typeface="Arial"/>
              </a:rPr>
              <a:t>switches </a:t>
            </a:r>
            <a:r>
              <a:rPr sz="1800" spc="95" dirty="0">
                <a:latin typeface="Arial"/>
                <a:cs typeface="Arial"/>
              </a:rPr>
              <a:t>provided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60" dirty="0">
                <a:latin typeface="Arial"/>
                <a:cs typeface="Arial"/>
              </a:rPr>
              <a:t>needed  </a:t>
            </a:r>
            <a:r>
              <a:rPr sz="1800" spc="110" dirty="0">
                <a:latin typeface="Arial"/>
                <a:cs typeface="Arial"/>
              </a:rPr>
              <a:t>networking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infrastructure.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52515" y="693419"/>
            <a:ext cx="6428232" cy="5873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384165" cy="5655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9490" marR="440690" algn="ctr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790"/>
              </a:spcBef>
            </a:pPr>
            <a:r>
              <a:rPr sz="1800" b="1" spc="114" dirty="0">
                <a:latin typeface="Arial"/>
                <a:cs typeface="Arial"/>
              </a:rPr>
              <a:t>1.3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-90" dirty="0">
                <a:latin typeface="Arial"/>
                <a:cs typeface="Arial"/>
              </a:rPr>
              <a:t>ETHERNET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Ethernet </a:t>
            </a:r>
            <a:r>
              <a:rPr sz="1800" b="1" spc="20" dirty="0">
                <a:latin typeface="Arial"/>
                <a:cs typeface="Arial"/>
              </a:rPr>
              <a:t>in </a:t>
            </a:r>
            <a:r>
              <a:rPr sz="1800" b="1" spc="35" dirty="0">
                <a:latin typeface="Arial"/>
                <a:cs typeface="Arial"/>
              </a:rPr>
              <a:t>the </a:t>
            </a:r>
            <a:r>
              <a:rPr sz="1800" b="1" spc="30" dirty="0">
                <a:latin typeface="Arial"/>
                <a:cs typeface="Arial"/>
              </a:rPr>
              <a:t>Data</a:t>
            </a:r>
            <a:r>
              <a:rPr sz="1800" b="1" spc="165" dirty="0">
                <a:latin typeface="Arial"/>
                <a:cs typeface="Arial"/>
              </a:rPr>
              <a:t> </a:t>
            </a:r>
            <a:r>
              <a:rPr sz="1800" b="1" spc="15" dirty="0">
                <a:latin typeface="Arial"/>
                <a:cs typeface="Arial"/>
              </a:rPr>
              <a:t>Center</a:t>
            </a:r>
            <a:endParaRPr sz="1800" dirty="0">
              <a:latin typeface="Arial"/>
              <a:cs typeface="Arial"/>
            </a:endParaRPr>
          </a:p>
          <a:p>
            <a:pPr marL="29908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95" dirty="0">
                <a:latin typeface="Arial"/>
                <a:cs typeface="Arial"/>
              </a:rPr>
              <a:t>Another </a:t>
            </a:r>
            <a:r>
              <a:rPr sz="1800" spc="120" dirty="0">
                <a:latin typeface="Arial"/>
                <a:cs typeface="Arial"/>
              </a:rPr>
              <a:t>important </a:t>
            </a:r>
            <a:r>
              <a:rPr sz="1800" spc="70" dirty="0">
                <a:latin typeface="Arial"/>
                <a:cs typeface="Arial"/>
              </a:rPr>
              <a:t>version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60" dirty="0">
                <a:latin typeface="Arial"/>
                <a:cs typeface="Arial"/>
              </a:rPr>
              <a:t>Ethernet</a:t>
            </a:r>
            <a:r>
              <a:rPr sz="1800" spc="509" dirty="0">
                <a:latin typeface="Arial"/>
                <a:cs typeface="Arial"/>
              </a:rPr>
              <a:t> </a:t>
            </a:r>
            <a:r>
              <a:rPr sz="1800" spc="65" dirty="0">
                <a:latin typeface="Arial"/>
                <a:cs typeface="Arial"/>
              </a:rPr>
              <a:t>is</a:t>
            </a:r>
            <a:endParaRPr sz="1800" dirty="0">
              <a:latin typeface="Arial"/>
              <a:cs typeface="Arial"/>
            </a:endParaRPr>
          </a:p>
          <a:p>
            <a:pPr marL="299085" algn="just">
              <a:lnSpc>
                <a:spcPct val="100000"/>
              </a:lnSpc>
            </a:pPr>
            <a:r>
              <a:rPr sz="1800" spc="110" dirty="0">
                <a:latin typeface="Arial"/>
                <a:cs typeface="Arial"/>
              </a:rPr>
              <a:t>known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65" dirty="0">
                <a:latin typeface="Arial"/>
                <a:cs typeface="Arial"/>
              </a:rPr>
              <a:t>backplane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spc="60" dirty="0">
                <a:latin typeface="Arial"/>
                <a:cs typeface="Arial"/>
              </a:rPr>
              <a:t>Ethernet.</a:t>
            </a:r>
            <a:endParaRPr sz="1800" dirty="0">
              <a:latin typeface="Arial"/>
              <a:cs typeface="Arial"/>
            </a:endParaRPr>
          </a:p>
          <a:p>
            <a:pPr marL="299085" marR="6032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35" dirty="0">
                <a:latin typeface="Arial"/>
                <a:cs typeface="Arial"/>
              </a:rPr>
              <a:t>Backplane </a:t>
            </a:r>
            <a:r>
              <a:rPr sz="1800" spc="55" dirty="0">
                <a:latin typeface="Arial"/>
                <a:cs typeface="Arial"/>
              </a:rPr>
              <a:t>Ethernet </a:t>
            </a:r>
            <a:r>
              <a:rPr sz="1800" spc="90" dirty="0">
                <a:latin typeface="Arial"/>
                <a:cs typeface="Arial"/>
              </a:rPr>
              <a:t>runs </a:t>
            </a:r>
            <a:r>
              <a:rPr sz="1800" spc="65" dirty="0">
                <a:latin typeface="Arial"/>
                <a:cs typeface="Arial"/>
              </a:rPr>
              <a:t>over </a:t>
            </a:r>
            <a:r>
              <a:rPr sz="1800" spc="85" dirty="0">
                <a:latin typeface="Arial"/>
                <a:cs typeface="Arial"/>
              </a:rPr>
              <a:t>copper </a:t>
            </a:r>
            <a:r>
              <a:rPr sz="1800" spc="114" dirty="0">
                <a:latin typeface="Arial"/>
                <a:cs typeface="Arial"/>
              </a:rPr>
              <a:t>jumper  </a:t>
            </a:r>
            <a:r>
              <a:rPr sz="1800" spc="45" dirty="0">
                <a:latin typeface="Arial"/>
                <a:cs typeface="Arial"/>
              </a:rPr>
              <a:t>cables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45" dirty="0">
                <a:latin typeface="Arial"/>
                <a:cs typeface="Arial"/>
              </a:rPr>
              <a:t>can </a:t>
            </a:r>
            <a:r>
              <a:rPr sz="1800" spc="90" dirty="0">
                <a:latin typeface="Arial"/>
                <a:cs typeface="Arial"/>
              </a:rPr>
              <a:t>provide </a:t>
            </a:r>
            <a:r>
              <a:rPr sz="1800" spc="125" dirty="0">
                <a:latin typeface="Arial"/>
                <a:cs typeface="Arial"/>
              </a:rPr>
              <a:t>up </a:t>
            </a:r>
            <a:r>
              <a:rPr sz="1800" spc="135" dirty="0">
                <a:latin typeface="Arial"/>
                <a:cs typeface="Arial"/>
              </a:rPr>
              <a:t>to 100 </a:t>
            </a:r>
            <a:r>
              <a:rPr sz="1800" spc="45" dirty="0">
                <a:latin typeface="Arial"/>
                <a:cs typeface="Arial"/>
              </a:rPr>
              <a:t>Gbps </a:t>
            </a:r>
            <a:r>
              <a:rPr sz="1800" spc="65" dirty="0">
                <a:latin typeface="Arial"/>
                <a:cs typeface="Arial"/>
              </a:rPr>
              <a:t>over  </a:t>
            </a:r>
            <a:r>
              <a:rPr sz="1800" spc="50" dirty="0">
                <a:latin typeface="Arial"/>
                <a:cs typeface="Arial"/>
              </a:rPr>
              <a:t>very </a:t>
            </a:r>
            <a:r>
              <a:rPr sz="1800" spc="105" dirty="0">
                <a:latin typeface="Arial"/>
                <a:cs typeface="Arial"/>
              </a:rPr>
              <a:t>short</a:t>
            </a:r>
            <a:r>
              <a:rPr sz="1800" spc="80" dirty="0">
                <a:latin typeface="Arial"/>
                <a:cs typeface="Arial"/>
              </a:rPr>
              <a:t> </a:t>
            </a:r>
            <a:r>
              <a:rPr sz="1800" spc="60" dirty="0">
                <a:latin typeface="Arial"/>
                <a:cs typeface="Arial"/>
              </a:rPr>
              <a:t>distances.</a:t>
            </a:r>
            <a:endParaRPr sz="1800" dirty="0">
              <a:latin typeface="Arial"/>
              <a:cs typeface="Arial"/>
            </a:endParaRPr>
          </a:p>
          <a:p>
            <a:pPr marL="299085" marR="6223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65" dirty="0">
                <a:latin typeface="Arial"/>
                <a:cs typeface="Arial"/>
              </a:rPr>
              <a:t>This </a:t>
            </a:r>
            <a:r>
              <a:rPr sz="1800" spc="90" dirty="0">
                <a:latin typeface="Arial"/>
                <a:cs typeface="Arial"/>
              </a:rPr>
              <a:t>technology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70" dirty="0">
                <a:latin typeface="Arial"/>
                <a:cs typeface="Arial"/>
              </a:rPr>
              <a:t>ideal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70" dirty="0">
                <a:latin typeface="Arial"/>
                <a:cs typeface="Arial"/>
              </a:rPr>
              <a:t>blade </a:t>
            </a:r>
            <a:r>
              <a:rPr sz="1800" spc="45" dirty="0">
                <a:latin typeface="Arial"/>
                <a:cs typeface="Arial"/>
              </a:rPr>
              <a:t>servers, </a:t>
            </a:r>
            <a:r>
              <a:rPr sz="1800" spc="110" dirty="0">
                <a:latin typeface="Arial"/>
                <a:cs typeface="Arial"/>
              </a:rPr>
              <a:t>in  </a:t>
            </a:r>
            <a:r>
              <a:rPr sz="1800" spc="90" dirty="0">
                <a:latin typeface="Arial"/>
                <a:cs typeface="Arial"/>
              </a:rPr>
              <a:t>which </a:t>
            </a:r>
            <a:r>
              <a:rPr sz="1800" spc="120" dirty="0">
                <a:latin typeface="Arial"/>
                <a:cs typeface="Arial"/>
              </a:rPr>
              <a:t>multiple </a:t>
            </a:r>
            <a:r>
              <a:rPr sz="1800" spc="50" dirty="0">
                <a:latin typeface="Arial"/>
                <a:cs typeface="Arial"/>
              </a:rPr>
              <a:t>server </a:t>
            </a:r>
            <a:r>
              <a:rPr sz="1800" spc="90" dirty="0">
                <a:latin typeface="Arial"/>
                <a:cs typeface="Arial"/>
              </a:rPr>
              <a:t>modules </a:t>
            </a:r>
            <a:r>
              <a:rPr sz="1800" spc="40" dirty="0">
                <a:latin typeface="Arial"/>
                <a:cs typeface="Arial"/>
              </a:rPr>
              <a:t>are </a:t>
            </a:r>
            <a:r>
              <a:rPr sz="1800" spc="75" dirty="0">
                <a:latin typeface="Arial"/>
                <a:cs typeface="Arial"/>
              </a:rPr>
              <a:t>housed </a:t>
            </a:r>
            <a:r>
              <a:rPr sz="1800" spc="110" dirty="0">
                <a:latin typeface="Arial"/>
                <a:cs typeface="Arial"/>
              </a:rPr>
              <a:t>in 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75" dirty="0">
                <a:latin typeface="Arial"/>
                <a:cs typeface="Arial"/>
              </a:rPr>
              <a:t>single</a:t>
            </a:r>
            <a:r>
              <a:rPr sz="1800" spc="160" dirty="0">
                <a:latin typeface="Arial"/>
                <a:cs typeface="Arial"/>
              </a:rPr>
              <a:t> </a:t>
            </a:r>
            <a:r>
              <a:rPr sz="1800" spc="40" dirty="0">
                <a:latin typeface="Arial"/>
                <a:cs typeface="Arial"/>
              </a:rPr>
              <a:t>chassis.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800" b="1" spc="15" dirty="0">
                <a:latin typeface="Arial"/>
                <a:cs typeface="Arial"/>
              </a:rPr>
              <a:t>blade</a:t>
            </a:r>
            <a:r>
              <a:rPr sz="1800" b="1" spc="6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server</a:t>
            </a:r>
            <a:endParaRPr sz="1800" dirty="0">
              <a:latin typeface="Arial"/>
              <a:cs typeface="Arial"/>
            </a:endParaRPr>
          </a:p>
          <a:p>
            <a:pPr marL="299085" marR="64769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  <a:tab pos="598805" algn="l"/>
                <a:tab pos="1422400" algn="l"/>
                <a:tab pos="2889885" algn="l"/>
                <a:tab pos="3474085" algn="l"/>
                <a:tab pos="4400550" algn="l"/>
              </a:tabLst>
            </a:pPr>
            <a:r>
              <a:rPr sz="1800" spc="40" dirty="0">
                <a:latin typeface="Arial"/>
                <a:cs typeface="Arial"/>
              </a:rPr>
              <a:t>A	</a:t>
            </a:r>
            <a:r>
              <a:rPr sz="1800" spc="10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75" dirty="0">
                <a:latin typeface="Arial"/>
                <a:cs typeface="Arial"/>
              </a:rPr>
              <a:t>rve</a:t>
            </a:r>
            <a:r>
              <a:rPr sz="1800" spc="55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40" dirty="0">
                <a:latin typeface="Arial"/>
                <a:cs typeface="Arial"/>
              </a:rPr>
              <a:t>ar</a:t>
            </a:r>
            <a:r>
              <a:rPr sz="1800" spc="60" dirty="0">
                <a:latin typeface="Arial"/>
                <a:cs typeface="Arial"/>
              </a:rPr>
              <a:t>c</a:t>
            </a:r>
            <a:r>
              <a:rPr sz="1800" spc="165" dirty="0">
                <a:latin typeface="Arial"/>
                <a:cs typeface="Arial"/>
              </a:rPr>
              <a:t>h</a:t>
            </a:r>
            <a:r>
              <a:rPr sz="1800" spc="60" dirty="0">
                <a:latin typeface="Arial"/>
                <a:cs typeface="Arial"/>
              </a:rPr>
              <a:t>ite</a:t>
            </a:r>
            <a:r>
              <a:rPr sz="1800" spc="75" dirty="0">
                <a:latin typeface="Arial"/>
                <a:cs typeface="Arial"/>
              </a:rPr>
              <a:t>c</a:t>
            </a:r>
            <a:r>
              <a:rPr sz="1800" spc="150" dirty="0">
                <a:latin typeface="Arial"/>
                <a:cs typeface="Arial"/>
              </a:rPr>
              <a:t>tu</a:t>
            </a:r>
            <a:r>
              <a:rPr sz="1800" spc="110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e	</a:t>
            </a:r>
            <a:r>
              <a:rPr sz="1800" spc="80" dirty="0">
                <a:latin typeface="Arial"/>
                <a:cs typeface="Arial"/>
              </a:rPr>
              <a:t>th</a:t>
            </a:r>
            <a:r>
              <a:rPr sz="1800" spc="114" dirty="0">
                <a:latin typeface="Arial"/>
                <a:cs typeface="Arial"/>
              </a:rPr>
              <a:t>a</a:t>
            </a:r>
            <a:r>
              <a:rPr sz="1800" spc="170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90" dirty="0">
                <a:latin typeface="Arial"/>
                <a:cs typeface="Arial"/>
              </a:rPr>
              <a:t>hou</a:t>
            </a:r>
            <a:r>
              <a:rPr sz="1800" spc="6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80" dirty="0">
                <a:latin typeface="Arial"/>
                <a:cs typeface="Arial"/>
              </a:rPr>
              <a:t>mu</a:t>
            </a:r>
            <a:r>
              <a:rPr sz="1800" spc="45" dirty="0">
                <a:latin typeface="Arial"/>
                <a:cs typeface="Arial"/>
              </a:rPr>
              <a:t>l</a:t>
            </a:r>
            <a:r>
              <a:rPr sz="1800" spc="175" dirty="0">
                <a:latin typeface="Arial"/>
                <a:cs typeface="Arial"/>
              </a:rPr>
              <a:t>t</a:t>
            </a:r>
            <a:r>
              <a:rPr sz="1800" spc="125" dirty="0">
                <a:latin typeface="Arial"/>
                <a:cs typeface="Arial"/>
              </a:rPr>
              <a:t>i</a:t>
            </a:r>
            <a:r>
              <a:rPr sz="1800" spc="175" dirty="0">
                <a:latin typeface="Arial"/>
                <a:cs typeface="Arial"/>
              </a:rPr>
              <a:t>p</a:t>
            </a:r>
            <a:r>
              <a:rPr sz="1800" spc="6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e  </a:t>
            </a:r>
            <a:r>
              <a:rPr sz="1800" spc="50" dirty="0">
                <a:latin typeface="Arial"/>
                <a:cs typeface="Arial"/>
              </a:rPr>
              <a:t>server </a:t>
            </a:r>
            <a:r>
              <a:rPr sz="1800" spc="90" dirty="0">
                <a:latin typeface="Arial"/>
                <a:cs typeface="Arial"/>
              </a:rPr>
              <a:t>modules </a:t>
            </a:r>
            <a:r>
              <a:rPr sz="1800" spc="40" dirty="0">
                <a:latin typeface="Arial"/>
                <a:cs typeface="Arial"/>
              </a:rPr>
              <a:t>(blades)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75" dirty="0">
                <a:latin typeface="Arial"/>
                <a:cs typeface="Arial"/>
              </a:rPr>
              <a:t>single</a:t>
            </a:r>
            <a:r>
              <a:rPr sz="1800" spc="180" dirty="0">
                <a:latin typeface="Arial"/>
                <a:cs typeface="Arial"/>
              </a:rPr>
              <a:t> </a:t>
            </a:r>
            <a:r>
              <a:rPr sz="1800" spc="40" dirty="0">
                <a:latin typeface="Arial"/>
                <a:cs typeface="Arial"/>
              </a:rPr>
              <a:t>chassis.</a:t>
            </a:r>
            <a:endParaRPr sz="1800" dirty="0">
              <a:latin typeface="Arial"/>
              <a:cs typeface="Arial"/>
            </a:endParaRPr>
          </a:p>
          <a:p>
            <a:pPr marL="299085" marR="61594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  <a:tab pos="603885" algn="l"/>
                <a:tab pos="940435" algn="l"/>
                <a:tab pos="1797050" algn="l"/>
                <a:tab pos="2479675" algn="l"/>
                <a:tab pos="2842895" algn="l"/>
                <a:tab pos="3481704" algn="l"/>
                <a:tab pos="4445000" algn="l"/>
                <a:tab pos="4826000" algn="l"/>
              </a:tabLst>
            </a:pPr>
            <a:r>
              <a:rPr sz="1800" spc="90" dirty="0">
                <a:latin typeface="Arial"/>
                <a:cs typeface="Arial"/>
              </a:rPr>
              <a:t>I</a:t>
            </a:r>
            <a:r>
              <a:rPr sz="1800" spc="9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35" dirty="0">
                <a:latin typeface="Arial"/>
                <a:cs typeface="Arial"/>
              </a:rPr>
              <a:t>i</a:t>
            </a:r>
            <a:r>
              <a:rPr sz="1800" spc="9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90" dirty="0">
                <a:latin typeface="Arial"/>
                <a:cs typeface="Arial"/>
              </a:rPr>
              <a:t>w</a:t>
            </a:r>
            <a:r>
              <a:rPr sz="1800" spc="125" dirty="0">
                <a:latin typeface="Arial"/>
                <a:cs typeface="Arial"/>
              </a:rPr>
              <a:t>i</a:t>
            </a:r>
            <a:r>
              <a:rPr sz="1800" spc="65" dirty="0">
                <a:latin typeface="Arial"/>
                <a:cs typeface="Arial"/>
              </a:rPr>
              <a:t>del</a:t>
            </a:r>
            <a:r>
              <a:rPr sz="1800" spc="80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70" dirty="0">
                <a:latin typeface="Arial"/>
                <a:cs typeface="Arial"/>
              </a:rPr>
              <a:t>u</a:t>
            </a:r>
            <a:r>
              <a:rPr sz="1800" spc="50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3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60" dirty="0">
                <a:latin typeface="Arial"/>
                <a:cs typeface="Arial"/>
              </a:rPr>
              <a:t>i</a:t>
            </a:r>
            <a:r>
              <a:rPr sz="1800" spc="16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30" dirty="0">
                <a:latin typeface="Arial"/>
                <a:cs typeface="Arial"/>
              </a:rPr>
              <a:t>d</a:t>
            </a:r>
            <a:r>
              <a:rPr sz="1800" spc="40" dirty="0">
                <a:latin typeface="Arial"/>
                <a:cs typeface="Arial"/>
              </a:rPr>
              <a:t>at</a:t>
            </a:r>
            <a:r>
              <a:rPr sz="1800" spc="6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5" dirty="0">
                <a:latin typeface="Arial"/>
                <a:cs typeface="Arial"/>
              </a:rPr>
              <a:t>c</a:t>
            </a:r>
            <a:r>
              <a:rPr sz="1800" spc="15" dirty="0">
                <a:latin typeface="Arial"/>
                <a:cs typeface="Arial"/>
              </a:rPr>
              <a:t>e</a:t>
            </a:r>
            <a:r>
              <a:rPr sz="1800" spc="85" dirty="0">
                <a:latin typeface="Arial"/>
                <a:cs typeface="Arial"/>
              </a:rPr>
              <a:t>nters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85" dirty="0">
                <a:latin typeface="Arial"/>
                <a:cs typeface="Arial"/>
              </a:rPr>
              <a:t>t</a:t>
            </a:r>
            <a:r>
              <a:rPr sz="1800" spc="18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0" dirty="0">
                <a:latin typeface="Arial"/>
                <a:cs typeface="Arial"/>
              </a:rPr>
              <a:t>s</a:t>
            </a:r>
            <a:r>
              <a:rPr sz="1800" spc="5" dirty="0">
                <a:latin typeface="Arial"/>
                <a:cs typeface="Arial"/>
              </a:rPr>
              <a:t>a</a:t>
            </a:r>
            <a:r>
              <a:rPr sz="1800" spc="10" dirty="0">
                <a:latin typeface="Arial"/>
                <a:cs typeface="Arial"/>
              </a:rPr>
              <a:t>v</a:t>
            </a:r>
            <a:r>
              <a:rPr sz="1800" dirty="0">
                <a:latin typeface="Arial"/>
                <a:cs typeface="Arial"/>
              </a:rPr>
              <a:t>e  </a:t>
            </a:r>
            <a:r>
              <a:rPr sz="1800" spc="25" dirty="0">
                <a:latin typeface="Arial"/>
                <a:cs typeface="Arial"/>
              </a:rPr>
              <a:t>space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95" dirty="0">
                <a:latin typeface="Arial"/>
                <a:cs typeface="Arial"/>
              </a:rPr>
              <a:t>improve </a:t>
            </a:r>
            <a:r>
              <a:rPr sz="1800" spc="65" dirty="0">
                <a:latin typeface="Arial"/>
                <a:cs typeface="Arial"/>
              </a:rPr>
              <a:t>system</a:t>
            </a:r>
            <a:r>
              <a:rPr sz="1800" spc="114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management.</a:t>
            </a:r>
            <a:endParaRPr sz="1800" dirty="0">
              <a:latin typeface="Arial"/>
              <a:cs typeface="Arial"/>
            </a:endParaRPr>
          </a:p>
          <a:p>
            <a:pPr marL="299085" marR="61594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  <a:tab pos="1088390" algn="l"/>
                <a:tab pos="2731135" algn="l"/>
                <a:tab pos="3118485" algn="l"/>
                <a:tab pos="3742054" algn="l"/>
                <a:tab pos="4959985" algn="l"/>
              </a:tabLst>
            </a:pPr>
            <a:r>
              <a:rPr sz="1800" spc="-80" dirty="0">
                <a:latin typeface="Arial"/>
                <a:cs typeface="Arial"/>
              </a:rPr>
              <a:t>E</a:t>
            </a:r>
            <a:r>
              <a:rPr sz="1800" spc="-40" dirty="0">
                <a:latin typeface="Arial"/>
                <a:cs typeface="Arial"/>
              </a:rPr>
              <a:t>i</a:t>
            </a:r>
            <a:r>
              <a:rPr sz="1800" spc="105" dirty="0">
                <a:latin typeface="Arial"/>
                <a:cs typeface="Arial"/>
              </a:rPr>
              <a:t>ther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0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20" dirty="0">
                <a:latin typeface="Arial"/>
                <a:cs typeface="Arial"/>
              </a:rPr>
              <a:t>l</a:t>
            </a:r>
            <a:r>
              <a:rPr sz="1800" spc="145" dirty="0">
                <a:latin typeface="Arial"/>
                <a:cs typeface="Arial"/>
              </a:rPr>
              <a:t>f</a:t>
            </a:r>
            <a:r>
              <a:rPr sz="1800" spc="440" dirty="0">
                <a:latin typeface="Arial"/>
                <a:cs typeface="Arial"/>
              </a:rPr>
              <a:t>-</a:t>
            </a:r>
            <a:r>
              <a:rPr sz="1800" spc="10" dirty="0">
                <a:latin typeface="Arial"/>
                <a:cs typeface="Arial"/>
              </a:rPr>
              <a:t>s</a:t>
            </a:r>
            <a:r>
              <a:rPr sz="1800" spc="175" dirty="0">
                <a:latin typeface="Arial"/>
                <a:cs typeface="Arial"/>
              </a:rPr>
              <a:t>t</a:t>
            </a:r>
            <a:r>
              <a:rPr sz="1800" spc="75" dirty="0">
                <a:latin typeface="Arial"/>
                <a:cs typeface="Arial"/>
              </a:rPr>
              <a:t>an</a:t>
            </a:r>
            <a:r>
              <a:rPr sz="1800" spc="85" dirty="0">
                <a:latin typeface="Arial"/>
                <a:cs typeface="Arial"/>
              </a:rPr>
              <a:t>d</a:t>
            </a:r>
            <a:r>
              <a:rPr sz="1800" spc="60" dirty="0">
                <a:latin typeface="Arial"/>
                <a:cs typeface="Arial"/>
              </a:rPr>
              <a:t>i</a:t>
            </a:r>
            <a:r>
              <a:rPr sz="1800" spc="155" dirty="0">
                <a:latin typeface="Arial"/>
                <a:cs typeface="Arial"/>
              </a:rPr>
              <a:t>n</a:t>
            </a:r>
            <a:r>
              <a:rPr sz="1800" spc="120" dirty="0">
                <a:latin typeface="Arial"/>
                <a:cs typeface="Arial"/>
              </a:rPr>
              <a:t>g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45" dirty="0">
                <a:latin typeface="Arial"/>
                <a:cs typeface="Arial"/>
              </a:rPr>
              <a:t>o</a:t>
            </a:r>
            <a:r>
              <a:rPr sz="1800" spc="90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40" dirty="0">
                <a:latin typeface="Arial"/>
                <a:cs typeface="Arial"/>
              </a:rPr>
              <a:t>r</a:t>
            </a:r>
            <a:r>
              <a:rPr sz="1800" spc="85" dirty="0">
                <a:latin typeface="Arial"/>
                <a:cs typeface="Arial"/>
              </a:rPr>
              <a:t>a</a:t>
            </a:r>
            <a:r>
              <a:rPr sz="1800" spc="80" dirty="0">
                <a:latin typeface="Arial"/>
                <a:cs typeface="Arial"/>
              </a:rPr>
              <a:t>c</a:t>
            </a:r>
            <a:r>
              <a:rPr sz="1800" spc="85" dirty="0">
                <a:latin typeface="Arial"/>
                <a:cs typeface="Arial"/>
              </a:rPr>
              <a:t>k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30" dirty="0">
                <a:latin typeface="Arial"/>
                <a:cs typeface="Arial"/>
              </a:rPr>
              <a:t>mou</a:t>
            </a:r>
            <a:r>
              <a:rPr sz="1800" spc="110" dirty="0">
                <a:latin typeface="Arial"/>
                <a:cs typeface="Arial"/>
              </a:rPr>
              <a:t>n</a:t>
            </a:r>
            <a:r>
              <a:rPr sz="1800" spc="90" dirty="0">
                <a:latin typeface="Arial"/>
                <a:cs typeface="Arial"/>
              </a:rPr>
              <a:t>ted,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75" dirty="0">
                <a:latin typeface="Arial"/>
                <a:cs typeface="Arial"/>
              </a:rPr>
              <a:t>the  </a:t>
            </a:r>
            <a:r>
              <a:rPr sz="1800" spc="35" dirty="0">
                <a:latin typeface="Arial"/>
                <a:cs typeface="Arial"/>
              </a:rPr>
              <a:t>chassis</a:t>
            </a:r>
            <a:endParaRPr sz="1800" dirty="0">
              <a:latin typeface="Arial"/>
              <a:cs typeface="Arial"/>
            </a:endParaRPr>
          </a:p>
          <a:p>
            <a:pPr marL="299085" marR="6286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80" dirty="0">
                <a:latin typeface="Arial"/>
                <a:cs typeface="Arial"/>
              </a:rPr>
              <a:t>provides </a:t>
            </a:r>
            <a:r>
              <a:rPr sz="1800" spc="90" dirty="0">
                <a:latin typeface="Arial"/>
                <a:cs typeface="Arial"/>
              </a:rPr>
              <a:t>the power </a:t>
            </a:r>
            <a:r>
              <a:rPr sz="1800" spc="85" dirty="0">
                <a:latin typeface="Arial"/>
                <a:cs typeface="Arial"/>
              </a:rPr>
              <a:t>supply,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30" dirty="0">
                <a:latin typeface="Arial"/>
                <a:cs typeface="Arial"/>
              </a:rPr>
              <a:t>each </a:t>
            </a:r>
            <a:r>
              <a:rPr sz="1800" spc="70" dirty="0">
                <a:latin typeface="Arial"/>
                <a:cs typeface="Arial"/>
              </a:rPr>
              <a:t>blade  </a:t>
            </a:r>
            <a:r>
              <a:rPr sz="1800" spc="40" dirty="0">
                <a:latin typeface="Arial"/>
                <a:cs typeface="Arial"/>
              </a:rPr>
              <a:t>has </a:t>
            </a:r>
            <a:r>
              <a:rPr sz="1800" spc="95" dirty="0">
                <a:latin typeface="Arial"/>
                <a:cs typeface="Arial"/>
              </a:rPr>
              <a:t>its own </a:t>
            </a:r>
            <a:r>
              <a:rPr sz="1800" spc="-65" dirty="0">
                <a:latin typeface="Arial"/>
                <a:cs typeface="Arial"/>
              </a:rPr>
              <a:t>CPU, </a:t>
            </a:r>
            <a:r>
              <a:rPr sz="1800" spc="100" dirty="0">
                <a:latin typeface="Arial"/>
                <a:cs typeface="Arial"/>
              </a:rPr>
              <a:t>memory,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90" dirty="0">
                <a:latin typeface="Arial"/>
                <a:cs typeface="Arial"/>
              </a:rPr>
              <a:t>hard</a:t>
            </a:r>
            <a:r>
              <a:rPr sz="1800" spc="-254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disk.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483352" y="32003"/>
            <a:ext cx="6708775" cy="6826250"/>
            <a:chOff x="5483352" y="32003"/>
            <a:chExt cx="6708775" cy="6826250"/>
          </a:xfrm>
        </p:grpSpPr>
        <p:sp>
          <p:nvSpPr>
            <p:cNvPr id="4" name="object 4"/>
            <p:cNvSpPr/>
            <p:nvPr/>
          </p:nvSpPr>
          <p:spPr>
            <a:xfrm>
              <a:off x="5483352" y="3912107"/>
              <a:ext cx="6708647" cy="29458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83352" y="32003"/>
              <a:ext cx="6708648" cy="38465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6109335" cy="63837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90"/>
              </a:spcBef>
            </a:pPr>
            <a:r>
              <a:rPr sz="1800" b="1" spc="114" dirty="0">
                <a:latin typeface="Arial"/>
                <a:cs typeface="Arial"/>
              </a:rPr>
              <a:t>1.3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-90" dirty="0">
                <a:latin typeface="Arial"/>
                <a:cs typeface="Arial"/>
              </a:rPr>
              <a:t>ETHERNET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Ethernet </a:t>
            </a:r>
            <a:r>
              <a:rPr sz="1800" b="1" spc="35" dirty="0">
                <a:latin typeface="Arial"/>
                <a:cs typeface="Arial"/>
              </a:rPr>
              <a:t>for Wide-Area</a:t>
            </a:r>
            <a:r>
              <a:rPr sz="1800" b="1" spc="114" dirty="0">
                <a:latin typeface="Arial"/>
                <a:cs typeface="Arial"/>
              </a:rPr>
              <a:t> </a:t>
            </a:r>
            <a:r>
              <a:rPr sz="1800" b="1" spc="25" dirty="0">
                <a:latin typeface="Arial"/>
                <a:cs typeface="Arial"/>
              </a:rPr>
              <a:t>Networking</a:t>
            </a:r>
            <a:endParaRPr sz="1800" dirty="0">
              <a:latin typeface="Arial"/>
              <a:cs typeface="Arial"/>
            </a:endParaRPr>
          </a:p>
          <a:p>
            <a:pPr marL="299085" marR="635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70" dirty="0">
                <a:latin typeface="Arial"/>
                <a:cs typeface="Arial"/>
              </a:rPr>
              <a:t>More </a:t>
            </a:r>
            <a:r>
              <a:rPr sz="1800" spc="90" dirty="0">
                <a:latin typeface="Arial"/>
                <a:cs typeface="Arial"/>
              </a:rPr>
              <a:t>telecommunications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85" dirty="0">
                <a:latin typeface="Arial"/>
                <a:cs typeface="Arial"/>
              </a:rPr>
              <a:t>providers  </a:t>
            </a:r>
            <a:r>
              <a:rPr sz="1800" spc="35" dirty="0">
                <a:latin typeface="Arial"/>
                <a:cs typeface="Arial"/>
              </a:rPr>
              <a:t>have </a:t>
            </a:r>
            <a:r>
              <a:rPr sz="1800" spc="80" dirty="0">
                <a:latin typeface="Arial"/>
                <a:cs typeface="Arial"/>
              </a:rPr>
              <a:t>switched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55" dirty="0">
                <a:latin typeface="Arial"/>
                <a:cs typeface="Arial"/>
              </a:rPr>
              <a:t>Ethernet </a:t>
            </a:r>
            <a:r>
              <a:rPr sz="1800" spc="140" dirty="0">
                <a:latin typeface="Arial"/>
                <a:cs typeface="Arial"/>
              </a:rPr>
              <a:t>from </a:t>
            </a:r>
            <a:r>
              <a:rPr sz="1800" spc="75" dirty="0">
                <a:latin typeface="Arial"/>
                <a:cs typeface="Arial"/>
              </a:rPr>
              <a:t>alternative </a:t>
            </a:r>
            <a:r>
              <a:rPr sz="1800" spc="45" dirty="0">
                <a:latin typeface="Arial"/>
                <a:cs typeface="Arial"/>
              </a:rPr>
              <a:t>schemes 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110" dirty="0">
                <a:latin typeface="Arial"/>
                <a:cs typeface="Arial"/>
              </a:rPr>
              <a:t>support </a:t>
            </a:r>
            <a:r>
              <a:rPr sz="1800" spc="100" dirty="0">
                <a:latin typeface="Arial"/>
                <a:cs typeface="Arial"/>
              </a:rPr>
              <a:t>wide-area </a:t>
            </a:r>
            <a:r>
              <a:rPr sz="1800" spc="10" dirty="0">
                <a:latin typeface="Arial"/>
                <a:cs typeface="Arial"/>
              </a:rPr>
              <a:t>access </a:t>
            </a:r>
            <a:r>
              <a:rPr sz="1800" spc="35" dirty="0">
                <a:latin typeface="Arial"/>
                <a:cs typeface="Arial"/>
              </a:rPr>
              <a:t>(also </a:t>
            </a:r>
            <a:r>
              <a:rPr sz="1800" spc="80" dirty="0">
                <a:latin typeface="Arial"/>
                <a:cs typeface="Arial"/>
              </a:rPr>
              <a:t>referred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5" dirty="0">
                <a:latin typeface="Arial"/>
                <a:cs typeface="Arial"/>
              </a:rPr>
              <a:t>as  </a:t>
            </a:r>
            <a:r>
              <a:rPr sz="1800" spc="114" dirty="0">
                <a:latin typeface="Arial"/>
                <a:cs typeface="Arial"/>
              </a:rPr>
              <a:t>first </a:t>
            </a:r>
            <a:r>
              <a:rPr sz="1800" spc="100" dirty="0">
                <a:latin typeface="Arial"/>
                <a:cs typeface="Arial"/>
              </a:rPr>
              <a:t>mile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70" dirty="0">
                <a:latin typeface="Arial"/>
                <a:cs typeface="Arial"/>
              </a:rPr>
              <a:t>last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mile).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55" dirty="0">
                <a:latin typeface="Arial"/>
                <a:cs typeface="Arial"/>
              </a:rPr>
              <a:t>Ethernet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100" dirty="0">
                <a:latin typeface="Arial"/>
                <a:cs typeface="Arial"/>
              </a:rPr>
              <a:t>supplanting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70" dirty="0">
                <a:latin typeface="Arial"/>
                <a:cs typeface="Arial"/>
              </a:rPr>
              <a:t>variety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00" dirty="0">
                <a:latin typeface="Arial"/>
                <a:cs typeface="Arial"/>
              </a:rPr>
              <a:t>other </a:t>
            </a:r>
            <a:r>
              <a:rPr sz="1800" spc="85" dirty="0">
                <a:latin typeface="Arial"/>
                <a:cs typeface="Arial"/>
              </a:rPr>
              <a:t>wide </a:t>
            </a:r>
            <a:r>
              <a:rPr sz="1800" spc="30" dirty="0">
                <a:latin typeface="Arial"/>
                <a:cs typeface="Arial"/>
              </a:rPr>
              <a:t>area  </a:t>
            </a:r>
            <a:r>
              <a:rPr sz="1800" spc="100" dirty="0">
                <a:latin typeface="Arial"/>
                <a:cs typeface="Arial"/>
              </a:rPr>
              <a:t>options, </a:t>
            </a:r>
            <a:r>
              <a:rPr sz="1800" spc="65" dirty="0">
                <a:latin typeface="Arial"/>
                <a:cs typeface="Arial"/>
              </a:rPr>
              <a:t>such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75" dirty="0">
                <a:latin typeface="Arial"/>
                <a:cs typeface="Arial"/>
              </a:rPr>
              <a:t>dedicated </a:t>
            </a:r>
            <a:r>
              <a:rPr sz="1800" spc="85" dirty="0">
                <a:latin typeface="Arial"/>
                <a:cs typeface="Arial"/>
              </a:rPr>
              <a:t>T1 </a:t>
            </a:r>
            <a:r>
              <a:rPr sz="1800" spc="70" dirty="0">
                <a:latin typeface="Arial"/>
                <a:cs typeface="Arial"/>
              </a:rPr>
              <a:t>lines, </a:t>
            </a:r>
            <a:r>
              <a:rPr sz="1800" spc="75" dirty="0">
                <a:latin typeface="Arial"/>
                <a:cs typeface="Arial"/>
              </a:rPr>
              <a:t>synchronous  </a:t>
            </a:r>
            <a:r>
              <a:rPr sz="1800" spc="105" dirty="0">
                <a:latin typeface="Arial"/>
                <a:cs typeface="Arial"/>
              </a:rPr>
              <a:t>digital </a:t>
            </a:r>
            <a:r>
              <a:rPr sz="1800" spc="75" dirty="0">
                <a:latin typeface="Arial"/>
                <a:cs typeface="Arial"/>
              </a:rPr>
              <a:t>hierarchy </a:t>
            </a:r>
            <a:r>
              <a:rPr sz="1800" spc="-40" dirty="0">
                <a:latin typeface="Arial"/>
                <a:cs typeface="Arial"/>
              </a:rPr>
              <a:t>(SDH) </a:t>
            </a:r>
            <a:r>
              <a:rPr sz="1800" spc="75" dirty="0">
                <a:latin typeface="Arial"/>
                <a:cs typeface="Arial"/>
              </a:rPr>
              <a:t>lines, and Asynchronous  </a:t>
            </a:r>
            <a:r>
              <a:rPr sz="1800" spc="70" dirty="0">
                <a:latin typeface="Arial"/>
                <a:cs typeface="Arial"/>
              </a:rPr>
              <a:t>Transfer </a:t>
            </a:r>
            <a:r>
              <a:rPr sz="1800" spc="65" dirty="0">
                <a:latin typeface="Arial"/>
                <a:cs typeface="Arial"/>
              </a:rPr>
              <a:t>Mode</a:t>
            </a:r>
            <a:r>
              <a:rPr sz="1800" spc="80" dirty="0">
                <a:latin typeface="Arial"/>
                <a:cs typeface="Arial"/>
              </a:rPr>
              <a:t> </a:t>
            </a:r>
            <a:r>
              <a:rPr sz="1800" spc="25" dirty="0">
                <a:latin typeface="Arial"/>
                <a:cs typeface="Arial"/>
              </a:rPr>
              <a:t>(ATM).</a:t>
            </a:r>
            <a:endParaRPr sz="1800" dirty="0">
              <a:latin typeface="Arial"/>
              <a:cs typeface="Arial"/>
            </a:endParaRPr>
          </a:p>
          <a:p>
            <a:pPr marL="299085" marR="1016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10" dirty="0">
                <a:latin typeface="Arial"/>
                <a:cs typeface="Arial"/>
              </a:rPr>
              <a:t>When </a:t>
            </a:r>
            <a:r>
              <a:rPr sz="1800" spc="60" dirty="0">
                <a:latin typeface="Arial"/>
                <a:cs typeface="Arial"/>
              </a:rPr>
              <a:t>used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105" dirty="0">
                <a:latin typeface="Arial"/>
                <a:cs typeface="Arial"/>
              </a:rPr>
              <a:t>this </a:t>
            </a:r>
            <a:r>
              <a:rPr sz="1800" spc="85" dirty="0">
                <a:latin typeface="Arial"/>
                <a:cs typeface="Arial"/>
              </a:rPr>
              <a:t>fashion,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20" dirty="0">
                <a:latin typeface="Arial"/>
                <a:cs typeface="Arial"/>
              </a:rPr>
              <a:t>term </a:t>
            </a:r>
            <a:r>
              <a:rPr sz="1800" spc="75" dirty="0">
                <a:latin typeface="Arial"/>
                <a:cs typeface="Arial"/>
              </a:rPr>
              <a:t>carrier </a:t>
            </a:r>
            <a:r>
              <a:rPr sz="1800" spc="55" dirty="0">
                <a:latin typeface="Arial"/>
                <a:cs typeface="Arial"/>
              </a:rPr>
              <a:t>Ethernet  </a:t>
            </a:r>
            <a:r>
              <a:rPr sz="1800" spc="65" dirty="0">
                <a:latin typeface="Arial"/>
                <a:cs typeface="Arial"/>
              </a:rPr>
              <a:t>is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applied.</a:t>
            </a:r>
            <a:endParaRPr sz="1800" dirty="0">
              <a:latin typeface="Arial"/>
              <a:cs typeface="Arial"/>
            </a:endParaRPr>
          </a:p>
          <a:p>
            <a:pPr marL="299085" marR="1079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120" dirty="0">
                <a:latin typeface="Arial"/>
                <a:cs typeface="Arial"/>
              </a:rPr>
              <a:t>term </a:t>
            </a:r>
            <a:r>
              <a:rPr sz="1800" spc="114" dirty="0">
                <a:latin typeface="Arial"/>
                <a:cs typeface="Arial"/>
              </a:rPr>
              <a:t>metro </a:t>
            </a:r>
            <a:r>
              <a:rPr sz="1800" spc="60" dirty="0">
                <a:latin typeface="Arial"/>
                <a:cs typeface="Arial"/>
              </a:rPr>
              <a:t>Ethernet, 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85" dirty="0">
                <a:latin typeface="Arial"/>
                <a:cs typeface="Arial"/>
              </a:rPr>
              <a:t>metropolitanarea </a:t>
            </a:r>
            <a:r>
              <a:rPr sz="1800" spc="670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10" dirty="0">
                <a:latin typeface="Arial"/>
                <a:cs typeface="Arial"/>
              </a:rPr>
              <a:t>(MAN) </a:t>
            </a:r>
            <a:r>
              <a:rPr sz="1800" spc="55" dirty="0">
                <a:latin typeface="Arial"/>
                <a:cs typeface="Arial"/>
              </a:rPr>
              <a:t>Ethernet,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50" dirty="0">
                <a:latin typeface="Arial"/>
                <a:cs typeface="Arial"/>
              </a:rPr>
              <a:t>also</a:t>
            </a:r>
            <a:r>
              <a:rPr sz="1800" spc="135" dirty="0">
                <a:latin typeface="Arial"/>
                <a:cs typeface="Arial"/>
              </a:rPr>
              <a:t> </a:t>
            </a:r>
            <a:r>
              <a:rPr sz="1800" spc="60" dirty="0">
                <a:latin typeface="Arial"/>
                <a:cs typeface="Arial"/>
              </a:rPr>
              <a:t>used.</a:t>
            </a:r>
            <a:endParaRPr sz="1800" dirty="0">
              <a:latin typeface="Arial"/>
              <a:cs typeface="Arial"/>
            </a:endParaRPr>
          </a:p>
          <a:p>
            <a:pPr marL="299085" marR="952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55" dirty="0">
                <a:latin typeface="Arial"/>
                <a:cs typeface="Arial"/>
              </a:rPr>
              <a:t>Ethernet </a:t>
            </a:r>
            <a:r>
              <a:rPr sz="1800" spc="40" dirty="0">
                <a:latin typeface="Arial"/>
                <a:cs typeface="Arial"/>
              </a:rPr>
              <a:t>has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60" dirty="0">
                <a:latin typeface="Arial"/>
                <a:cs typeface="Arial"/>
              </a:rPr>
              <a:t>advantage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140" dirty="0">
                <a:latin typeface="Arial"/>
                <a:cs typeface="Arial"/>
              </a:rPr>
              <a:t>it </a:t>
            </a:r>
            <a:r>
              <a:rPr sz="1800" spc="45" dirty="0">
                <a:latin typeface="Arial"/>
                <a:cs typeface="Arial"/>
              </a:rPr>
              <a:t>seamlessly </a:t>
            </a:r>
            <a:r>
              <a:rPr sz="1800" spc="114" dirty="0">
                <a:latin typeface="Arial"/>
                <a:cs typeface="Arial"/>
              </a:rPr>
              <a:t>fits  </a:t>
            </a:r>
            <a:r>
              <a:rPr sz="1800" spc="120" dirty="0">
                <a:latin typeface="Arial"/>
                <a:cs typeface="Arial"/>
              </a:rPr>
              <a:t>into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75" dirty="0">
                <a:latin typeface="Arial"/>
                <a:cs typeface="Arial"/>
              </a:rPr>
              <a:t>enterprise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90" dirty="0">
                <a:latin typeface="Arial"/>
                <a:cs typeface="Arial"/>
              </a:rPr>
              <a:t>which </a:t>
            </a:r>
            <a:r>
              <a:rPr sz="1800" spc="145" dirty="0">
                <a:latin typeface="Arial"/>
                <a:cs typeface="Arial"/>
              </a:rPr>
              <a:t>it </a:t>
            </a:r>
            <a:r>
              <a:rPr sz="1800" spc="80" dirty="0">
                <a:latin typeface="Arial"/>
                <a:cs typeface="Arial"/>
              </a:rPr>
              <a:t>provides  </a:t>
            </a:r>
            <a:r>
              <a:rPr sz="1800" spc="95" dirty="0">
                <a:latin typeface="Arial"/>
                <a:cs typeface="Arial"/>
              </a:rPr>
              <a:t>wide-area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15" dirty="0">
                <a:latin typeface="Arial"/>
                <a:cs typeface="Arial"/>
              </a:rPr>
              <a:t>access.</a:t>
            </a:r>
            <a:endParaRPr sz="1800" dirty="0">
              <a:latin typeface="Arial"/>
              <a:cs typeface="Arial"/>
            </a:endParaRPr>
          </a:p>
          <a:p>
            <a:pPr marL="299085" marR="9525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35" dirty="0">
                <a:latin typeface="Arial"/>
                <a:cs typeface="Arial"/>
              </a:rPr>
              <a:t>But</a:t>
            </a:r>
            <a:r>
              <a:rPr sz="1800" spc="57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00" dirty="0">
                <a:latin typeface="Arial"/>
                <a:cs typeface="Arial"/>
              </a:rPr>
              <a:t>more </a:t>
            </a:r>
            <a:r>
              <a:rPr sz="1800" spc="120" dirty="0">
                <a:latin typeface="Arial"/>
                <a:cs typeface="Arial"/>
              </a:rPr>
              <a:t>important </a:t>
            </a:r>
            <a:r>
              <a:rPr sz="1800" spc="60" dirty="0">
                <a:latin typeface="Arial"/>
                <a:cs typeface="Arial"/>
              </a:rPr>
              <a:t>advantage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114" dirty="0">
                <a:latin typeface="Arial"/>
                <a:cs typeface="Arial"/>
              </a:rPr>
              <a:t>that </a:t>
            </a:r>
            <a:r>
              <a:rPr sz="1800" spc="75" dirty="0">
                <a:latin typeface="Arial"/>
                <a:cs typeface="Arial"/>
              </a:rPr>
              <a:t>carrier  </a:t>
            </a:r>
            <a:r>
              <a:rPr sz="1800" spc="55" dirty="0">
                <a:latin typeface="Arial"/>
                <a:cs typeface="Arial"/>
              </a:rPr>
              <a:t>Ethernet </a:t>
            </a:r>
            <a:r>
              <a:rPr sz="1800" spc="80" dirty="0">
                <a:latin typeface="Arial"/>
                <a:cs typeface="Arial"/>
              </a:rPr>
              <a:t>provides </a:t>
            </a:r>
            <a:r>
              <a:rPr sz="1800" spc="105" dirty="0">
                <a:latin typeface="Arial"/>
                <a:cs typeface="Arial"/>
              </a:rPr>
              <a:t>much </a:t>
            </a:r>
            <a:r>
              <a:rPr sz="1800" spc="100" dirty="0">
                <a:latin typeface="Arial"/>
                <a:cs typeface="Arial"/>
              </a:rPr>
              <a:t>more </a:t>
            </a:r>
            <a:r>
              <a:rPr sz="1800" spc="114" dirty="0">
                <a:latin typeface="Arial"/>
                <a:cs typeface="Arial"/>
              </a:rPr>
              <a:t>flexibility in </a:t>
            </a:r>
            <a:r>
              <a:rPr sz="1800" spc="100" dirty="0">
                <a:latin typeface="Arial"/>
                <a:cs typeface="Arial"/>
              </a:rPr>
              <a:t>terms </a:t>
            </a:r>
            <a:r>
              <a:rPr sz="1800" spc="125" dirty="0">
                <a:latin typeface="Arial"/>
                <a:cs typeface="Arial"/>
              </a:rPr>
              <a:t>of 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75" dirty="0">
                <a:latin typeface="Arial"/>
                <a:cs typeface="Arial"/>
              </a:rPr>
              <a:t>rate </a:t>
            </a:r>
            <a:r>
              <a:rPr sz="1800" spc="60" dirty="0">
                <a:latin typeface="Arial"/>
                <a:cs typeface="Arial"/>
              </a:rPr>
              <a:t>capacity </a:t>
            </a:r>
            <a:r>
              <a:rPr sz="1800" spc="114" dirty="0">
                <a:latin typeface="Arial"/>
                <a:cs typeface="Arial"/>
              </a:rPr>
              <a:t>that </a:t>
            </a:r>
            <a:r>
              <a:rPr sz="1800" spc="65" dirty="0">
                <a:latin typeface="Arial"/>
                <a:cs typeface="Arial"/>
              </a:rPr>
              <a:t>is used, </a:t>
            </a:r>
            <a:r>
              <a:rPr sz="1800" spc="80" dirty="0">
                <a:latin typeface="Arial"/>
                <a:cs typeface="Arial"/>
              </a:rPr>
              <a:t>compared </a:t>
            </a:r>
            <a:r>
              <a:rPr sz="1800" spc="135" dirty="0">
                <a:latin typeface="Arial"/>
                <a:cs typeface="Arial"/>
              </a:rPr>
              <a:t>to  </a:t>
            </a:r>
            <a:r>
              <a:rPr sz="1800" spc="100" dirty="0">
                <a:latin typeface="Arial"/>
                <a:cs typeface="Arial"/>
              </a:rPr>
              <a:t>traditional </a:t>
            </a:r>
            <a:r>
              <a:rPr sz="1800" spc="95" dirty="0">
                <a:latin typeface="Arial"/>
                <a:cs typeface="Arial"/>
              </a:rPr>
              <a:t>wide-area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sz="1800" spc="65" dirty="0">
                <a:latin typeface="Arial"/>
                <a:cs typeface="Arial"/>
              </a:rPr>
              <a:t>alternatives.</a:t>
            </a:r>
            <a:endParaRPr sz="1800" dirty="0">
              <a:latin typeface="Arial"/>
              <a:cs typeface="Arial"/>
            </a:endParaRPr>
          </a:p>
          <a:p>
            <a:pPr marL="29908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65" dirty="0">
                <a:latin typeface="Arial"/>
                <a:cs typeface="Arial"/>
              </a:rPr>
              <a:t>Carrier </a:t>
            </a:r>
            <a:r>
              <a:rPr sz="1800" spc="60" dirty="0">
                <a:latin typeface="Arial"/>
                <a:cs typeface="Arial"/>
              </a:rPr>
              <a:t>Ethernet 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70" dirty="0">
                <a:latin typeface="Arial"/>
                <a:cs typeface="Arial"/>
              </a:rPr>
              <a:t>one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the</a:t>
            </a:r>
            <a:r>
              <a:rPr sz="1800" spc="565" dirty="0">
                <a:latin typeface="Arial"/>
                <a:cs typeface="Arial"/>
              </a:rPr>
              <a:t> </a:t>
            </a:r>
            <a:r>
              <a:rPr sz="1800" spc="114" dirty="0">
                <a:latin typeface="Arial"/>
                <a:cs typeface="Arial"/>
              </a:rPr>
              <a:t>fastest-growing</a:t>
            </a:r>
            <a:r>
              <a:rPr lang="en-US" sz="1800" spc="114" dirty="0">
                <a:latin typeface="Arial"/>
                <a:cs typeface="Arial"/>
              </a:rPr>
              <a:t> technology.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62115" y="0"/>
            <a:ext cx="5902451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982" y="626847"/>
            <a:ext cx="5683885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570"/>
              </a:spcBef>
            </a:pPr>
            <a:r>
              <a:rPr sz="1800" b="1" spc="114" dirty="0">
                <a:latin typeface="Arial"/>
                <a:cs typeface="Arial"/>
              </a:rPr>
              <a:t>1.3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-90" dirty="0">
                <a:latin typeface="Arial"/>
                <a:cs typeface="Arial"/>
              </a:rPr>
              <a:t>ETHERNET</a:t>
            </a:r>
            <a:endParaRPr sz="1800" dirty="0">
              <a:latin typeface="Arial"/>
              <a:cs typeface="Arial"/>
            </a:endParaRPr>
          </a:p>
          <a:p>
            <a:pPr marL="51435">
              <a:lnSpc>
                <a:spcPct val="100000"/>
              </a:lnSpc>
            </a:pPr>
            <a:r>
              <a:rPr sz="1800" b="1" spc="-165" dirty="0">
                <a:latin typeface="Arial"/>
                <a:cs typeface="Arial"/>
              </a:rPr>
              <a:t>IEEE </a:t>
            </a:r>
            <a:r>
              <a:rPr sz="1800" b="1" spc="140" dirty="0">
                <a:latin typeface="Arial"/>
                <a:cs typeface="Arial"/>
              </a:rPr>
              <a:t>802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Standards</a:t>
            </a:r>
            <a:endParaRPr sz="1800" dirty="0">
              <a:latin typeface="Arial"/>
              <a:cs typeface="Arial"/>
            </a:endParaRPr>
          </a:p>
          <a:p>
            <a:pPr marL="337820" marR="5080" indent="-287020" algn="just">
              <a:lnSpc>
                <a:spcPct val="100000"/>
              </a:lnSpc>
              <a:buChar char="•"/>
              <a:tabLst>
                <a:tab pos="338455" algn="l"/>
              </a:tabLst>
            </a:pPr>
            <a:r>
              <a:rPr sz="1800" spc="40" dirty="0">
                <a:latin typeface="Arial"/>
                <a:cs typeface="Arial"/>
              </a:rPr>
              <a:t>A </a:t>
            </a:r>
            <a:r>
              <a:rPr sz="1800" spc="100" dirty="0">
                <a:latin typeface="Arial"/>
                <a:cs typeface="Arial"/>
              </a:rPr>
              <a:t>committee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5" dirty="0">
                <a:latin typeface="Arial"/>
                <a:cs typeface="Arial"/>
              </a:rPr>
              <a:t>the Institute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45" dirty="0">
                <a:latin typeface="Arial"/>
                <a:cs typeface="Arial"/>
              </a:rPr>
              <a:t>Electrical </a:t>
            </a:r>
            <a:r>
              <a:rPr sz="1800" spc="75" dirty="0">
                <a:latin typeface="Arial"/>
                <a:cs typeface="Arial"/>
              </a:rPr>
              <a:t>and  </a:t>
            </a:r>
            <a:r>
              <a:rPr sz="1800" spc="50" dirty="0">
                <a:latin typeface="Arial"/>
                <a:cs typeface="Arial"/>
              </a:rPr>
              <a:t>Electronics </a:t>
            </a:r>
            <a:r>
              <a:rPr sz="1800" spc="45" dirty="0">
                <a:latin typeface="Arial"/>
                <a:cs typeface="Arial"/>
              </a:rPr>
              <a:t>Engineers </a:t>
            </a:r>
            <a:r>
              <a:rPr sz="1800" spc="-120" dirty="0">
                <a:latin typeface="Arial"/>
                <a:cs typeface="Arial"/>
              </a:rPr>
              <a:t>(IEEE) </a:t>
            </a:r>
            <a:r>
              <a:rPr sz="1800" spc="75" dirty="0">
                <a:latin typeface="Arial"/>
                <a:cs typeface="Arial"/>
              </a:rPr>
              <a:t>responsible </a:t>
            </a:r>
            <a:r>
              <a:rPr sz="1800" spc="130" dirty="0">
                <a:latin typeface="Arial"/>
                <a:cs typeface="Arial"/>
              </a:rPr>
              <a:t>for  </a:t>
            </a:r>
            <a:r>
              <a:rPr sz="1800" spc="80" dirty="0">
                <a:latin typeface="Arial"/>
                <a:cs typeface="Arial"/>
              </a:rPr>
              <a:t>developing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2294890"/>
            <a:ext cx="19138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  <a:tab pos="1237615" algn="l"/>
              </a:tabLst>
            </a:pPr>
            <a:r>
              <a:rPr sz="1800" spc="135" dirty="0">
                <a:latin typeface="Arial"/>
                <a:cs typeface="Arial"/>
              </a:rPr>
              <a:t>802</a:t>
            </a:r>
            <a:r>
              <a:rPr sz="1800" spc="55" dirty="0">
                <a:latin typeface="Arial"/>
                <a:cs typeface="Arial"/>
              </a:rPr>
              <a:t>.</a:t>
            </a:r>
            <a:r>
              <a:rPr sz="1800" spc="135" dirty="0">
                <a:latin typeface="Arial"/>
                <a:cs typeface="Arial"/>
              </a:rPr>
              <a:t>3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20" dirty="0">
                <a:latin typeface="Arial"/>
                <a:cs typeface="Arial"/>
              </a:rPr>
              <a:t>group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5252" y="2569209"/>
            <a:ext cx="1681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49375" algn="l"/>
              </a:tabLst>
            </a:pPr>
            <a:r>
              <a:rPr sz="1800" spc="10" dirty="0">
                <a:latin typeface="Arial"/>
                <a:cs typeface="Arial"/>
              </a:rPr>
              <a:t>s</a:t>
            </a:r>
            <a:r>
              <a:rPr sz="1800" spc="75" dirty="0">
                <a:latin typeface="Arial"/>
                <a:cs typeface="Arial"/>
              </a:rPr>
              <a:t>tand</a:t>
            </a:r>
            <a:r>
              <a:rPr sz="1800" spc="95" dirty="0">
                <a:latin typeface="Arial"/>
                <a:cs typeface="Arial"/>
              </a:rPr>
              <a:t>a</a:t>
            </a:r>
            <a:r>
              <a:rPr sz="1800" spc="140" dirty="0">
                <a:latin typeface="Arial"/>
                <a:cs typeface="Arial"/>
              </a:rPr>
              <a:t>r</a:t>
            </a:r>
            <a:r>
              <a:rPr sz="1800" spc="70" dirty="0">
                <a:latin typeface="Arial"/>
                <a:cs typeface="Arial"/>
              </a:rPr>
              <a:t>ds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65" dirty="0">
                <a:latin typeface="Arial"/>
                <a:cs typeface="Arial"/>
              </a:rPr>
              <a:t>f</a:t>
            </a:r>
            <a:r>
              <a:rPr sz="1800" spc="114" dirty="0">
                <a:latin typeface="Arial"/>
                <a:cs typeface="Arial"/>
              </a:rPr>
              <a:t>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55266" y="2294890"/>
            <a:ext cx="3465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 marR="5080" indent="-6350">
              <a:lnSpc>
                <a:spcPct val="100000"/>
              </a:lnSpc>
              <a:spcBef>
                <a:spcPts val="100"/>
              </a:spcBef>
              <a:tabLst>
                <a:tab pos="484505" algn="l"/>
                <a:tab pos="824865" algn="l"/>
                <a:tab pos="1507490" algn="l"/>
                <a:tab pos="2054860" algn="l"/>
                <a:tab pos="2663190" algn="l"/>
              </a:tabLst>
            </a:pPr>
            <a:r>
              <a:rPr sz="1800" spc="35" dirty="0">
                <a:latin typeface="Arial"/>
                <a:cs typeface="Arial"/>
              </a:rPr>
              <a:t>i</a:t>
            </a:r>
            <a:r>
              <a:rPr sz="1800" spc="9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60" dirty="0">
                <a:latin typeface="Arial"/>
                <a:cs typeface="Arial"/>
              </a:rPr>
              <a:t>res</a:t>
            </a:r>
            <a:r>
              <a:rPr sz="1800" spc="70" dirty="0">
                <a:latin typeface="Arial"/>
                <a:cs typeface="Arial"/>
              </a:rPr>
              <a:t>p</a:t>
            </a:r>
            <a:r>
              <a:rPr sz="1800" spc="75" dirty="0">
                <a:latin typeface="Arial"/>
                <a:cs typeface="Arial"/>
              </a:rPr>
              <a:t>on</a:t>
            </a:r>
            <a:r>
              <a:rPr sz="1800" spc="60" dirty="0">
                <a:latin typeface="Arial"/>
                <a:cs typeface="Arial"/>
              </a:rPr>
              <a:t>s</a:t>
            </a:r>
            <a:r>
              <a:rPr sz="1800" spc="75" dirty="0">
                <a:latin typeface="Arial"/>
                <a:cs typeface="Arial"/>
              </a:rPr>
              <a:t>ibl</a:t>
            </a:r>
            <a:r>
              <a:rPr sz="1800" spc="13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30" dirty="0">
                <a:latin typeface="Arial"/>
                <a:cs typeface="Arial"/>
              </a:rPr>
              <a:t>for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35" dirty="0">
                <a:latin typeface="Arial"/>
                <a:cs typeface="Arial"/>
              </a:rPr>
              <a:t>i</a:t>
            </a:r>
            <a:r>
              <a:rPr sz="1800" spc="80" dirty="0">
                <a:latin typeface="Arial"/>
                <a:cs typeface="Arial"/>
              </a:rPr>
              <a:t>s</a:t>
            </a:r>
            <a:r>
              <a:rPr sz="1800" spc="10" dirty="0">
                <a:latin typeface="Arial"/>
                <a:cs typeface="Arial"/>
              </a:rPr>
              <a:t>s</a:t>
            </a:r>
            <a:r>
              <a:rPr sz="1800" spc="165" dirty="0">
                <a:latin typeface="Arial"/>
                <a:cs typeface="Arial"/>
              </a:rPr>
              <a:t>u</a:t>
            </a:r>
            <a:r>
              <a:rPr sz="1800" spc="60" dirty="0">
                <a:latin typeface="Arial"/>
                <a:cs typeface="Arial"/>
              </a:rPr>
              <a:t>i</a:t>
            </a:r>
            <a:r>
              <a:rPr sz="1800" spc="85" dirty="0">
                <a:latin typeface="Arial"/>
                <a:cs typeface="Arial"/>
              </a:rPr>
              <a:t>ng  </a:t>
            </a:r>
            <a:r>
              <a:rPr sz="1800" spc="5" dirty="0">
                <a:latin typeface="Arial"/>
                <a:cs typeface="Arial"/>
              </a:rPr>
              <a:t>LANs	</a:t>
            </a:r>
            <a:r>
              <a:rPr sz="1800" spc="110" dirty="0">
                <a:latin typeface="Arial"/>
                <a:cs typeface="Arial"/>
              </a:rPr>
              <a:t>that	</a:t>
            </a:r>
            <a:r>
              <a:rPr sz="1800" spc="35" dirty="0">
                <a:latin typeface="Arial"/>
                <a:cs typeface="Arial"/>
              </a:rPr>
              <a:t>are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0478" y="2569209"/>
            <a:ext cx="138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4905" algn="l"/>
              </a:tabLst>
            </a:pPr>
            <a:r>
              <a:rPr sz="1800" spc="80" dirty="0">
                <a:latin typeface="Arial"/>
                <a:cs typeface="Arial"/>
              </a:rPr>
              <a:t>referre</a:t>
            </a:r>
            <a:r>
              <a:rPr sz="1800" spc="11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20" dirty="0">
                <a:latin typeface="Arial"/>
                <a:cs typeface="Arial"/>
              </a:rPr>
              <a:t>to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9" y="2843529"/>
            <a:ext cx="5645150" cy="331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>
              <a:lnSpc>
                <a:spcPct val="100000"/>
              </a:lnSpc>
              <a:spcBef>
                <a:spcPts val="100"/>
              </a:spcBef>
            </a:pPr>
            <a:r>
              <a:rPr sz="1800" spc="80" dirty="0">
                <a:latin typeface="Arial"/>
                <a:cs typeface="Arial"/>
              </a:rPr>
              <a:t>commercially </a:t>
            </a:r>
            <a:r>
              <a:rPr sz="1800" spc="5" dirty="0">
                <a:latin typeface="Arial"/>
                <a:cs typeface="Arial"/>
              </a:rPr>
              <a:t>as</a:t>
            </a:r>
            <a:r>
              <a:rPr sz="1800" spc="80" dirty="0">
                <a:latin typeface="Arial"/>
                <a:cs typeface="Arial"/>
              </a:rPr>
              <a:t> </a:t>
            </a:r>
            <a:r>
              <a:rPr sz="1800" spc="55" dirty="0">
                <a:latin typeface="Arial"/>
                <a:cs typeface="Arial"/>
              </a:rPr>
              <a:t>Ethernet.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346200" algn="l"/>
                <a:tab pos="2504440" algn="l"/>
                <a:tab pos="3632200" algn="l"/>
                <a:tab pos="4213225" algn="l"/>
                <a:tab pos="5418455" algn="l"/>
              </a:tabLst>
            </a:pPr>
            <a:r>
              <a:rPr sz="1800" b="1" spc="20" dirty="0">
                <a:latin typeface="Arial"/>
                <a:cs typeface="Arial"/>
              </a:rPr>
              <a:t>Current</a:t>
            </a:r>
            <a:r>
              <a:rPr sz="1800" b="1" dirty="0">
                <a:latin typeface="Arial"/>
                <a:cs typeface="Arial"/>
              </a:rPr>
              <a:t>l</a:t>
            </a:r>
            <a:r>
              <a:rPr sz="1800" b="1" spc="-55" dirty="0">
                <a:latin typeface="Arial"/>
                <a:cs typeface="Arial"/>
              </a:rPr>
              <a:t>y</a:t>
            </a:r>
            <a:r>
              <a:rPr sz="1800" b="1" spc="70" dirty="0">
                <a:latin typeface="Arial"/>
                <a:cs typeface="Arial"/>
              </a:rPr>
              <a:t>,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-100" dirty="0">
                <a:latin typeface="Arial"/>
                <a:cs typeface="Arial"/>
              </a:rPr>
              <a:t>E</a:t>
            </a:r>
            <a:r>
              <a:rPr sz="1800" b="1" spc="-60" dirty="0">
                <a:latin typeface="Arial"/>
                <a:cs typeface="Arial"/>
              </a:rPr>
              <a:t>t</a:t>
            </a:r>
            <a:r>
              <a:rPr sz="1800" b="1" spc="15" dirty="0">
                <a:latin typeface="Arial"/>
                <a:cs typeface="Arial"/>
              </a:rPr>
              <a:t>her</a:t>
            </a:r>
            <a:r>
              <a:rPr sz="1800" b="1" spc="10" dirty="0">
                <a:latin typeface="Arial"/>
                <a:cs typeface="Arial"/>
              </a:rPr>
              <a:t>n</a:t>
            </a:r>
            <a:r>
              <a:rPr sz="1800" b="1" spc="40" dirty="0">
                <a:latin typeface="Arial"/>
                <a:cs typeface="Arial"/>
              </a:rPr>
              <a:t>e</a:t>
            </a:r>
            <a:r>
              <a:rPr sz="1800" b="1" spc="25" dirty="0">
                <a:latin typeface="Arial"/>
                <a:cs typeface="Arial"/>
              </a:rPr>
              <a:t>t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-95" dirty="0">
                <a:latin typeface="Arial"/>
                <a:cs typeface="Arial"/>
              </a:rPr>
              <a:t>s</a:t>
            </a:r>
            <a:r>
              <a:rPr sz="1800" b="1" spc="-80" dirty="0">
                <a:latin typeface="Arial"/>
                <a:cs typeface="Arial"/>
              </a:rPr>
              <a:t>y</a:t>
            </a:r>
            <a:r>
              <a:rPr sz="1800" b="1" spc="-90" dirty="0">
                <a:latin typeface="Arial"/>
                <a:cs typeface="Arial"/>
              </a:rPr>
              <a:t>s</a:t>
            </a:r>
            <a:r>
              <a:rPr sz="1800" b="1" spc="40" dirty="0">
                <a:latin typeface="Arial"/>
                <a:cs typeface="Arial"/>
              </a:rPr>
              <a:t>te</a:t>
            </a:r>
            <a:r>
              <a:rPr sz="1800" b="1" spc="85" dirty="0">
                <a:latin typeface="Arial"/>
                <a:cs typeface="Arial"/>
              </a:rPr>
              <a:t>m</a:t>
            </a:r>
            <a:r>
              <a:rPr sz="1800" b="1" spc="-85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	a</a:t>
            </a:r>
            <a:r>
              <a:rPr sz="1800" b="1" spc="10" dirty="0">
                <a:latin typeface="Arial"/>
                <a:cs typeface="Arial"/>
              </a:rPr>
              <a:t>r</a:t>
            </a:r>
            <a:r>
              <a:rPr sz="1800" b="1" spc="2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-45" dirty="0">
                <a:latin typeface="Arial"/>
                <a:cs typeface="Arial"/>
              </a:rPr>
              <a:t>a</a:t>
            </a:r>
            <a:r>
              <a:rPr sz="1800" b="1" spc="-30" dirty="0">
                <a:latin typeface="Arial"/>
                <a:cs typeface="Arial"/>
              </a:rPr>
              <a:t>v</a:t>
            </a:r>
            <a:r>
              <a:rPr sz="1800" b="1" spc="5" dirty="0">
                <a:latin typeface="Arial"/>
                <a:cs typeface="Arial"/>
              </a:rPr>
              <a:t>a</a:t>
            </a:r>
            <a:r>
              <a:rPr sz="1800" b="1" spc="10" dirty="0">
                <a:latin typeface="Arial"/>
                <a:cs typeface="Arial"/>
              </a:rPr>
              <a:t>i</a:t>
            </a:r>
            <a:r>
              <a:rPr sz="1800" b="1" spc="25" dirty="0">
                <a:latin typeface="Arial"/>
                <a:cs typeface="Arial"/>
              </a:rPr>
              <a:t>l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20" dirty="0">
                <a:latin typeface="Arial"/>
                <a:cs typeface="Arial"/>
              </a:rPr>
              <a:t>b</a:t>
            </a:r>
            <a:r>
              <a:rPr sz="1800" b="1" dirty="0">
                <a:latin typeface="Arial"/>
                <a:cs typeface="Arial"/>
              </a:rPr>
              <a:t>l</a:t>
            </a:r>
            <a:r>
              <a:rPr sz="1800" b="1" spc="15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30" dirty="0">
                <a:latin typeface="Arial"/>
                <a:cs typeface="Arial"/>
              </a:rPr>
              <a:t>at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20" dirty="0">
                <a:latin typeface="Arial"/>
                <a:cs typeface="Arial"/>
              </a:rPr>
              <a:t>speeds </a:t>
            </a:r>
            <a:r>
              <a:rPr sz="1800" b="1" spc="30" dirty="0">
                <a:latin typeface="Arial"/>
                <a:cs typeface="Arial"/>
              </a:rPr>
              <a:t>up </a:t>
            </a:r>
            <a:r>
              <a:rPr sz="1800" b="1" spc="45" dirty="0">
                <a:latin typeface="Arial"/>
                <a:cs typeface="Arial"/>
              </a:rPr>
              <a:t>to </a:t>
            </a:r>
            <a:r>
              <a:rPr sz="1800" b="1" spc="140" dirty="0">
                <a:latin typeface="Arial"/>
                <a:cs typeface="Arial"/>
              </a:rPr>
              <a:t>100 </a:t>
            </a:r>
            <a:r>
              <a:rPr sz="1800" b="1" spc="-10" dirty="0">
                <a:latin typeface="Arial"/>
                <a:cs typeface="Arial"/>
              </a:rPr>
              <a:t>Gbps. </a:t>
            </a:r>
            <a:r>
              <a:rPr sz="1800" b="1" spc="10" dirty="0">
                <a:latin typeface="Arial"/>
                <a:cs typeface="Arial"/>
              </a:rPr>
              <a:t>Here’s </a:t>
            </a:r>
            <a:r>
              <a:rPr sz="1800" b="1" spc="-10" dirty="0">
                <a:latin typeface="Arial"/>
                <a:cs typeface="Arial"/>
              </a:rPr>
              <a:t>a </a:t>
            </a:r>
            <a:r>
              <a:rPr sz="1800" b="1" spc="35" dirty="0">
                <a:latin typeface="Arial"/>
                <a:cs typeface="Arial"/>
              </a:rPr>
              <a:t>brief</a:t>
            </a:r>
            <a:r>
              <a:rPr sz="1800" b="1" spc="250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chronology.</a:t>
            </a:r>
            <a:endParaRPr sz="1800" dirty="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  <a:tab pos="1085215" algn="l"/>
                <a:tab pos="1511935" algn="l"/>
                <a:tab pos="2251075" algn="l"/>
                <a:tab pos="3371215" algn="l"/>
                <a:tab pos="3873500" algn="l"/>
                <a:tab pos="4871720" algn="l"/>
              </a:tabLst>
            </a:pPr>
            <a:r>
              <a:rPr sz="1800" spc="135" dirty="0">
                <a:latin typeface="Arial"/>
                <a:cs typeface="Arial"/>
              </a:rPr>
              <a:t>1983</a:t>
            </a:r>
            <a:r>
              <a:rPr sz="1800" spc="65" dirty="0">
                <a:latin typeface="Arial"/>
                <a:cs typeface="Arial"/>
              </a:rPr>
              <a:t>:	</a:t>
            </a:r>
            <a:r>
              <a:rPr sz="1800" spc="135" dirty="0">
                <a:latin typeface="Arial"/>
                <a:cs typeface="Arial"/>
              </a:rPr>
              <a:t>10	</a:t>
            </a:r>
            <a:r>
              <a:rPr sz="1800" spc="55" dirty="0">
                <a:latin typeface="Arial"/>
                <a:cs typeface="Arial"/>
              </a:rPr>
              <a:t>M</a:t>
            </a:r>
            <a:r>
              <a:rPr sz="1800" spc="130" dirty="0">
                <a:latin typeface="Arial"/>
                <a:cs typeface="Arial"/>
              </a:rPr>
              <a:t>b</a:t>
            </a:r>
            <a:r>
              <a:rPr sz="1800" spc="70" dirty="0">
                <a:latin typeface="Arial"/>
                <a:cs typeface="Arial"/>
              </a:rPr>
              <a:t>ps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50" dirty="0">
                <a:latin typeface="Arial"/>
                <a:cs typeface="Arial"/>
              </a:rPr>
              <a:t>(m</a:t>
            </a:r>
            <a:r>
              <a:rPr sz="1800" spc="55" dirty="0">
                <a:latin typeface="Arial"/>
                <a:cs typeface="Arial"/>
              </a:rPr>
              <a:t>eg</a:t>
            </a:r>
            <a:r>
              <a:rPr sz="1800" spc="60" dirty="0">
                <a:latin typeface="Arial"/>
                <a:cs typeface="Arial"/>
              </a:rPr>
              <a:t>a</a:t>
            </a:r>
            <a:r>
              <a:rPr sz="1800" spc="130" dirty="0">
                <a:latin typeface="Arial"/>
                <a:cs typeface="Arial"/>
              </a:rPr>
              <a:t>b</a:t>
            </a:r>
            <a:r>
              <a:rPr sz="1800" spc="125" dirty="0">
                <a:latin typeface="Arial"/>
                <a:cs typeface="Arial"/>
              </a:rPr>
              <a:t>i</a:t>
            </a:r>
            <a:r>
              <a:rPr sz="1800" spc="160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95" dirty="0">
                <a:latin typeface="Arial"/>
                <a:cs typeface="Arial"/>
              </a:rPr>
              <a:t>pe</a:t>
            </a:r>
            <a:r>
              <a:rPr sz="1800" spc="60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0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90" dirty="0">
                <a:latin typeface="Arial"/>
                <a:cs typeface="Arial"/>
              </a:rPr>
              <a:t>cond</a:t>
            </a:r>
            <a:r>
              <a:rPr sz="1800" spc="50" dirty="0">
                <a:latin typeface="Arial"/>
                <a:cs typeface="Arial"/>
              </a:rPr>
              <a:t>,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235" dirty="0">
                <a:latin typeface="Arial"/>
                <a:cs typeface="Arial"/>
              </a:rPr>
              <a:t>m</a:t>
            </a:r>
            <a:r>
              <a:rPr sz="1800" spc="55" dirty="0">
                <a:latin typeface="Arial"/>
                <a:cs typeface="Arial"/>
              </a:rPr>
              <a:t>i</a:t>
            </a:r>
            <a:r>
              <a:rPr sz="1800" spc="125" dirty="0">
                <a:latin typeface="Arial"/>
                <a:cs typeface="Arial"/>
              </a:rPr>
              <a:t>ll</a:t>
            </a:r>
            <a:r>
              <a:rPr sz="1800" spc="55" dirty="0">
                <a:latin typeface="Arial"/>
                <a:cs typeface="Arial"/>
              </a:rPr>
              <a:t>i</a:t>
            </a:r>
            <a:r>
              <a:rPr sz="1800" spc="150" dirty="0">
                <a:latin typeface="Arial"/>
                <a:cs typeface="Arial"/>
              </a:rPr>
              <a:t>o</a:t>
            </a:r>
            <a:r>
              <a:rPr sz="1800" spc="75" dirty="0">
                <a:latin typeface="Arial"/>
                <a:cs typeface="Arial"/>
              </a:rPr>
              <a:t>n  </a:t>
            </a:r>
            <a:r>
              <a:rPr sz="1800" spc="105" dirty="0">
                <a:latin typeface="Arial"/>
                <a:cs typeface="Arial"/>
              </a:rPr>
              <a:t>bits </a:t>
            </a:r>
            <a:r>
              <a:rPr sz="1800" spc="85" dirty="0">
                <a:latin typeface="Arial"/>
                <a:cs typeface="Arial"/>
              </a:rPr>
              <a:t>per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50" dirty="0">
                <a:latin typeface="Arial"/>
                <a:cs typeface="Arial"/>
              </a:rPr>
              <a:t>second)</a:t>
            </a:r>
            <a:endParaRPr sz="18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120" dirty="0">
                <a:latin typeface="Arial"/>
                <a:cs typeface="Arial"/>
              </a:rPr>
              <a:t>1995: </a:t>
            </a:r>
            <a:r>
              <a:rPr sz="1800" spc="135" dirty="0">
                <a:latin typeface="Arial"/>
                <a:cs typeface="Arial"/>
              </a:rPr>
              <a:t>100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Mbps</a:t>
            </a:r>
            <a:endParaRPr sz="1800" dirty="0">
              <a:latin typeface="Arial"/>
              <a:cs typeface="Arial"/>
            </a:endParaRPr>
          </a:p>
          <a:p>
            <a:pPr marL="299085" marR="571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120" dirty="0">
                <a:latin typeface="Arial"/>
                <a:cs typeface="Arial"/>
              </a:rPr>
              <a:t>1998: </a:t>
            </a:r>
            <a:r>
              <a:rPr sz="1800" spc="135" dirty="0">
                <a:latin typeface="Arial"/>
                <a:cs typeface="Arial"/>
              </a:rPr>
              <a:t>1 </a:t>
            </a:r>
            <a:r>
              <a:rPr sz="1800" spc="45" dirty="0">
                <a:latin typeface="Arial"/>
                <a:cs typeface="Arial"/>
              </a:rPr>
              <a:t>Gbps </a:t>
            </a:r>
            <a:r>
              <a:rPr sz="1800" spc="85" dirty="0">
                <a:latin typeface="Arial"/>
                <a:cs typeface="Arial"/>
              </a:rPr>
              <a:t>(gigabits per </a:t>
            </a:r>
            <a:r>
              <a:rPr sz="1800" spc="60" dirty="0">
                <a:latin typeface="Arial"/>
                <a:cs typeface="Arial"/>
              </a:rPr>
              <a:t>second, </a:t>
            </a:r>
            <a:r>
              <a:rPr sz="1800" spc="114" dirty="0">
                <a:latin typeface="Arial"/>
                <a:cs typeface="Arial"/>
              </a:rPr>
              <a:t>billion </a:t>
            </a:r>
            <a:r>
              <a:rPr sz="1800" spc="105" dirty="0">
                <a:latin typeface="Arial"/>
                <a:cs typeface="Arial"/>
              </a:rPr>
              <a:t>bits  </a:t>
            </a:r>
            <a:r>
              <a:rPr sz="1800" spc="85" dirty="0">
                <a:latin typeface="Arial"/>
                <a:cs typeface="Arial"/>
              </a:rPr>
              <a:t>per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50" dirty="0">
                <a:latin typeface="Arial"/>
                <a:cs typeface="Arial"/>
              </a:rPr>
              <a:t>second)</a:t>
            </a:r>
            <a:endParaRPr sz="18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120" dirty="0">
                <a:latin typeface="Arial"/>
                <a:cs typeface="Arial"/>
              </a:rPr>
              <a:t>2003: </a:t>
            </a:r>
            <a:r>
              <a:rPr sz="1800" spc="135" dirty="0">
                <a:latin typeface="Arial"/>
                <a:cs typeface="Arial"/>
              </a:rPr>
              <a:t>10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40" dirty="0">
                <a:latin typeface="Arial"/>
                <a:cs typeface="Arial"/>
              </a:rPr>
              <a:t>Gbps</a:t>
            </a:r>
            <a:endParaRPr sz="18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120" dirty="0">
                <a:latin typeface="Arial"/>
                <a:cs typeface="Arial"/>
              </a:rPr>
              <a:t>2010: </a:t>
            </a:r>
            <a:r>
              <a:rPr sz="1800" spc="135" dirty="0">
                <a:latin typeface="Arial"/>
                <a:cs typeface="Arial"/>
              </a:rPr>
              <a:t>40 </a:t>
            </a:r>
            <a:r>
              <a:rPr sz="1800" spc="40" dirty="0">
                <a:latin typeface="Arial"/>
                <a:cs typeface="Arial"/>
              </a:rPr>
              <a:t>Gbps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35" dirty="0">
                <a:latin typeface="Arial"/>
                <a:cs typeface="Arial"/>
              </a:rPr>
              <a:t>100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40" dirty="0">
                <a:latin typeface="Arial"/>
                <a:cs typeface="Arial"/>
              </a:rPr>
              <a:t>Gbps</a:t>
            </a:r>
            <a:endParaRPr sz="1800" dirty="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95" dirty="0">
                <a:latin typeface="Arial"/>
                <a:cs typeface="Arial"/>
              </a:rPr>
              <a:t>Coming </a:t>
            </a:r>
            <a:r>
              <a:rPr sz="1800" spc="80" dirty="0">
                <a:latin typeface="Arial"/>
                <a:cs typeface="Arial"/>
              </a:rPr>
              <a:t>soon </a:t>
            </a:r>
            <a:r>
              <a:rPr sz="1800" spc="-5" dirty="0">
                <a:latin typeface="Arial"/>
                <a:cs typeface="Arial"/>
              </a:rPr>
              <a:t>(as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05" dirty="0">
                <a:latin typeface="Arial"/>
                <a:cs typeface="Arial"/>
              </a:rPr>
              <a:t>this writing) </a:t>
            </a:r>
            <a:r>
              <a:rPr sz="1800" spc="40" dirty="0">
                <a:latin typeface="Arial"/>
                <a:cs typeface="Arial"/>
              </a:rPr>
              <a:t>are </a:t>
            </a:r>
            <a:r>
              <a:rPr sz="1800" spc="75" dirty="0">
                <a:latin typeface="Arial"/>
                <a:cs typeface="Arial"/>
              </a:rPr>
              <a:t>standards  </a:t>
            </a:r>
            <a:r>
              <a:rPr sz="1800" spc="80" dirty="0">
                <a:latin typeface="Arial"/>
                <a:cs typeface="Arial"/>
              </a:rPr>
              <a:t>at </a:t>
            </a:r>
            <a:r>
              <a:rPr sz="1800" spc="100" dirty="0">
                <a:latin typeface="Arial"/>
                <a:cs typeface="Arial"/>
              </a:rPr>
              <a:t>2.5, 5, </a:t>
            </a:r>
            <a:r>
              <a:rPr sz="1800" spc="110" dirty="0">
                <a:latin typeface="Arial"/>
                <a:cs typeface="Arial"/>
              </a:rPr>
              <a:t>25, 50,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35" dirty="0">
                <a:latin typeface="Arial"/>
                <a:cs typeface="Arial"/>
              </a:rPr>
              <a:t>400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40" dirty="0">
                <a:latin typeface="Arial"/>
                <a:cs typeface="Arial"/>
              </a:rPr>
              <a:t>Gbps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01867" y="0"/>
            <a:ext cx="6390131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957389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122035">
              <a:lnSpc>
                <a:spcPct val="100000"/>
              </a:lnSpc>
              <a:spcBef>
                <a:spcPts val="2080"/>
              </a:spcBef>
            </a:pPr>
            <a:r>
              <a:rPr sz="1800" b="1" spc="114" dirty="0">
                <a:latin typeface="Arial"/>
                <a:cs typeface="Arial"/>
              </a:rPr>
              <a:t>1.1 </a:t>
            </a:r>
            <a:r>
              <a:rPr sz="1800" b="1" spc="20" dirty="0">
                <a:latin typeface="Arial"/>
                <a:cs typeface="Arial"/>
              </a:rPr>
              <a:t>The </a:t>
            </a:r>
            <a:r>
              <a:rPr sz="1800" b="1" spc="25" dirty="0">
                <a:latin typeface="Arial"/>
                <a:cs typeface="Arial"/>
              </a:rPr>
              <a:t>Networking </a:t>
            </a:r>
            <a:r>
              <a:rPr sz="1800" b="1" spc="-45" dirty="0">
                <a:latin typeface="Arial"/>
                <a:cs typeface="Arial"/>
              </a:rPr>
              <a:t>Ecosystem  </a:t>
            </a:r>
            <a:r>
              <a:rPr sz="1800" b="1" spc="20" dirty="0">
                <a:latin typeface="Arial"/>
                <a:cs typeface="Arial"/>
              </a:rPr>
              <a:t>end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user</a:t>
            </a:r>
            <a:endParaRPr sz="18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105" dirty="0">
                <a:latin typeface="Arial"/>
                <a:cs typeface="Arial"/>
              </a:rPr>
              <a:t>ultimate </a:t>
            </a:r>
            <a:r>
              <a:rPr sz="1800" spc="80" dirty="0">
                <a:latin typeface="Arial"/>
                <a:cs typeface="Arial"/>
              </a:rPr>
              <a:t>consumer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75" dirty="0">
                <a:latin typeface="Arial"/>
                <a:cs typeface="Arial"/>
              </a:rPr>
              <a:t>applications, </a:t>
            </a:r>
            <a:r>
              <a:rPr sz="1800" spc="65" dirty="0">
                <a:latin typeface="Arial"/>
                <a:cs typeface="Arial"/>
              </a:rPr>
              <a:t>data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40" dirty="0">
                <a:latin typeface="Arial"/>
                <a:cs typeface="Arial"/>
              </a:rPr>
              <a:t>services </a:t>
            </a:r>
            <a:r>
              <a:rPr sz="1800" spc="105" dirty="0">
                <a:latin typeface="Arial"/>
                <a:cs typeface="Arial"/>
              </a:rPr>
              <a:t>on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14" dirty="0">
                <a:latin typeface="Arial"/>
                <a:cs typeface="Arial"/>
              </a:rPr>
              <a:t>computing</a:t>
            </a:r>
            <a:r>
              <a:rPr sz="1800" spc="265" dirty="0">
                <a:latin typeface="Arial"/>
                <a:cs typeface="Arial"/>
              </a:rPr>
              <a:t> </a:t>
            </a:r>
            <a:r>
              <a:rPr sz="1800" spc="110" dirty="0">
                <a:latin typeface="Arial"/>
                <a:cs typeface="Arial"/>
              </a:rPr>
              <a:t>platform.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75232" y="2218942"/>
            <a:ext cx="8319516" cy="46390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939790" cy="610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b="1" spc="114" dirty="0">
                <a:latin typeface="Arial"/>
                <a:cs typeface="Arial"/>
              </a:rPr>
              <a:t>1.3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-90" dirty="0">
                <a:latin typeface="Arial"/>
                <a:cs typeface="Arial"/>
              </a:rPr>
              <a:t>ETHERNET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75" dirty="0">
                <a:latin typeface="Arial"/>
                <a:cs typeface="Arial"/>
              </a:rPr>
              <a:t>1-Gbps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Ethernet</a:t>
            </a:r>
            <a:endParaRPr sz="1800" dirty="0">
              <a:latin typeface="Arial"/>
              <a:cs typeface="Arial"/>
            </a:endParaRPr>
          </a:p>
          <a:p>
            <a:pPr marL="299085" marR="635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30" dirty="0">
                <a:latin typeface="Arial"/>
                <a:cs typeface="Arial"/>
              </a:rPr>
              <a:t>For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10" dirty="0">
                <a:latin typeface="Arial"/>
                <a:cs typeface="Arial"/>
              </a:rPr>
              <a:t>number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40" dirty="0">
                <a:latin typeface="Arial"/>
                <a:cs typeface="Arial"/>
              </a:rPr>
              <a:t>years,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105" dirty="0">
                <a:latin typeface="Arial"/>
                <a:cs typeface="Arial"/>
              </a:rPr>
              <a:t>initial </a:t>
            </a:r>
            <a:r>
              <a:rPr sz="1800" spc="85" dirty="0">
                <a:latin typeface="Arial"/>
                <a:cs typeface="Arial"/>
              </a:rPr>
              <a:t>standard </a:t>
            </a:r>
            <a:r>
              <a:rPr sz="1800" spc="125" dirty="0">
                <a:latin typeface="Arial"/>
                <a:cs typeface="Arial"/>
              </a:rPr>
              <a:t>of  </a:t>
            </a:r>
            <a:r>
              <a:rPr sz="1800" spc="55" dirty="0">
                <a:latin typeface="Arial"/>
                <a:cs typeface="Arial"/>
              </a:rPr>
              <a:t>Ethernet, </a:t>
            </a:r>
            <a:r>
              <a:rPr sz="1800" spc="80" dirty="0">
                <a:latin typeface="Arial"/>
                <a:cs typeface="Arial"/>
              </a:rPr>
              <a:t>at </a:t>
            </a:r>
            <a:r>
              <a:rPr sz="1800" spc="135" dirty="0">
                <a:latin typeface="Arial"/>
                <a:cs typeface="Arial"/>
              </a:rPr>
              <a:t>10 </a:t>
            </a:r>
            <a:r>
              <a:rPr sz="1800" spc="75" dirty="0">
                <a:latin typeface="Arial"/>
                <a:cs typeface="Arial"/>
              </a:rPr>
              <a:t>Mbps, </a:t>
            </a:r>
            <a:r>
              <a:rPr sz="1800" spc="35" dirty="0">
                <a:latin typeface="Arial"/>
                <a:cs typeface="Arial"/>
              </a:rPr>
              <a:t>was</a:t>
            </a:r>
            <a:r>
              <a:rPr sz="1800" spc="570" dirty="0">
                <a:latin typeface="Arial"/>
                <a:cs typeface="Arial"/>
              </a:rPr>
              <a:t> </a:t>
            </a:r>
            <a:r>
              <a:rPr sz="1800" spc="65" dirty="0">
                <a:latin typeface="Arial"/>
                <a:cs typeface="Arial"/>
              </a:rPr>
              <a:t>adequate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114" dirty="0">
                <a:latin typeface="Arial"/>
                <a:cs typeface="Arial"/>
              </a:rPr>
              <a:t>most  </a:t>
            </a:r>
            <a:r>
              <a:rPr sz="1800" spc="90" dirty="0">
                <a:latin typeface="Arial"/>
                <a:cs typeface="Arial"/>
              </a:rPr>
              <a:t>office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environments.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-65" dirty="0">
                <a:latin typeface="Arial"/>
                <a:cs typeface="Arial"/>
              </a:rPr>
              <a:t>By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55" dirty="0">
                <a:latin typeface="Arial"/>
                <a:cs typeface="Arial"/>
              </a:rPr>
              <a:t>early </a:t>
            </a:r>
            <a:r>
              <a:rPr sz="1800" spc="105" dirty="0">
                <a:latin typeface="Arial"/>
                <a:cs typeface="Arial"/>
              </a:rPr>
              <a:t>1990s, </a:t>
            </a:r>
            <a:r>
              <a:rPr sz="1800" spc="100" dirty="0">
                <a:latin typeface="Arial"/>
                <a:cs typeface="Arial"/>
              </a:rPr>
              <a:t>higher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60" dirty="0">
                <a:latin typeface="Arial"/>
                <a:cs typeface="Arial"/>
              </a:rPr>
              <a:t>rates </a:t>
            </a:r>
            <a:r>
              <a:rPr sz="1800" spc="55" dirty="0">
                <a:latin typeface="Arial"/>
                <a:cs typeface="Arial"/>
              </a:rPr>
              <a:t>were </a:t>
            </a:r>
            <a:r>
              <a:rPr sz="1800" spc="60" dirty="0">
                <a:latin typeface="Arial"/>
                <a:cs typeface="Arial"/>
              </a:rPr>
              <a:t>needed 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110" dirty="0">
                <a:latin typeface="Arial"/>
                <a:cs typeface="Arial"/>
              </a:rPr>
              <a:t>support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14" dirty="0">
                <a:latin typeface="Arial"/>
                <a:cs typeface="Arial"/>
              </a:rPr>
              <a:t>growing </a:t>
            </a:r>
            <a:r>
              <a:rPr sz="1800" spc="105" dirty="0">
                <a:latin typeface="Arial"/>
                <a:cs typeface="Arial"/>
              </a:rPr>
              <a:t>traffic </a:t>
            </a:r>
            <a:r>
              <a:rPr sz="1800" spc="85" dirty="0">
                <a:latin typeface="Arial"/>
                <a:cs typeface="Arial"/>
              </a:rPr>
              <a:t>load </a:t>
            </a:r>
            <a:r>
              <a:rPr sz="1800" spc="105" dirty="0">
                <a:latin typeface="Arial"/>
                <a:cs typeface="Arial"/>
              </a:rPr>
              <a:t>on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85" dirty="0">
                <a:latin typeface="Arial"/>
                <a:cs typeface="Arial"/>
              </a:rPr>
              <a:t>typical   </a:t>
            </a:r>
            <a:r>
              <a:rPr sz="1800" spc="20" dirty="0">
                <a:latin typeface="Arial"/>
                <a:cs typeface="Arial"/>
              </a:rPr>
              <a:t>LAN.</a:t>
            </a:r>
            <a:endParaRPr sz="1800" dirty="0">
              <a:latin typeface="Arial"/>
              <a:cs typeface="Arial"/>
            </a:endParaRPr>
          </a:p>
          <a:p>
            <a:pPr marL="299085" marR="571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65" dirty="0">
                <a:latin typeface="Arial"/>
                <a:cs typeface="Arial"/>
              </a:rPr>
              <a:t>In </a:t>
            </a:r>
            <a:r>
              <a:rPr sz="1800" spc="80" dirty="0">
                <a:latin typeface="Arial"/>
                <a:cs typeface="Arial"/>
              </a:rPr>
              <a:t>many </a:t>
            </a:r>
            <a:r>
              <a:rPr sz="1800" spc="110" dirty="0">
                <a:latin typeface="Arial"/>
                <a:cs typeface="Arial"/>
              </a:rPr>
              <a:t>multimedia </a:t>
            </a:r>
            <a:r>
              <a:rPr sz="1800" spc="80" dirty="0">
                <a:latin typeface="Arial"/>
                <a:cs typeface="Arial"/>
              </a:rPr>
              <a:t>applications, </a:t>
            </a:r>
            <a:r>
              <a:rPr sz="1800" spc="85" dirty="0">
                <a:latin typeface="Arial"/>
                <a:cs typeface="Arial"/>
              </a:rPr>
              <a:t>there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60" dirty="0">
                <a:latin typeface="Arial"/>
                <a:cs typeface="Arial"/>
              </a:rPr>
              <a:t>need </a:t>
            </a:r>
            <a:r>
              <a:rPr sz="1800" spc="620" dirty="0">
                <a:latin typeface="Arial"/>
                <a:cs typeface="Arial"/>
              </a:rPr>
              <a:t>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90" dirty="0">
                <a:latin typeface="Arial"/>
                <a:cs typeface="Arial"/>
              </a:rPr>
              <a:t>client </a:t>
            </a:r>
            <a:r>
              <a:rPr sz="1800" spc="65" dirty="0">
                <a:latin typeface="Arial"/>
                <a:cs typeface="Arial"/>
              </a:rPr>
              <a:t>system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60" dirty="0">
                <a:latin typeface="Arial"/>
                <a:cs typeface="Arial"/>
              </a:rPr>
              <a:t>be able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80" dirty="0">
                <a:latin typeface="Arial"/>
                <a:cs typeface="Arial"/>
              </a:rPr>
              <a:t>draw </a:t>
            </a:r>
            <a:r>
              <a:rPr sz="1800" spc="85" dirty="0">
                <a:latin typeface="Arial"/>
                <a:cs typeface="Arial"/>
              </a:rPr>
              <a:t>huge </a:t>
            </a:r>
            <a:r>
              <a:rPr sz="1800" spc="95" dirty="0">
                <a:latin typeface="Arial"/>
                <a:cs typeface="Arial"/>
              </a:rPr>
              <a:t>amounts 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140" dirty="0">
                <a:latin typeface="Arial"/>
                <a:cs typeface="Arial"/>
              </a:rPr>
              <a:t>from </a:t>
            </a:r>
            <a:r>
              <a:rPr sz="1800" spc="110" dirty="0">
                <a:latin typeface="Arial"/>
                <a:cs typeface="Arial"/>
              </a:rPr>
              <a:t>multiple, </a:t>
            </a:r>
            <a:r>
              <a:rPr sz="1800" spc="85" dirty="0">
                <a:latin typeface="Arial"/>
                <a:cs typeface="Arial"/>
              </a:rPr>
              <a:t>centralized </a:t>
            </a:r>
            <a:r>
              <a:rPr sz="1800" spc="45" dirty="0">
                <a:latin typeface="Arial"/>
                <a:cs typeface="Arial"/>
              </a:rPr>
              <a:t>servers, </a:t>
            </a:r>
            <a:r>
              <a:rPr sz="1800" spc="60" dirty="0">
                <a:latin typeface="Arial"/>
                <a:cs typeface="Arial"/>
              </a:rPr>
              <a:t>called  </a:t>
            </a:r>
            <a:r>
              <a:rPr sz="1800" spc="50" dirty="0">
                <a:latin typeface="Arial"/>
                <a:cs typeface="Arial"/>
              </a:rPr>
              <a:t>server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farms.</a:t>
            </a:r>
            <a:endParaRPr sz="1800" dirty="0">
              <a:latin typeface="Arial"/>
              <a:cs typeface="Arial"/>
            </a:endParaRPr>
          </a:p>
          <a:p>
            <a:pPr marL="299085" marR="6985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20" dirty="0">
                <a:latin typeface="Arial"/>
                <a:cs typeface="Arial"/>
              </a:rPr>
              <a:t>As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85" dirty="0">
                <a:latin typeface="Arial"/>
                <a:cs typeface="Arial"/>
              </a:rPr>
              <a:t>performance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45" dirty="0">
                <a:latin typeface="Arial"/>
                <a:cs typeface="Arial"/>
              </a:rPr>
              <a:t>servers </a:t>
            </a:r>
            <a:r>
              <a:rPr sz="1800" spc="40" dirty="0">
                <a:latin typeface="Arial"/>
                <a:cs typeface="Arial"/>
              </a:rPr>
              <a:t>has </a:t>
            </a:r>
            <a:r>
              <a:rPr sz="1800" spc="60" dirty="0">
                <a:latin typeface="Arial"/>
                <a:cs typeface="Arial"/>
              </a:rPr>
              <a:t>increased, </a:t>
            </a:r>
            <a:r>
              <a:rPr sz="1800" spc="62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60" dirty="0">
                <a:latin typeface="Arial"/>
                <a:cs typeface="Arial"/>
              </a:rPr>
              <a:t>becomes </a:t>
            </a:r>
            <a:r>
              <a:rPr sz="1800" spc="90" dirty="0">
                <a:latin typeface="Arial"/>
                <a:cs typeface="Arial"/>
              </a:rPr>
              <a:t>the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bottleneck.</a:t>
            </a:r>
            <a:endParaRPr sz="1800" dirty="0">
              <a:latin typeface="Arial"/>
              <a:cs typeface="Arial"/>
            </a:endParaRPr>
          </a:p>
          <a:p>
            <a:pPr marL="299085" marR="571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25" dirty="0">
                <a:latin typeface="Arial"/>
                <a:cs typeface="Arial"/>
              </a:rPr>
              <a:t>Power </a:t>
            </a:r>
            <a:r>
              <a:rPr sz="1800" spc="105" dirty="0">
                <a:latin typeface="Arial"/>
                <a:cs typeface="Arial"/>
              </a:rPr>
              <a:t>workgroups </a:t>
            </a:r>
            <a:r>
              <a:rPr sz="1800" spc="75" dirty="0">
                <a:latin typeface="Arial"/>
                <a:cs typeface="Arial"/>
              </a:rPr>
              <a:t>consist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85" dirty="0">
                <a:latin typeface="Arial"/>
                <a:cs typeface="Arial"/>
              </a:rPr>
              <a:t>small </a:t>
            </a:r>
            <a:r>
              <a:rPr sz="1800" spc="110" dirty="0">
                <a:latin typeface="Arial"/>
                <a:cs typeface="Arial"/>
              </a:rPr>
              <a:t>number </a:t>
            </a:r>
            <a:r>
              <a:rPr sz="1800" spc="125" dirty="0">
                <a:latin typeface="Arial"/>
                <a:cs typeface="Arial"/>
              </a:rPr>
              <a:t>of  </a:t>
            </a:r>
            <a:r>
              <a:rPr sz="1800" spc="85" dirty="0">
                <a:latin typeface="Arial"/>
                <a:cs typeface="Arial"/>
              </a:rPr>
              <a:t>cooperating </a:t>
            </a:r>
            <a:r>
              <a:rPr sz="1800" spc="55" dirty="0">
                <a:latin typeface="Arial"/>
                <a:cs typeface="Arial"/>
              </a:rPr>
              <a:t>users </a:t>
            </a:r>
            <a:r>
              <a:rPr sz="1800" spc="100" dirty="0">
                <a:latin typeface="Arial"/>
                <a:cs typeface="Arial"/>
              </a:rPr>
              <a:t>who </a:t>
            </a:r>
            <a:r>
              <a:rPr sz="1800" spc="60" dirty="0">
                <a:latin typeface="Arial"/>
                <a:cs typeface="Arial"/>
              </a:rPr>
              <a:t>need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65" dirty="0">
                <a:latin typeface="Arial"/>
                <a:cs typeface="Arial"/>
              </a:rPr>
              <a:t>exchange </a:t>
            </a:r>
            <a:r>
              <a:rPr sz="1800" spc="45" dirty="0">
                <a:latin typeface="Arial"/>
                <a:cs typeface="Arial"/>
              </a:rPr>
              <a:t>massive 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80" dirty="0">
                <a:latin typeface="Arial"/>
                <a:cs typeface="Arial"/>
              </a:rPr>
              <a:t>files </a:t>
            </a:r>
            <a:r>
              <a:rPr sz="1800" spc="45" dirty="0">
                <a:latin typeface="Arial"/>
                <a:cs typeface="Arial"/>
              </a:rPr>
              <a:t>across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65" dirty="0">
                <a:latin typeface="Arial"/>
                <a:cs typeface="Arial"/>
              </a:rPr>
              <a:t>such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80" dirty="0">
                <a:latin typeface="Arial"/>
                <a:cs typeface="Arial"/>
              </a:rPr>
              <a:t>software  </a:t>
            </a:r>
            <a:r>
              <a:rPr sz="1800" spc="85" dirty="0">
                <a:latin typeface="Arial"/>
                <a:cs typeface="Arial"/>
              </a:rPr>
              <a:t>development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14" dirty="0">
                <a:latin typeface="Arial"/>
                <a:cs typeface="Arial"/>
              </a:rPr>
              <a:t>computer-aided</a:t>
            </a:r>
            <a:r>
              <a:rPr sz="1800" spc="80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design.</a:t>
            </a:r>
            <a:endParaRPr sz="1800" dirty="0">
              <a:latin typeface="Arial"/>
              <a:cs typeface="Arial"/>
            </a:endParaRPr>
          </a:p>
          <a:p>
            <a:pPr marL="299085" marR="5715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70" dirty="0">
                <a:latin typeface="Arial"/>
                <a:cs typeface="Arial"/>
              </a:rPr>
              <a:t>local </a:t>
            </a:r>
            <a:r>
              <a:rPr sz="1800" spc="80" dirty="0">
                <a:latin typeface="Arial"/>
                <a:cs typeface="Arial"/>
              </a:rPr>
              <a:t>backbone: </a:t>
            </a:r>
            <a:r>
              <a:rPr sz="1800" spc="20" dirty="0">
                <a:latin typeface="Arial"/>
                <a:cs typeface="Arial"/>
              </a:rPr>
              <a:t>As </a:t>
            </a:r>
            <a:r>
              <a:rPr sz="1800" spc="75" dirty="0">
                <a:latin typeface="Arial"/>
                <a:cs typeface="Arial"/>
              </a:rPr>
              <a:t>processing </a:t>
            </a:r>
            <a:r>
              <a:rPr sz="1800" spc="85" dirty="0">
                <a:latin typeface="Arial"/>
                <a:cs typeface="Arial"/>
              </a:rPr>
              <a:t>demand grows,  </a:t>
            </a:r>
            <a:r>
              <a:rPr sz="1800" spc="70" dirty="0">
                <a:latin typeface="Arial"/>
                <a:cs typeface="Arial"/>
              </a:rPr>
              <a:t>enterprises develop </a:t>
            </a:r>
            <a:r>
              <a:rPr sz="1800" spc="55" dirty="0">
                <a:latin typeface="Arial"/>
                <a:cs typeface="Arial"/>
              </a:rPr>
              <a:t>an </a:t>
            </a:r>
            <a:r>
              <a:rPr sz="1800" spc="80" dirty="0">
                <a:latin typeface="Arial"/>
                <a:cs typeface="Arial"/>
              </a:rPr>
              <a:t>architecture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14" dirty="0">
                <a:latin typeface="Arial"/>
                <a:cs typeface="Arial"/>
              </a:rPr>
              <a:t>multiple  </a:t>
            </a:r>
            <a:r>
              <a:rPr sz="1800" spc="5" dirty="0">
                <a:latin typeface="Arial"/>
                <a:cs typeface="Arial"/>
              </a:rPr>
              <a:t>LANs </a:t>
            </a:r>
            <a:r>
              <a:rPr sz="1800" spc="85" dirty="0">
                <a:latin typeface="Arial"/>
                <a:cs typeface="Arial"/>
              </a:rPr>
              <a:t>interconnected </a:t>
            </a:r>
            <a:r>
              <a:rPr sz="1800" spc="120" dirty="0">
                <a:latin typeface="Arial"/>
                <a:cs typeface="Arial"/>
              </a:rPr>
              <a:t>with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14" dirty="0">
                <a:latin typeface="Arial"/>
                <a:cs typeface="Arial"/>
              </a:rPr>
              <a:t>high-speed </a:t>
            </a:r>
            <a:r>
              <a:rPr sz="1800" spc="75" dirty="0">
                <a:latin typeface="Arial"/>
                <a:cs typeface="Arial"/>
              </a:rPr>
              <a:t>backbone  </a:t>
            </a:r>
            <a:r>
              <a:rPr sz="1800" spc="100" dirty="0">
                <a:latin typeface="Arial"/>
                <a:cs typeface="Arial"/>
              </a:rPr>
              <a:t>network.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31635" y="923544"/>
            <a:ext cx="5707379" cy="4994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8" y="0"/>
            <a:ext cx="11960861" cy="59683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b="1" spc="114" dirty="0">
                <a:latin typeface="Arial"/>
                <a:cs typeface="Arial"/>
              </a:rPr>
              <a:t>1.3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-90" dirty="0">
                <a:latin typeface="Arial"/>
                <a:cs typeface="Arial"/>
              </a:rPr>
              <a:t>ETHERNET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85" dirty="0">
                <a:latin typeface="Arial"/>
                <a:cs typeface="Arial"/>
              </a:rPr>
              <a:t>10-Gbps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Ethernet</a:t>
            </a:r>
            <a:endParaRPr sz="1800" dirty="0">
              <a:latin typeface="Arial"/>
              <a:cs typeface="Arial"/>
            </a:endParaRP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800" spc="-20" dirty="0">
                <a:latin typeface="Arial"/>
                <a:cs typeface="Arial"/>
              </a:rPr>
              <a:t>Even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130" dirty="0">
                <a:latin typeface="Arial"/>
                <a:cs typeface="Arial"/>
              </a:rPr>
              <a:t>ink </a:t>
            </a:r>
            <a:r>
              <a:rPr sz="1800" spc="30" dirty="0">
                <a:latin typeface="Arial"/>
                <a:cs typeface="Arial"/>
              </a:rPr>
              <a:t>was </a:t>
            </a:r>
            <a:r>
              <a:rPr sz="1800" spc="105" dirty="0">
                <a:latin typeface="Arial"/>
                <a:cs typeface="Arial"/>
              </a:rPr>
              <a:t>drying on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125" dirty="0">
                <a:latin typeface="Arial"/>
                <a:cs typeface="Arial"/>
              </a:rPr>
              <a:t>1-Gbps </a:t>
            </a:r>
            <a:r>
              <a:rPr sz="1800" spc="80" dirty="0">
                <a:latin typeface="Arial"/>
                <a:cs typeface="Arial"/>
              </a:rPr>
              <a:t>specification,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105" dirty="0">
                <a:latin typeface="Arial"/>
                <a:cs typeface="Arial"/>
              </a:rPr>
              <a:t>continuing </a:t>
            </a:r>
            <a:r>
              <a:rPr sz="1800" spc="45" dirty="0">
                <a:latin typeface="Arial"/>
                <a:cs typeface="Arial"/>
              </a:rPr>
              <a:t>increase</a:t>
            </a:r>
            <a:r>
              <a:rPr sz="1800" spc="280" dirty="0">
                <a:latin typeface="Arial"/>
                <a:cs typeface="Arial"/>
              </a:rPr>
              <a:t> </a:t>
            </a:r>
            <a:r>
              <a:rPr sz="1800" spc="110" dirty="0">
                <a:latin typeface="Arial"/>
                <a:cs typeface="Arial"/>
              </a:rPr>
              <a:t>in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z="1800" spc="65" dirty="0">
                <a:latin typeface="Arial"/>
                <a:cs typeface="Arial"/>
              </a:rPr>
              <a:t>local </a:t>
            </a:r>
            <a:r>
              <a:rPr sz="1800" spc="100" dirty="0">
                <a:latin typeface="Arial"/>
                <a:cs typeface="Arial"/>
              </a:rPr>
              <a:t>traffic </a:t>
            </a:r>
            <a:r>
              <a:rPr sz="1800" spc="75" dirty="0">
                <a:latin typeface="Arial"/>
                <a:cs typeface="Arial"/>
              </a:rPr>
              <a:t>made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this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specification </a:t>
            </a:r>
            <a:r>
              <a:rPr sz="1800" spc="70" dirty="0">
                <a:latin typeface="Arial"/>
                <a:cs typeface="Arial"/>
              </a:rPr>
              <a:t>inadequate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50" dirty="0">
                <a:latin typeface="Arial"/>
                <a:cs typeface="Arial"/>
              </a:rPr>
              <a:t>needs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145" dirty="0">
                <a:latin typeface="Arial"/>
                <a:cs typeface="Arial"/>
              </a:rPr>
              <a:t>short-term </a:t>
            </a:r>
            <a:r>
              <a:rPr sz="1800" spc="105" dirty="0">
                <a:latin typeface="Arial"/>
                <a:cs typeface="Arial"/>
              </a:rPr>
              <a:t>future. </a:t>
            </a:r>
            <a:endParaRPr lang="en-US" sz="1800" spc="105" dirty="0">
              <a:latin typeface="Arial"/>
              <a:cs typeface="Arial"/>
            </a:endParaRP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800" spc="80" dirty="0">
                <a:latin typeface="Arial"/>
                <a:cs typeface="Arial"/>
              </a:rPr>
              <a:t>Accordingly, </a:t>
            </a:r>
            <a:r>
              <a:rPr sz="1800" spc="95" dirty="0">
                <a:latin typeface="Arial"/>
                <a:cs typeface="Arial"/>
              </a:rPr>
              <a:t>the</a:t>
            </a:r>
            <a:r>
              <a:rPr sz="1800" spc="200" dirty="0">
                <a:latin typeface="Arial"/>
                <a:cs typeface="Arial"/>
              </a:rPr>
              <a:t> </a:t>
            </a:r>
            <a:r>
              <a:rPr sz="1800" spc="-170" dirty="0">
                <a:latin typeface="Arial"/>
                <a:cs typeface="Arial"/>
              </a:rPr>
              <a:t>IEEE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z="1800" spc="120" dirty="0">
                <a:latin typeface="Arial"/>
                <a:cs typeface="Arial"/>
              </a:rPr>
              <a:t>802.3 </a:t>
            </a:r>
            <a:r>
              <a:rPr sz="1800" spc="100" dirty="0">
                <a:latin typeface="Arial"/>
                <a:cs typeface="Arial"/>
              </a:rPr>
              <a:t>committee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soon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z="1800" spc="60" dirty="0">
                <a:latin typeface="Arial"/>
                <a:cs typeface="Arial"/>
              </a:rPr>
              <a:t>issued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85" dirty="0">
                <a:latin typeface="Arial"/>
                <a:cs typeface="Arial"/>
              </a:rPr>
              <a:t>standard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125" dirty="0">
                <a:latin typeface="Arial"/>
                <a:cs typeface="Arial"/>
              </a:rPr>
              <a:t>10-Gbps </a:t>
            </a:r>
            <a:r>
              <a:rPr sz="1800" spc="55" dirty="0">
                <a:latin typeface="Arial"/>
                <a:cs typeface="Arial"/>
              </a:rPr>
              <a:t>Ethernet. </a:t>
            </a: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95" dirty="0">
                <a:latin typeface="Arial"/>
                <a:cs typeface="Arial"/>
              </a:rPr>
              <a:t>principle </a:t>
            </a:r>
            <a:r>
              <a:rPr sz="1800" spc="105" dirty="0">
                <a:latin typeface="Arial"/>
                <a:cs typeface="Arial"/>
              </a:rPr>
              <a:t>driving </a:t>
            </a:r>
            <a:r>
              <a:rPr sz="1800" spc="95" dirty="0">
                <a:latin typeface="Arial"/>
                <a:cs typeface="Arial"/>
              </a:rPr>
              <a:t>requirement </a:t>
            </a:r>
            <a:r>
              <a:rPr sz="1800" spc="130" dirty="0">
                <a:latin typeface="Arial"/>
                <a:cs typeface="Arial"/>
              </a:rPr>
              <a:t>for</a:t>
            </a:r>
            <a:r>
              <a:rPr sz="1800" spc="625" dirty="0">
                <a:latin typeface="Arial"/>
                <a:cs typeface="Arial"/>
              </a:rPr>
              <a:t> </a:t>
            </a:r>
            <a:r>
              <a:rPr sz="1800" spc="235" dirty="0">
                <a:latin typeface="Arial"/>
                <a:cs typeface="Arial"/>
              </a:rPr>
              <a:t>10-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z="1800" spc="40" dirty="0" err="1">
                <a:latin typeface="Arial"/>
                <a:cs typeface="Arial"/>
              </a:rPr>
              <a:t>Gbps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55" dirty="0">
                <a:latin typeface="Arial"/>
                <a:cs typeface="Arial"/>
              </a:rPr>
              <a:t>Ethernet </a:t>
            </a:r>
            <a:r>
              <a:rPr sz="1800" spc="30" dirty="0">
                <a:latin typeface="Arial"/>
                <a:cs typeface="Arial"/>
              </a:rPr>
              <a:t>was</a:t>
            </a:r>
            <a:r>
              <a:rPr sz="1800" spc="12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the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z="1800" spc="45" dirty="0">
                <a:latin typeface="Arial"/>
                <a:cs typeface="Arial"/>
              </a:rPr>
              <a:t>increase</a:t>
            </a:r>
            <a:r>
              <a:rPr sz="1800" spc="165" dirty="0">
                <a:latin typeface="Arial"/>
                <a:cs typeface="Arial"/>
              </a:rPr>
              <a:t> </a:t>
            </a:r>
            <a:r>
              <a:rPr sz="1800" spc="114" dirty="0">
                <a:latin typeface="Arial"/>
                <a:cs typeface="Arial"/>
              </a:rPr>
              <a:t>in</a:t>
            </a:r>
            <a:r>
              <a:rPr sz="1800" spc="180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intranet</a:t>
            </a:r>
            <a:r>
              <a:rPr sz="1800" spc="165" dirty="0">
                <a:latin typeface="Arial"/>
                <a:cs typeface="Arial"/>
              </a:rPr>
              <a:t> </a:t>
            </a:r>
            <a:r>
              <a:rPr sz="1800" spc="55" dirty="0">
                <a:latin typeface="Arial"/>
                <a:cs typeface="Arial"/>
              </a:rPr>
              <a:t>(local</a:t>
            </a:r>
            <a:r>
              <a:rPr sz="1800" spc="165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interconnected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networks)</a:t>
            </a:r>
            <a:r>
              <a:rPr sz="1800" spc="155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and</a:t>
            </a:r>
            <a:r>
              <a:rPr sz="1800" spc="155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Internet</a:t>
            </a:r>
            <a:r>
              <a:rPr sz="1800" spc="160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traffic.</a:t>
            </a:r>
            <a:r>
              <a:rPr sz="1800" spc="165" dirty="0">
                <a:latin typeface="Arial"/>
                <a:cs typeface="Arial"/>
              </a:rPr>
              <a:t> </a:t>
            </a:r>
            <a:r>
              <a:rPr sz="1800" spc="40" dirty="0">
                <a:latin typeface="Arial"/>
                <a:cs typeface="Arial"/>
              </a:rPr>
              <a:t>A</a:t>
            </a:r>
            <a:r>
              <a:rPr sz="1800" spc="170" dirty="0">
                <a:latin typeface="Arial"/>
                <a:cs typeface="Arial"/>
              </a:rPr>
              <a:t> </a:t>
            </a:r>
            <a:r>
              <a:rPr sz="1800" spc="110" dirty="0">
                <a:latin typeface="Arial"/>
                <a:cs typeface="Arial"/>
              </a:rPr>
              <a:t>number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spc="125" dirty="0">
                <a:latin typeface="Arial"/>
                <a:cs typeface="Arial"/>
              </a:rPr>
              <a:t>of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factors </a:t>
            </a:r>
            <a:r>
              <a:rPr sz="1800" spc="105" dirty="0">
                <a:latin typeface="Arial"/>
                <a:cs typeface="Arial"/>
              </a:rPr>
              <a:t>contribute </a:t>
            </a:r>
            <a:r>
              <a:rPr sz="1800" spc="135" dirty="0">
                <a:latin typeface="Arial"/>
                <a:cs typeface="Arial"/>
              </a:rPr>
              <a:t>to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the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explosive </a:t>
            </a:r>
            <a:r>
              <a:rPr sz="1800" spc="120" dirty="0">
                <a:latin typeface="Arial"/>
                <a:cs typeface="Arial"/>
              </a:rPr>
              <a:t>growth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125" dirty="0">
                <a:latin typeface="Arial"/>
                <a:cs typeface="Arial"/>
              </a:rPr>
              <a:t>both </a:t>
            </a:r>
            <a:r>
              <a:rPr sz="1800" spc="85" dirty="0">
                <a:latin typeface="Arial"/>
                <a:cs typeface="Arial"/>
              </a:rPr>
              <a:t>Internet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95" dirty="0">
                <a:latin typeface="Arial"/>
                <a:cs typeface="Arial"/>
              </a:rPr>
              <a:t>intranet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traffic:</a:t>
            </a: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pc="70" dirty="0">
                <a:latin typeface="Arial"/>
                <a:cs typeface="Arial"/>
              </a:rPr>
              <a:t>An </a:t>
            </a:r>
            <a:r>
              <a:rPr spc="45" dirty="0">
                <a:latin typeface="Arial"/>
                <a:cs typeface="Arial"/>
              </a:rPr>
              <a:t>increase </a:t>
            </a:r>
            <a:r>
              <a:rPr spc="114" dirty="0">
                <a:latin typeface="Arial"/>
                <a:cs typeface="Arial"/>
              </a:rPr>
              <a:t>in </a:t>
            </a:r>
            <a:r>
              <a:rPr spc="90" dirty="0">
                <a:latin typeface="Arial"/>
                <a:cs typeface="Arial"/>
              </a:rPr>
              <a:t>the </a:t>
            </a:r>
            <a:r>
              <a:rPr spc="110" dirty="0">
                <a:latin typeface="Arial"/>
                <a:cs typeface="Arial"/>
              </a:rPr>
              <a:t>number </a:t>
            </a:r>
            <a:r>
              <a:rPr spc="130" dirty="0">
                <a:latin typeface="Arial"/>
                <a:cs typeface="Arial"/>
              </a:rPr>
              <a:t>of </a:t>
            </a:r>
            <a:r>
              <a:rPr spc="105" dirty="0">
                <a:latin typeface="Arial"/>
                <a:cs typeface="Arial"/>
              </a:rPr>
              <a:t>network</a:t>
            </a:r>
            <a:r>
              <a:rPr spc="-75" dirty="0">
                <a:latin typeface="Arial"/>
                <a:cs typeface="Arial"/>
              </a:rPr>
              <a:t> </a:t>
            </a:r>
            <a:r>
              <a:rPr spc="75" dirty="0">
                <a:latin typeface="Arial"/>
                <a:cs typeface="Arial"/>
              </a:rPr>
              <a:t>connections</a:t>
            </a:r>
            <a:endParaRPr dirty="0">
              <a:latin typeface="Arial"/>
              <a:cs typeface="Arial"/>
            </a:endParaRPr>
          </a:p>
          <a:p>
            <a:pPr marL="755650" marR="508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pc="70" dirty="0">
                <a:latin typeface="Arial"/>
                <a:cs typeface="Arial"/>
              </a:rPr>
              <a:t>An </a:t>
            </a:r>
            <a:r>
              <a:rPr spc="45" dirty="0">
                <a:latin typeface="Arial"/>
                <a:cs typeface="Arial"/>
              </a:rPr>
              <a:t>increase </a:t>
            </a:r>
            <a:r>
              <a:rPr spc="120" dirty="0">
                <a:latin typeface="Arial"/>
                <a:cs typeface="Arial"/>
              </a:rPr>
              <a:t>in </a:t>
            </a:r>
            <a:r>
              <a:rPr spc="90" dirty="0">
                <a:latin typeface="Arial"/>
                <a:cs typeface="Arial"/>
              </a:rPr>
              <a:t>the </a:t>
            </a:r>
            <a:r>
              <a:rPr spc="80" dirty="0">
                <a:latin typeface="Arial"/>
                <a:cs typeface="Arial"/>
              </a:rPr>
              <a:t>connection </a:t>
            </a:r>
            <a:r>
              <a:rPr spc="55" dirty="0">
                <a:latin typeface="Arial"/>
                <a:cs typeface="Arial"/>
              </a:rPr>
              <a:t>speed </a:t>
            </a:r>
            <a:r>
              <a:rPr spc="135" dirty="0">
                <a:latin typeface="Arial"/>
                <a:cs typeface="Arial"/>
              </a:rPr>
              <a:t>of </a:t>
            </a:r>
            <a:r>
              <a:rPr spc="30" dirty="0">
                <a:latin typeface="Arial"/>
                <a:cs typeface="Arial"/>
              </a:rPr>
              <a:t>each </a:t>
            </a:r>
            <a:r>
              <a:rPr spc="125" dirty="0">
                <a:latin typeface="Arial"/>
                <a:cs typeface="Arial"/>
              </a:rPr>
              <a:t>end-station </a:t>
            </a:r>
            <a:r>
              <a:rPr spc="90" dirty="0">
                <a:latin typeface="Arial"/>
                <a:cs typeface="Arial"/>
              </a:rPr>
              <a:t>(for </a:t>
            </a:r>
            <a:r>
              <a:rPr spc="85" dirty="0">
                <a:latin typeface="Arial"/>
                <a:cs typeface="Arial"/>
              </a:rPr>
              <a:t>example, </a:t>
            </a:r>
            <a:r>
              <a:rPr spc="145" dirty="0">
                <a:latin typeface="Arial"/>
                <a:cs typeface="Arial"/>
              </a:rPr>
              <a:t>10-Mbps  </a:t>
            </a:r>
            <a:r>
              <a:rPr spc="55" dirty="0">
                <a:latin typeface="Arial"/>
                <a:cs typeface="Arial"/>
              </a:rPr>
              <a:t>users </a:t>
            </a:r>
            <a:r>
              <a:rPr spc="110" dirty="0">
                <a:latin typeface="Arial"/>
                <a:cs typeface="Arial"/>
              </a:rPr>
              <a:t>moving </a:t>
            </a:r>
            <a:r>
              <a:rPr spc="135" dirty="0">
                <a:latin typeface="Arial"/>
                <a:cs typeface="Arial"/>
              </a:rPr>
              <a:t>to 100</a:t>
            </a:r>
            <a:r>
              <a:rPr spc="-40" dirty="0">
                <a:latin typeface="Arial"/>
                <a:cs typeface="Arial"/>
              </a:rPr>
              <a:t> </a:t>
            </a:r>
            <a:r>
              <a:rPr spc="70" dirty="0">
                <a:latin typeface="Arial"/>
                <a:cs typeface="Arial"/>
              </a:rPr>
              <a:t>Mbps,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pc="70" dirty="0">
                <a:latin typeface="Arial"/>
                <a:cs typeface="Arial"/>
              </a:rPr>
              <a:t>analog </a:t>
            </a:r>
            <a:r>
              <a:rPr spc="140" dirty="0">
                <a:latin typeface="Arial"/>
                <a:cs typeface="Arial"/>
              </a:rPr>
              <a:t>56k </a:t>
            </a:r>
            <a:r>
              <a:rPr spc="55" dirty="0">
                <a:latin typeface="Arial"/>
                <a:cs typeface="Arial"/>
              </a:rPr>
              <a:t>users </a:t>
            </a:r>
            <a:r>
              <a:rPr spc="110" dirty="0">
                <a:latin typeface="Arial"/>
                <a:cs typeface="Arial"/>
              </a:rPr>
              <a:t>moving </a:t>
            </a:r>
            <a:r>
              <a:rPr spc="135" dirty="0">
                <a:latin typeface="Arial"/>
                <a:cs typeface="Arial"/>
              </a:rPr>
              <a:t>to </a:t>
            </a:r>
            <a:r>
              <a:rPr spc="-75" dirty="0">
                <a:latin typeface="Arial"/>
                <a:cs typeface="Arial"/>
              </a:rPr>
              <a:t>DSL </a:t>
            </a:r>
            <a:r>
              <a:rPr spc="75" dirty="0">
                <a:latin typeface="Arial"/>
                <a:cs typeface="Arial"/>
              </a:rPr>
              <a:t>and </a:t>
            </a:r>
            <a:r>
              <a:rPr spc="45" dirty="0">
                <a:latin typeface="Arial"/>
                <a:cs typeface="Arial"/>
              </a:rPr>
              <a:t>cable</a:t>
            </a:r>
            <a:r>
              <a:rPr spc="75" dirty="0">
                <a:latin typeface="Arial"/>
                <a:cs typeface="Arial"/>
              </a:rPr>
              <a:t> </a:t>
            </a:r>
            <a:r>
              <a:rPr spc="80" dirty="0">
                <a:latin typeface="Arial"/>
                <a:cs typeface="Arial"/>
              </a:rPr>
              <a:t>modems)</a:t>
            </a:r>
            <a:endParaRPr dirty="0">
              <a:latin typeface="Arial"/>
              <a:cs typeface="Arial"/>
            </a:endParaRPr>
          </a:p>
          <a:p>
            <a:pPr marL="755650" marR="63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pc="70" dirty="0">
                <a:latin typeface="Arial"/>
                <a:cs typeface="Arial"/>
              </a:rPr>
              <a:t>An </a:t>
            </a:r>
            <a:r>
              <a:rPr spc="45" dirty="0">
                <a:latin typeface="Arial"/>
                <a:cs typeface="Arial"/>
              </a:rPr>
              <a:t>increase </a:t>
            </a:r>
            <a:r>
              <a:rPr spc="120" dirty="0">
                <a:latin typeface="Arial"/>
                <a:cs typeface="Arial"/>
              </a:rPr>
              <a:t>in </a:t>
            </a:r>
            <a:r>
              <a:rPr spc="90" dirty="0">
                <a:latin typeface="Arial"/>
                <a:cs typeface="Arial"/>
              </a:rPr>
              <a:t>the </a:t>
            </a:r>
            <a:r>
              <a:rPr spc="95" dirty="0">
                <a:latin typeface="Arial"/>
                <a:cs typeface="Arial"/>
              </a:rPr>
              <a:t>deployment </a:t>
            </a:r>
            <a:r>
              <a:rPr spc="130" dirty="0">
                <a:latin typeface="Arial"/>
                <a:cs typeface="Arial"/>
              </a:rPr>
              <a:t>of </a:t>
            </a:r>
            <a:r>
              <a:rPr spc="110" dirty="0">
                <a:latin typeface="Arial"/>
                <a:cs typeface="Arial"/>
              </a:rPr>
              <a:t>bandwidth-intensive </a:t>
            </a:r>
            <a:r>
              <a:rPr spc="85" dirty="0">
                <a:latin typeface="Arial"/>
                <a:cs typeface="Arial"/>
              </a:rPr>
              <a:t>applications </a:t>
            </a:r>
            <a:r>
              <a:rPr spc="65" dirty="0">
                <a:latin typeface="Arial"/>
                <a:cs typeface="Arial"/>
              </a:rPr>
              <a:t>such </a:t>
            </a:r>
            <a:r>
              <a:rPr spc="5" dirty="0">
                <a:latin typeface="Arial"/>
                <a:cs typeface="Arial"/>
              </a:rPr>
              <a:t>as </a:t>
            </a:r>
            <a:r>
              <a:rPr spc="180" dirty="0">
                <a:latin typeface="Arial"/>
                <a:cs typeface="Arial"/>
              </a:rPr>
              <a:t>high-  </a:t>
            </a:r>
            <a:r>
              <a:rPr spc="90" dirty="0">
                <a:latin typeface="Arial"/>
                <a:cs typeface="Arial"/>
              </a:rPr>
              <a:t>quality</a:t>
            </a:r>
            <a:r>
              <a:rPr spc="100" dirty="0">
                <a:latin typeface="Arial"/>
                <a:cs typeface="Arial"/>
              </a:rPr>
              <a:t> </a:t>
            </a:r>
            <a:r>
              <a:rPr spc="75" dirty="0">
                <a:latin typeface="Arial"/>
                <a:cs typeface="Arial"/>
              </a:rPr>
              <a:t>video</a:t>
            </a:r>
            <a:r>
              <a:rPr lang="en-US" dirty="0">
                <a:latin typeface="Arial"/>
                <a:cs typeface="Arial"/>
              </a:rPr>
              <a:t>.</a:t>
            </a:r>
          </a:p>
          <a:p>
            <a:pPr marL="755650" marR="63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pc="70" dirty="0">
                <a:latin typeface="Arial"/>
                <a:cs typeface="Arial"/>
              </a:rPr>
              <a:t>An </a:t>
            </a:r>
            <a:r>
              <a:rPr spc="45" dirty="0">
                <a:latin typeface="Arial"/>
                <a:cs typeface="Arial"/>
              </a:rPr>
              <a:t>increase </a:t>
            </a:r>
            <a:r>
              <a:rPr spc="114" dirty="0">
                <a:latin typeface="Arial"/>
                <a:cs typeface="Arial"/>
              </a:rPr>
              <a:t>in </a:t>
            </a:r>
            <a:r>
              <a:rPr spc="75" dirty="0">
                <a:latin typeface="Arial"/>
                <a:cs typeface="Arial"/>
              </a:rPr>
              <a:t>web </a:t>
            </a:r>
            <a:r>
              <a:rPr spc="105" dirty="0">
                <a:latin typeface="Arial"/>
                <a:cs typeface="Arial"/>
              </a:rPr>
              <a:t>hosting </a:t>
            </a:r>
            <a:r>
              <a:rPr spc="75" dirty="0">
                <a:latin typeface="Arial"/>
                <a:cs typeface="Arial"/>
              </a:rPr>
              <a:t>and </a:t>
            </a:r>
            <a:r>
              <a:rPr spc="85" dirty="0">
                <a:latin typeface="Arial"/>
                <a:cs typeface="Arial"/>
              </a:rPr>
              <a:t>application </a:t>
            </a:r>
            <a:r>
              <a:rPr spc="105" dirty="0">
                <a:latin typeface="Arial"/>
                <a:cs typeface="Arial"/>
              </a:rPr>
              <a:t>hosting</a:t>
            </a:r>
            <a:r>
              <a:rPr spc="70" dirty="0">
                <a:latin typeface="Arial"/>
                <a:cs typeface="Arial"/>
              </a:rPr>
              <a:t> </a:t>
            </a:r>
            <a:r>
              <a:rPr spc="100" dirty="0">
                <a:latin typeface="Arial"/>
                <a:cs typeface="Arial"/>
              </a:rPr>
              <a:t>traffic</a:t>
            </a:r>
            <a:endParaRPr dirty="0">
              <a:latin typeface="Arial"/>
              <a:cs typeface="Arial"/>
            </a:endParaRPr>
          </a:p>
          <a:p>
            <a:pPr marL="2984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030605" algn="l"/>
                <a:tab pos="2070100" algn="l"/>
                <a:tab pos="3298190" algn="l"/>
                <a:tab pos="3969385" algn="l"/>
                <a:tab pos="5101590" algn="l"/>
                <a:tab pos="6168390" algn="l"/>
                <a:tab pos="6536055" algn="l"/>
                <a:tab pos="7512684" algn="l"/>
                <a:tab pos="9010015" algn="l"/>
              </a:tabLst>
            </a:pPr>
            <a:r>
              <a:rPr sz="1800" spc="95" dirty="0">
                <a:latin typeface="Arial"/>
                <a:cs typeface="Arial"/>
              </a:rPr>
              <a:t>In</a:t>
            </a:r>
            <a:r>
              <a:rPr sz="1800" spc="40" dirty="0">
                <a:latin typeface="Arial"/>
                <a:cs typeface="Arial"/>
              </a:rPr>
              <a:t>i</a:t>
            </a:r>
            <a:r>
              <a:rPr sz="1800" spc="160" dirty="0">
                <a:latin typeface="Arial"/>
                <a:cs typeface="Arial"/>
              </a:rPr>
              <a:t>t</a:t>
            </a:r>
            <a:r>
              <a:rPr sz="1800" spc="12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125" dirty="0">
                <a:latin typeface="Arial"/>
                <a:cs typeface="Arial"/>
              </a:rPr>
              <a:t>l</a:t>
            </a:r>
            <a:r>
              <a:rPr sz="1800" spc="75" dirty="0">
                <a:latin typeface="Arial"/>
                <a:cs typeface="Arial"/>
              </a:rPr>
              <a:t>ly</a:t>
            </a:r>
            <a:r>
              <a:rPr sz="1800" spc="60" dirty="0">
                <a:latin typeface="Arial"/>
                <a:cs typeface="Arial"/>
              </a:rPr>
              <a:t>,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net</a:t>
            </a:r>
            <a:r>
              <a:rPr sz="1800" spc="130" dirty="0">
                <a:latin typeface="Arial"/>
                <a:cs typeface="Arial"/>
              </a:rPr>
              <a:t>w</a:t>
            </a:r>
            <a:r>
              <a:rPr sz="1800" spc="145" dirty="0">
                <a:latin typeface="Arial"/>
                <a:cs typeface="Arial"/>
              </a:rPr>
              <a:t>o</a:t>
            </a:r>
            <a:r>
              <a:rPr sz="1800" spc="80" dirty="0">
                <a:latin typeface="Arial"/>
                <a:cs typeface="Arial"/>
              </a:rPr>
              <a:t>r</a:t>
            </a:r>
            <a:r>
              <a:rPr sz="1800" spc="150" dirty="0">
                <a:latin typeface="Arial"/>
                <a:cs typeface="Arial"/>
              </a:rPr>
              <a:t>k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80" dirty="0">
                <a:latin typeface="Arial"/>
                <a:cs typeface="Arial"/>
              </a:rPr>
              <a:t>mana</a:t>
            </a:r>
            <a:r>
              <a:rPr sz="1800" spc="75" dirty="0">
                <a:latin typeface="Arial"/>
                <a:cs typeface="Arial"/>
              </a:rPr>
              <a:t>g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55" dirty="0">
                <a:latin typeface="Arial"/>
                <a:cs typeface="Arial"/>
              </a:rPr>
              <a:t>r</a:t>
            </a:r>
            <a:r>
              <a:rPr sz="1800" spc="90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70" dirty="0">
                <a:latin typeface="Arial"/>
                <a:cs typeface="Arial"/>
              </a:rPr>
              <a:t>u</a:t>
            </a:r>
            <a:r>
              <a:rPr sz="1800" spc="50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3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35" dirty="0">
                <a:latin typeface="Arial"/>
                <a:cs typeface="Arial"/>
              </a:rPr>
              <a:t>10</a:t>
            </a:r>
            <a:r>
              <a:rPr sz="1800" spc="440" dirty="0">
                <a:latin typeface="Arial"/>
                <a:cs typeface="Arial"/>
              </a:rPr>
              <a:t>-</a:t>
            </a:r>
            <a:r>
              <a:rPr sz="1800" spc="45" dirty="0">
                <a:latin typeface="Arial"/>
                <a:cs typeface="Arial"/>
              </a:rPr>
              <a:t>Gbps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20" dirty="0">
                <a:latin typeface="Arial"/>
                <a:cs typeface="Arial"/>
              </a:rPr>
              <a:t>Et</a:t>
            </a:r>
            <a:r>
              <a:rPr sz="1800" spc="10" dirty="0">
                <a:latin typeface="Arial"/>
                <a:cs typeface="Arial"/>
              </a:rPr>
              <a:t>h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85" dirty="0">
                <a:latin typeface="Arial"/>
                <a:cs typeface="Arial"/>
              </a:rPr>
              <a:t>r</a:t>
            </a:r>
            <a:r>
              <a:rPr sz="1800" spc="14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70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85" dirty="0">
                <a:latin typeface="Arial"/>
                <a:cs typeface="Arial"/>
              </a:rPr>
              <a:t>t</a:t>
            </a:r>
            <a:r>
              <a:rPr sz="1800" spc="18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30" dirty="0">
                <a:latin typeface="Arial"/>
                <a:cs typeface="Arial"/>
              </a:rPr>
              <a:t>p</a:t>
            </a:r>
            <a:r>
              <a:rPr sz="1800" spc="85" dirty="0">
                <a:latin typeface="Arial"/>
                <a:cs typeface="Arial"/>
              </a:rPr>
              <a:t>r</a:t>
            </a:r>
            <a:r>
              <a:rPr sz="1800" spc="140" dirty="0">
                <a:latin typeface="Arial"/>
                <a:cs typeface="Arial"/>
              </a:rPr>
              <a:t>o</a:t>
            </a:r>
            <a:r>
              <a:rPr sz="1800" spc="105" dirty="0">
                <a:latin typeface="Arial"/>
                <a:cs typeface="Arial"/>
              </a:rPr>
              <a:t>v</a:t>
            </a:r>
            <a:r>
              <a:rPr sz="1800" spc="50" dirty="0">
                <a:latin typeface="Arial"/>
                <a:cs typeface="Arial"/>
              </a:rPr>
              <a:t>i</a:t>
            </a:r>
            <a:r>
              <a:rPr sz="1800" spc="60" dirty="0">
                <a:latin typeface="Arial"/>
                <a:cs typeface="Arial"/>
              </a:rPr>
              <a:t>d</a:t>
            </a:r>
            <a:r>
              <a:rPr sz="1800" spc="6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65" dirty="0">
                <a:latin typeface="Arial"/>
                <a:cs typeface="Arial"/>
              </a:rPr>
              <a:t>h</a:t>
            </a:r>
            <a:r>
              <a:rPr sz="1800" spc="60" dirty="0">
                <a:latin typeface="Arial"/>
                <a:cs typeface="Arial"/>
              </a:rPr>
              <a:t>i</a:t>
            </a:r>
            <a:r>
              <a:rPr sz="1800" spc="114" dirty="0">
                <a:latin typeface="Arial"/>
                <a:cs typeface="Arial"/>
              </a:rPr>
              <a:t>gh</a:t>
            </a:r>
            <a:r>
              <a:rPr sz="1800" spc="440" dirty="0">
                <a:latin typeface="Arial"/>
                <a:cs typeface="Arial"/>
              </a:rPr>
              <a:t>-</a:t>
            </a:r>
            <a:r>
              <a:rPr sz="1800" spc="10" dirty="0">
                <a:latin typeface="Arial"/>
                <a:cs typeface="Arial"/>
              </a:rPr>
              <a:t>s</a:t>
            </a:r>
            <a:r>
              <a:rPr sz="1800" spc="40" dirty="0">
                <a:latin typeface="Arial"/>
                <a:cs typeface="Arial"/>
              </a:rPr>
              <a:t>pe</a:t>
            </a:r>
            <a:r>
              <a:rPr sz="1800" spc="45" dirty="0">
                <a:latin typeface="Arial"/>
                <a:cs typeface="Arial"/>
              </a:rPr>
              <a:t>e</a:t>
            </a:r>
            <a:r>
              <a:rPr sz="1800" spc="125" dirty="0">
                <a:latin typeface="Arial"/>
                <a:cs typeface="Arial"/>
              </a:rPr>
              <a:t>d</a:t>
            </a:r>
            <a:r>
              <a:rPr sz="1800" spc="65" dirty="0">
                <a:latin typeface="Arial"/>
                <a:cs typeface="Arial"/>
              </a:rPr>
              <a:t>,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55" dirty="0">
                <a:latin typeface="Arial"/>
                <a:cs typeface="Arial"/>
              </a:rPr>
              <a:t>l</a:t>
            </a:r>
            <a:r>
              <a:rPr sz="1800" spc="15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spc="15" dirty="0">
                <a:latin typeface="Arial"/>
                <a:cs typeface="Arial"/>
              </a:rPr>
              <a:t>a</a:t>
            </a:r>
            <a:r>
              <a:rPr sz="1800" spc="120" dirty="0">
                <a:latin typeface="Arial"/>
                <a:cs typeface="Arial"/>
              </a:rPr>
              <a:t>l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backbone </a:t>
            </a:r>
            <a:r>
              <a:rPr sz="1800" spc="95" dirty="0">
                <a:latin typeface="Arial"/>
                <a:cs typeface="Arial"/>
              </a:rPr>
              <a:t>interconnection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z="1800" spc="65" dirty="0">
                <a:latin typeface="Arial"/>
                <a:cs typeface="Arial"/>
              </a:rPr>
              <a:t>between </a:t>
            </a:r>
            <a:r>
              <a:rPr sz="1800" spc="90" dirty="0">
                <a:latin typeface="Arial"/>
                <a:cs typeface="Arial"/>
              </a:rPr>
              <a:t>large-capacity </a:t>
            </a:r>
            <a:r>
              <a:rPr sz="1800" spc="65" dirty="0">
                <a:latin typeface="Arial"/>
                <a:cs typeface="Arial"/>
              </a:rPr>
              <a:t>switches.</a:t>
            </a:r>
            <a:endParaRPr lang="en-US" sz="1800" spc="65" dirty="0">
              <a:latin typeface="Arial"/>
              <a:cs typeface="Arial"/>
            </a:endParaRPr>
          </a:p>
        </p:txBody>
      </p:sp>
      <p:sp>
        <p:nvSpPr>
          <p:cNvPr id="3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6527" y="36017"/>
            <a:ext cx="7614284" cy="610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7804" algn="just">
              <a:lnSpc>
                <a:spcPct val="100000"/>
              </a:lnSpc>
              <a:spcBef>
                <a:spcPts val="495"/>
              </a:spcBef>
            </a:pPr>
            <a:r>
              <a:rPr sz="1800" b="1" spc="114" dirty="0">
                <a:latin typeface="Arial"/>
                <a:cs typeface="Arial"/>
              </a:rPr>
              <a:t>1.3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-90" dirty="0">
                <a:latin typeface="Arial"/>
                <a:cs typeface="Arial"/>
              </a:rPr>
              <a:t>ETHERNET</a:t>
            </a:r>
            <a:endParaRPr sz="1800" dirty="0">
              <a:latin typeface="Arial"/>
              <a:cs typeface="Arial"/>
            </a:endParaRPr>
          </a:p>
          <a:p>
            <a:pPr marL="217804" algn="just">
              <a:lnSpc>
                <a:spcPct val="100000"/>
              </a:lnSpc>
            </a:pPr>
            <a:r>
              <a:rPr sz="1800" b="1" spc="95" dirty="0">
                <a:latin typeface="Arial"/>
                <a:cs typeface="Arial"/>
              </a:rPr>
              <a:t>100-Gbps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Ethernet</a:t>
            </a:r>
            <a:endParaRPr sz="1800" dirty="0">
              <a:latin typeface="Arial"/>
              <a:cs typeface="Arial"/>
            </a:endParaRPr>
          </a:p>
          <a:p>
            <a:pPr marL="504190" marR="6350" indent="-287020" algn="just">
              <a:lnSpc>
                <a:spcPct val="100000"/>
              </a:lnSpc>
              <a:buChar char="•"/>
              <a:tabLst>
                <a:tab pos="504825" algn="l"/>
              </a:tabLst>
            </a:pPr>
            <a:r>
              <a:rPr sz="1800" spc="50" dirty="0">
                <a:latin typeface="Arial"/>
                <a:cs typeface="Arial"/>
              </a:rPr>
              <a:t>The </a:t>
            </a:r>
            <a:r>
              <a:rPr sz="1800" spc="100" dirty="0">
                <a:latin typeface="Arial"/>
                <a:cs typeface="Arial"/>
              </a:rPr>
              <a:t>authorization </a:t>
            </a:r>
            <a:r>
              <a:rPr sz="1800" spc="75" dirty="0">
                <a:latin typeface="Arial"/>
                <a:cs typeface="Arial"/>
              </a:rPr>
              <a:t>request </a:t>
            </a:r>
            <a:r>
              <a:rPr sz="1800" spc="105" dirty="0">
                <a:latin typeface="Arial"/>
                <a:cs typeface="Arial"/>
              </a:rPr>
              <a:t>justified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60" dirty="0">
                <a:latin typeface="Arial"/>
                <a:cs typeface="Arial"/>
              </a:rPr>
              <a:t>need </a:t>
            </a:r>
            <a:r>
              <a:rPr sz="1800" spc="135" dirty="0">
                <a:latin typeface="Arial"/>
                <a:cs typeface="Arial"/>
              </a:rPr>
              <a:t>for </a:t>
            </a:r>
            <a:r>
              <a:rPr sz="1800" spc="120" dirty="0">
                <a:latin typeface="Arial"/>
                <a:cs typeface="Arial"/>
              </a:rPr>
              <a:t>two </a:t>
            </a:r>
            <a:r>
              <a:rPr sz="1800" spc="105" dirty="0">
                <a:latin typeface="Arial"/>
                <a:cs typeface="Arial"/>
              </a:rPr>
              <a:t>different 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60" dirty="0">
                <a:latin typeface="Arial"/>
                <a:cs typeface="Arial"/>
              </a:rPr>
              <a:t>rates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65" dirty="0">
                <a:latin typeface="Arial"/>
                <a:cs typeface="Arial"/>
              </a:rPr>
              <a:t>new </a:t>
            </a:r>
            <a:r>
              <a:rPr sz="1800" spc="85" dirty="0">
                <a:latin typeface="Arial"/>
                <a:cs typeface="Arial"/>
              </a:rPr>
              <a:t>standard (40 </a:t>
            </a:r>
            <a:r>
              <a:rPr sz="1800" spc="45" dirty="0">
                <a:latin typeface="Arial"/>
                <a:cs typeface="Arial"/>
              </a:rPr>
              <a:t>Gbps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35" dirty="0">
                <a:latin typeface="Arial"/>
                <a:cs typeface="Arial"/>
              </a:rPr>
              <a:t>100 </a:t>
            </a:r>
            <a:r>
              <a:rPr sz="1800" spc="30" dirty="0">
                <a:latin typeface="Arial"/>
                <a:cs typeface="Arial"/>
              </a:rPr>
              <a:t>Gbps) </a:t>
            </a:r>
            <a:r>
              <a:rPr sz="1800" spc="80" dirty="0">
                <a:latin typeface="Arial"/>
                <a:cs typeface="Arial"/>
              </a:rPr>
              <a:t>by  </a:t>
            </a:r>
            <a:r>
              <a:rPr sz="1800" spc="95" dirty="0">
                <a:latin typeface="Arial"/>
                <a:cs typeface="Arial"/>
              </a:rPr>
              <a:t>recognizing </a:t>
            </a:r>
            <a:r>
              <a:rPr sz="1800" spc="114" dirty="0">
                <a:latin typeface="Arial"/>
                <a:cs typeface="Arial"/>
              </a:rPr>
              <a:t>that </a:t>
            </a:r>
            <a:r>
              <a:rPr sz="1800" spc="70" dirty="0">
                <a:latin typeface="Arial"/>
                <a:cs typeface="Arial"/>
              </a:rPr>
              <a:t>aggregate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90" dirty="0">
                <a:latin typeface="Arial"/>
                <a:cs typeface="Arial"/>
              </a:rPr>
              <a:t>requirements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70" dirty="0">
                <a:latin typeface="Arial"/>
                <a:cs typeface="Arial"/>
              </a:rPr>
              <a:t>end-  </a:t>
            </a:r>
            <a:r>
              <a:rPr sz="1800" spc="95" dirty="0">
                <a:latin typeface="Arial"/>
                <a:cs typeface="Arial"/>
              </a:rPr>
              <a:t>station </a:t>
            </a:r>
            <a:r>
              <a:rPr sz="1800" spc="90" dirty="0">
                <a:latin typeface="Arial"/>
                <a:cs typeface="Arial"/>
              </a:rPr>
              <a:t>requirements </a:t>
            </a:r>
            <a:r>
              <a:rPr sz="1800" spc="40" dirty="0">
                <a:latin typeface="Arial"/>
                <a:cs typeface="Arial"/>
              </a:rPr>
              <a:t>are </a:t>
            </a:r>
            <a:r>
              <a:rPr sz="1800" spc="70" dirty="0">
                <a:latin typeface="Arial"/>
                <a:cs typeface="Arial"/>
              </a:rPr>
              <a:t>increasing </a:t>
            </a:r>
            <a:r>
              <a:rPr sz="1800" spc="80" dirty="0">
                <a:latin typeface="Arial"/>
                <a:cs typeface="Arial"/>
              </a:rPr>
              <a:t>at </a:t>
            </a:r>
            <a:r>
              <a:rPr sz="1800" spc="110" dirty="0">
                <a:latin typeface="Arial"/>
                <a:cs typeface="Arial"/>
              </a:rPr>
              <a:t>different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sz="1800" spc="60" dirty="0">
                <a:latin typeface="Arial"/>
                <a:cs typeface="Arial"/>
              </a:rPr>
              <a:t>rates.</a:t>
            </a:r>
            <a:endParaRPr sz="1800" dirty="0">
              <a:latin typeface="Arial"/>
              <a:cs typeface="Arial"/>
            </a:endParaRPr>
          </a:p>
          <a:p>
            <a:pPr marL="217804" algn="just">
              <a:lnSpc>
                <a:spcPct val="100000"/>
              </a:lnSpc>
              <a:spcBef>
                <a:spcPts val="5"/>
              </a:spcBef>
            </a:pPr>
            <a:r>
              <a:rPr sz="1800" b="1" spc="20" dirty="0">
                <a:latin typeface="Arial"/>
                <a:cs typeface="Arial"/>
              </a:rPr>
              <a:t>The following </a:t>
            </a:r>
            <a:r>
              <a:rPr sz="1800" b="1" spc="15" dirty="0">
                <a:latin typeface="Arial"/>
                <a:cs typeface="Arial"/>
              </a:rPr>
              <a:t>are </a:t>
            </a:r>
            <a:r>
              <a:rPr sz="1800" b="1" spc="40" dirty="0">
                <a:latin typeface="Arial"/>
                <a:cs typeface="Arial"/>
              </a:rPr>
              <a:t>market </a:t>
            </a:r>
            <a:r>
              <a:rPr sz="1800" b="1" dirty="0">
                <a:latin typeface="Arial"/>
                <a:cs typeface="Arial"/>
              </a:rPr>
              <a:t>drivers </a:t>
            </a:r>
            <a:r>
              <a:rPr sz="1800" b="1" spc="35" dirty="0">
                <a:latin typeface="Arial"/>
                <a:cs typeface="Arial"/>
              </a:rPr>
              <a:t>for </a:t>
            </a:r>
            <a:r>
              <a:rPr sz="1800" b="1" spc="95" dirty="0">
                <a:latin typeface="Arial"/>
                <a:cs typeface="Arial"/>
              </a:rPr>
              <a:t>100-Gbps</a:t>
            </a:r>
            <a:r>
              <a:rPr sz="1800" b="1" spc="19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Ethernet:</a:t>
            </a:r>
            <a:endParaRPr sz="1800" dirty="0">
              <a:latin typeface="Arial"/>
              <a:cs typeface="Arial"/>
            </a:endParaRPr>
          </a:p>
          <a:p>
            <a:pPr marL="504190" marR="6350" indent="-287020" algn="just">
              <a:lnSpc>
                <a:spcPct val="100000"/>
              </a:lnSpc>
              <a:buChar char="•"/>
              <a:tabLst>
                <a:tab pos="504825" algn="l"/>
              </a:tabLst>
            </a:pPr>
            <a:r>
              <a:rPr sz="1800" spc="50" dirty="0">
                <a:latin typeface="Arial"/>
                <a:cs typeface="Arial"/>
              </a:rPr>
              <a:t>Data </a:t>
            </a:r>
            <a:r>
              <a:rPr sz="1800" spc="105" dirty="0">
                <a:latin typeface="Arial"/>
                <a:cs typeface="Arial"/>
              </a:rPr>
              <a:t>center/Internet </a:t>
            </a:r>
            <a:r>
              <a:rPr sz="1800" spc="85" dirty="0">
                <a:latin typeface="Arial"/>
                <a:cs typeface="Arial"/>
              </a:rPr>
              <a:t>media providers: </a:t>
            </a:r>
            <a:r>
              <a:rPr sz="1800" spc="70" dirty="0">
                <a:latin typeface="Arial"/>
                <a:cs typeface="Arial"/>
              </a:rPr>
              <a:t>To </a:t>
            </a:r>
            <a:r>
              <a:rPr sz="1800" spc="110" dirty="0">
                <a:latin typeface="Arial"/>
                <a:cs typeface="Arial"/>
              </a:rPr>
              <a:t>support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20" dirty="0">
                <a:latin typeface="Arial"/>
                <a:cs typeface="Arial"/>
              </a:rPr>
              <a:t>growth </a:t>
            </a:r>
            <a:r>
              <a:rPr sz="1800" spc="125" dirty="0">
                <a:latin typeface="Arial"/>
                <a:cs typeface="Arial"/>
              </a:rPr>
              <a:t>of  </a:t>
            </a:r>
            <a:r>
              <a:rPr sz="1800" spc="85" dirty="0">
                <a:latin typeface="Arial"/>
                <a:cs typeface="Arial"/>
              </a:rPr>
              <a:t>Internet </a:t>
            </a:r>
            <a:r>
              <a:rPr sz="1800" spc="110" dirty="0">
                <a:latin typeface="Arial"/>
                <a:cs typeface="Arial"/>
              </a:rPr>
              <a:t>multimedia </a:t>
            </a:r>
            <a:r>
              <a:rPr sz="1800" spc="95" dirty="0">
                <a:latin typeface="Arial"/>
                <a:cs typeface="Arial"/>
              </a:rPr>
              <a:t>content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75" dirty="0">
                <a:latin typeface="Arial"/>
                <a:cs typeface="Arial"/>
              </a:rPr>
              <a:t>web </a:t>
            </a:r>
            <a:r>
              <a:rPr sz="1800" spc="85" dirty="0">
                <a:latin typeface="Arial"/>
                <a:cs typeface="Arial"/>
              </a:rPr>
              <a:t>applications, </a:t>
            </a:r>
            <a:r>
              <a:rPr sz="1800" spc="95" dirty="0">
                <a:latin typeface="Arial"/>
                <a:cs typeface="Arial"/>
              </a:rPr>
              <a:t>content  </a:t>
            </a:r>
            <a:r>
              <a:rPr sz="1800" spc="85" dirty="0">
                <a:latin typeface="Arial"/>
                <a:cs typeface="Arial"/>
              </a:rPr>
              <a:t>providers </a:t>
            </a:r>
            <a:r>
              <a:rPr sz="1800" spc="35" dirty="0">
                <a:latin typeface="Arial"/>
                <a:cs typeface="Arial"/>
              </a:rPr>
              <a:t>have </a:t>
            </a:r>
            <a:r>
              <a:rPr sz="1800" spc="60" dirty="0">
                <a:latin typeface="Arial"/>
                <a:cs typeface="Arial"/>
              </a:rPr>
              <a:t>been </a:t>
            </a:r>
            <a:r>
              <a:rPr sz="1800" spc="95" dirty="0">
                <a:latin typeface="Arial"/>
                <a:cs typeface="Arial"/>
              </a:rPr>
              <a:t>expanding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65" dirty="0">
                <a:latin typeface="Arial"/>
                <a:cs typeface="Arial"/>
              </a:rPr>
              <a:t>centers, </a:t>
            </a:r>
            <a:r>
              <a:rPr sz="1800" spc="100" dirty="0">
                <a:latin typeface="Arial"/>
                <a:cs typeface="Arial"/>
              </a:rPr>
              <a:t>pushing </a:t>
            </a:r>
            <a:r>
              <a:rPr sz="1800" spc="125" dirty="0">
                <a:latin typeface="Arial"/>
                <a:cs typeface="Arial"/>
              </a:rPr>
              <a:t>10-Gbps  </a:t>
            </a:r>
            <a:r>
              <a:rPr sz="1800" spc="55" dirty="0">
                <a:latin typeface="Arial"/>
                <a:cs typeface="Arial"/>
              </a:rPr>
              <a:t>Ethernet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5" dirty="0">
                <a:latin typeface="Arial"/>
                <a:cs typeface="Arial"/>
              </a:rPr>
              <a:t>its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110" dirty="0">
                <a:latin typeface="Arial"/>
                <a:cs typeface="Arial"/>
              </a:rPr>
              <a:t>limits.</a:t>
            </a:r>
            <a:endParaRPr sz="1800" dirty="0">
              <a:latin typeface="Arial"/>
              <a:cs typeface="Arial"/>
            </a:endParaRPr>
          </a:p>
          <a:p>
            <a:pPr marL="504190" marR="5080" indent="-287020" algn="just">
              <a:lnSpc>
                <a:spcPct val="100000"/>
              </a:lnSpc>
              <a:buChar char="•"/>
              <a:tabLst>
                <a:tab pos="504825" algn="l"/>
              </a:tabLst>
            </a:pPr>
            <a:r>
              <a:rPr sz="1800" spc="85" dirty="0">
                <a:latin typeface="Arial"/>
                <a:cs typeface="Arial"/>
              </a:rPr>
              <a:t>Metro video/service providers: </a:t>
            </a:r>
            <a:r>
              <a:rPr sz="1800" spc="65" dirty="0">
                <a:latin typeface="Arial"/>
                <a:cs typeface="Arial"/>
              </a:rPr>
              <a:t>Video </a:t>
            </a:r>
            <a:r>
              <a:rPr sz="1800" spc="105" dirty="0">
                <a:latin typeface="Arial"/>
                <a:cs typeface="Arial"/>
              </a:rPr>
              <a:t>on </a:t>
            </a:r>
            <a:r>
              <a:rPr sz="1800" spc="85" dirty="0">
                <a:latin typeface="Arial"/>
                <a:cs typeface="Arial"/>
              </a:rPr>
              <a:t>demand </a:t>
            </a:r>
            <a:r>
              <a:rPr sz="1800" spc="40" dirty="0">
                <a:latin typeface="Arial"/>
                <a:cs typeface="Arial"/>
              </a:rPr>
              <a:t>has </a:t>
            </a:r>
            <a:r>
              <a:rPr sz="1800" spc="60" dirty="0">
                <a:latin typeface="Arial"/>
                <a:cs typeface="Arial"/>
              </a:rPr>
              <a:t>been  </a:t>
            </a:r>
            <a:r>
              <a:rPr sz="1800" spc="105" dirty="0">
                <a:latin typeface="Arial"/>
                <a:cs typeface="Arial"/>
              </a:rPr>
              <a:t>driving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65" dirty="0">
                <a:latin typeface="Arial"/>
                <a:cs typeface="Arial"/>
              </a:rPr>
              <a:t>new </a:t>
            </a:r>
            <a:r>
              <a:rPr sz="1800" spc="85" dirty="0">
                <a:latin typeface="Arial"/>
                <a:cs typeface="Arial"/>
              </a:rPr>
              <a:t>generation </a:t>
            </a:r>
            <a:r>
              <a:rPr sz="1800" spc="130" dirty="0">
                <a:latin typeface="Arial"/>
                <a:cs typeface="Arial"/>
              </a:rPr>
              <a:t>of</a:t>
            </a:r>
            <a:r>
              <a:rPr sz="1800" spc="125" dirty="0">
                <a:latin typeface="Arial"/>
                <a:cs typeface="Arial"/>
              </a:rPr>
              <a:t> 10-Gbps</a:t>
            </a:r>
            <a:endParaRPr sz="1800" dirty="0">
              <a:latin typeface="Arial"/>
              <a:cs typeface="Arial"/>
            </a:endParaRPr>
          </a:p>
          <a:p>
            <a:pPr marL="504190" indent="-287020" algn="just">
              <a:lnSpc>
                <a:spcPct val="100000"/>
              </a:lnSpc>
              <a:buChar char="•"/>
              <a:tabLst>
                <a:tab pos="504825" algn="l"/>
              </a:tabLst>
            </a:pPr>
            <a:r>
              <a:rPr sz="1800" spc="55" dirty="0">
                <a:latin typeface="Arial"/>
                <a:cs typeface="Arial"/>
              </a:rPr>
              <a:t>Ethernet </a:t>
            </a:r>
            <a:r>
              <a:rPr sz="1800" spc="114" dirty="0">
                <a:latin typeface="Arial"/>
                <a:cs typeface="Arial"/>
              </a:rPr>
              <a:t>metropolitan/core </a:t>
            </a:r>
            <a:r>
              <a:rPr sz="1800" spc="105" dirty="0">
                <a:latin typeface="Arial"/>
                <a:cs typeface="Arial"/>
              </a:rPr>
              <a:t>network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buildouts.</a:t>
            </a:r>
            <a:endParaRPr sz="1800" dirty="0">
              <a:latin typeface="Arial"/>
              <a:cs typeface="Arial"/>
            </a:endParaRPr>
          </a:p>
          <a:p>
            <a:pPr marL="504190" marR="508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504825" algn="l"/>
              </a:tabLst>
            </a:pPr>
            <a:r>
              <a:rPr sz="1800" spc="55" dirty="0">
                <a:latin typeface="Arial"/>
                <a:cs typeface="Arial"/>
              </a:rPr>
              <a:t>Enterprise </a:t>
            </a:r>
            <a:r>
              <a:rPr sz="1800" spc="20" dirty="0">
                <a:latin typeface="Arial"/>
                <a:cs typeface="Arial"/>
              </a:rPr>
              <a:t>LANs: </a:t>
            </a:r>
            <a:r>
              <a:rPr sz="1800" spc="100" dirty="0">
                <a:latin typeface="Arial"/>
                <a:cs typeface="Arial"/>
              </a:rPr>
              <a:t>Continuing </a:t>
            </a:r>
            <a:r>
              <a:rPr sz="1800" spc="120" dirty="0">
                <a:latin typeface="Arial"/>
                <a:cs typeface="Arial"/>
              </a:rPr>
              <a:t>growth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55" dirty="0">
                <a:latin typeface="Arial"/>
                <a:cs typeface="Arial"/>
              </a:rPr>
              <a:t>convergence </a:t>
            </a:r>
            <a:r>
              <a:rPr sz="1800" spc="125" dirty="0">
                <a:latin typeface="Arial"/>
                <a:cs typeface="Arial"/>
              </a:rPr>
              <a:t>of  </a:t>
            </a:r>
            <a:r>
              <a:rPr sz="1800" spc="110" dirty="0">
                <a:latin typeface="Arial"/>
                <a:cs typeface="Arial"/>
              </a:rPr>
              <a:t>voice/video/data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105" dirty="0">
                <a:latin typeface="Arial"/>
                <a:cs typeface="Arial"/>
              </a:rPr>
              <a:t>unified </a:t>
            </a:r>
            <a:r>
              <a:rPr sz="1800" spc="95" dirty="0">
                <a:latin typeface="Arial"/>
                <a:cs typeface="Arial"/>
              </a:rPr>
              <a:t>communications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105" dirty="0">
                <a:latin typeface="Arial"/>
                <a:cs typeface="Arial"/>
              </a:rPr>
              <a:t>driving </a:t>
            </a:r>
            <a:r>
              <a:rPr sz="1800" spc="114" dirty="0">
                <a:latin typeface="Arial"/>
                <a:cs typeface="Arial"/>
              </a:rPr>
              <a:t>up 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85" dirty="0">
                <a:latin typeface="Arial"/>
                <a:cs typeface="Arial"/>
              </a:rPr>
              <a:t>switch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demands.</a:t>
            </a:r>
            <a:endParaRPr sz="1800" dirty="0">
              <a:latin typeface="Arial"/>
              <a:cs typeface="Arial"/>
            </a:endParaRPr>
          </a:p>
          <a:p>
            <a:pPr marL="504190" marR="6350" indent="-287020" algn="just">
              <a:lnSpc>
                <a:spcPct val="100000"/>
              </a:lnSpc>
              <a:buChar char="•"/>
              <a:tabLst>
                <a:tab pos="504825" algn="l"/>
              </a:tabLst>
            </a:pPr>
            <a:r>
              <a:rPr sz="1800" spc="85" dirty="0">
                <a:latin typeface="Arial"/>
                <a:cs typeface="Arial"/>
              </a:rPr>
              <a:t>Internet </a:t>
            </a:r>
            <a:r>
              <a:rPr sz="1800" spc="40" dirty="0">
                <a:latin typeface="Arial"/>
                <a:cs typeface="Arial"/>
              </a:rPr>
              <a:t>exchanges/ISP </a:t>
            </a:r>
            <a:r>
              <a:rPr sz="1800" spc="65" dirty="0">
                <a:latin typeface="Arial"/>
                <a:cs typeface="Arial"/>
              </a:rPr>
              <a:t>core </a:t>
            </a:r>
            <a:r>
              <a:rPr sz="1800" spc="114" dirty="0">
                <a:latin typeface="Arial"/>
                <a:cs typeface="Arial"/>
              </a:rPr>
              <a:t>routing: </a:t>
            </a:r>
            <a:r>
              <a:rPr sz="1800" spc="60" dirty="0">
                <a:latin typeface="Arial"/>
                <a:cs typeface="Arial"/>
              </a:rPr>
              <a:t>With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50" dirty="0">
                <a:latin typeface="Arial"/>
                <a:cs typeface="Arial"/>
              </a:rPr>
              <a:t>massive </a:t>
            </a:r>
            <a:r>
              <a:rPr sz="1800" spc="105" dirty="0">
                <a:latin typeface="Arial"/>
                <a:cs typeface="Arial"/>
              </a:rPr>
              <a:t>amount 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00" dirty="0">
                <a:latin typeface="Arial"/>
                <a:cs typeface="Arial"/>
              </a:rPr>
              <a:t>traffic </a:t>
            </a:r>
            <a:r>
              <a:rPr sz="1800" spc="110" dirty="0">
                <a:latin typeface="Arial"/>
                <a:cs typeface="Arial"/>
              </a:rPr>
              <a:t>flowing </a:t>
            </a:r>
            <a:r>
              <a:rPr sz="1800" spc="120" dirty="0">
                <a:latin typeface="Arial"/>
                <a:cs typeface="Arial"/>
              </a:rPr>
              <a:t>through </a:t>
            </a:r>
            <a:r>
              <a:rPr sz="1800" spc="60" dirty="0">
                <a:latin typeface="Arial"/>
                <a:cs typeface="Arial"/>
              </a:rPr>
              <a:t>these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70" dirty="0">
                <a:latin typeface="Arial"/>
                <a:cs typeface="Arial"/>
              </a:rPr>
              <a:t>nodes,</a:t>
            </a:r>
            <a:endParaRPr sz="1800" dirty="0">
              <a:latin typeface="Arial"/>
              <a:cs typeface="Arial"/>
            </a:endParaRPr>
          </a:p>
          <a:p>
            <a:pPr marL="504190" indent="-287020" algn="just">
              <a:lnSpc>
                <a:spcPct val="100000"/>
              </a:lnSpc>
              <a:buChar char="•"/>
              <a:tabLst>
                <a:tab pos="504825" algn="l"/>
              </a:tabLst>
            </a:pPr>
            <a:r>
              <a:rPr sz="1800" spc="50" dirty="0">
                <a:latin typeface="Arial"/>
                <a:cs typeface="Arial"/>
              </a:rPr>
              <a:t>The </a:t>
            </a:r>
            <a:r>
              <a:rPr sz="1800" spc="105" dirty="0">
                <a:latin typeface="Arial"/>
                <a:cs typeface="Arial"/>
              </a:rPr>
              <a:t>trend </a:t>
            </a:r>
            <a:r>
              <a:rPr sz="1800" spc="80" dirty="0">
                <a:latin typeface="Arial"/>
                <a:cs typeface="Arial"/>
              </a:rPr>
              <a:t>at </a:t>
            </a:r>
            <a:r>
              <a:rPr sz="1800" spc="70" dirty="0">
                <a:latin typeface="Arial"/>
                <a:cs typeface="Arial"/>
              </a:rPr>
              <a:t>large </a:t>
            </a:r>
            <a:r>
              <a:rPr sz="1800" spc="65" dirty="0">
                <a:latin typeface="Arial"/>
                <a:cs typeface="Arial"/>
              </a:rPr>
              <a:t>data </a:t>
            </a:r>
            <a:r>
              <a:rPr sz="1800" spc="60" dirty="0">
                <a:latin typeface="Arial"/>
                <a:cs typeface="Arial"/>
              </a:rPr>
              <a:t>centers,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spc="125" dirty="0">
                <a:latin typeface="Arial"/>
                <a:cs typeface="Arial"/>
              </a:rPr>
              <a:t>with</a:t>
            </a:r>
            <a:endParaRPr sz="1800" dirty="0">
              <a:latin typeface="Arial"/>
              <a:cs typeface="Arial"/>
            </a:endParaRPr>
          </a:p>
          <a:p>
            <a:pPr marL="504190" marR="5715" indent="-287020" algn="just">
              <a:lnSpc>
                <a:spcPct val="100000"/>
              </a:lnSpc>
              <a:buChar char="•"/>
              <a:tabLst>
                <a:tab pos="504825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65" dirty="0">
                <a:latin typeface="Arial"/>
                <a:cs typeface="Arial"/>
              </a:rPr>
              <a:t>switches </a:t>
            </a:r>
            <a:r>
              <a:rPr sz="1800" spc="40" dirty="0">
                <a:latin typeface="Arial"/>
                <a:cs typeface="Arial"/>
              </a:rPr>
              <a:t>are </a:t>
            </a:r>
            <a:r>
              <a:rPr sz="1800" spc="105" dirty="0">
                <a:latin typeface="Arial"/>
                <a:cs typeface="Arial"/>
              </a:rPr>
              <a:t>often </a:t>
            </a:r>
            <a:r>
              <a:rPr sz="1800" spc="114" dirty="0">
                <a:latin typeface="Arial"/>
                <a:cs typeface="Arial"/>
              </a:rPr>
              <a:t>mounted in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70" dirty="0">
                <a:latin typeface="Arial"/>
                <a:cs typeface="Arial"/>
              </a:rPr>
              <a:t>rack </a:t>
            </a:r>
            <a:r>
              <a:rPr sz="1800" spc="80" dirty="0">
                <a:latin typeface="Arial"/>
                <a:cs typeface="Arial"/>
              </a:rPr>
              <a:t>and referred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5" dirty="0">
                <a:latin typeface="Arial"/>
                <a:cs typeface="Arial"/>
              </a:rPr>
              <a:t>as  </a:t>
            </a:r>
            <a:r>
              <a:rPr sz="1800" spc="165" dirty="0">
                <a:latin typeface="Arial"/>
                <a:cs typeface="Arial"/>
              </a:rPr>
              <a:t>top-of-rack </a:t>
            </a:r>
            <a:r>
              <a:rPr sz="1800" spc="-15" dirty="0">
                <a:latin typeface="Arial"/>
                <a:cs typeface="Arial"/>
              </a:rPr>
              <a:t>(ToR) </a:t>
            </a:r>
            <a:r>
              <a:rPr sz="1800" spc="65" dirty="0">
                <a:latin typeface="Arial"/>
                <a:cs typeface="Arial"/>
              </a:rPr>
              <a:t>switches</a:t>
            </a:r>
            <a:r>
              <a:rPr lang="en-US" sz="1800" spc="65" dirty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84007" y="266700"/>
            <a:ext cx="4390644" cy="3922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84007" y="4351018"/>
            <a:ext cx="4390644" cy="2481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6115685" cy="58298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90"/>
              </a:spcBef>
            </a:pPr>
            <a:r>
              <a:rPr sz="1800" b="1" spc="114" dirty="0">
                <a:latin typeface="Arial"/>
                <a:cs typeface="Arial"/>
              </a:rPr>
              <a:t>1.3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-90" dirty="0">
                <a:latin typeface="Arial"/>
                <a:cs typeface="Arial"/>
              </a:rPr>
              <a:t>ETHERNET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85" dirty="0">
                <a:latin typeface="Arial"/>
                <a:cs typeface="Arial"/>
              </a:rPr>
              <a:t>25-Gbps</a:t>
            </a:r>
            <a:r>
              <a:rPr sz="1800" b="1" spc="30" dirty="0">
                <a:latin typeface="Arial"/>
                <a:cs typeface="Arial"/>
              </a:rPr>
              <a:t> </a:t>
            </a:r>
            <a:r>
              <a:rPr sz="1800" b="1" spc="65" dirty="0">
                <a:latin typeface="Arial"/>
                <a:cs typeface="Arial"/>
              </a:rPr>
              <a:t>802.3cc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85" dirty="0">
                <a:latin typeface="Arial"/>
                <a:cs typeface="Arial"/>
              </a:rPr>
              <a:t>50-Gbps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spc="85" dirty="0">
                <a:latin typeface="Arial"/>
                <a:cs typeface="Arial"/>
              </a:rPr>
              <a:t>802.3cd</a:t>
            </a:r>
            <a:endParaRPr sz="1800" dirty="0">
              <a:latin typeface="Arial"/>
              <a:cs typeface="Arial"/>
            </a:endParaRPr>
          </a:p>
          <a:p>
            <a:pPr marL="299085" marR="825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35" dirty="0">
                <a:latin typeface="Arial"/>
                <a:cs typeface="Arial"/>
              </a:rPr>
              <a:t>One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00" dirty="0">
                <a:latin typeface="Arial"/>
                <a:cs typeface="Arial"/>
              </a:rPr>
              <a:t>options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110" dirty="0">
                <a:latin typeface="Arial"/>
                <a:cs typeface="Arial"/>
              </a:rPr>
              <a:t>implementing </a:t>
            </a:r>
            <a:r>
              <a:rPr sz="1800" spc="125" dirty="0">
                <a:latin typeface="Arial"/>
                <a:cs typeface="Arial"/>
              </a:rPr>
              <a:t>100-Gbps </a:t>
            </a:r>
            <a:r>
              <a:rPr sz="1800" spc="60" dirty="0">
                <a:latin typeface="Arial"/>
                <a:cs typeface="Arial"/>
              </a:rPr>
              <a:t>is </a:t>
            </a:r>
            <a:r>
              <a:rPr sz="1800" spc="620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125" dirty="0">
                <a:latin typeface="Arial"/>
                <a:cs typeface="Arial"/>
              </a:rPr>
              <a:t>four 25-Gbps </a:t>
            </a:r>
            <a:r>
              <a:rPr sz="1800" spc="60" dirty="0">
                <a:latin typeface="Arial"/>
                <a:cs typeface="Arial"/>
              </a:rPr>
              <a:t>physical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45" dirty="0">
                <a:latin typeface="Arial"/>
                <a:cs typeface="Arial"/>
              </a:rPr>
              <a:t>lanes.</a:t>
            </a:r>
            <a:endParaRPr sz="1800" dirty="0">
              <a:latin typeface="Arial"/>
              <a:cs typeface="Arial"/>
            </a:endParaRPr>
          </a:p>
          <a:p>
            <a:pPr marL="299085" marR="571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5" dirty="0">
                <a:latin typeface="Arial"/>
                <a:cs typeface="Arial"/>
              </a:rPr>
              <a:t>Such </a:t>
            </a:r>
            <a:r>
              <a:rPr sz="1800" spc="80" dirty="0">
                <a:latin typeface="Arial"/>
                <a:cs typeface="Arial"/>
              </a:rPr>
              <a:t>considerations </a:t>
            </a:r>
            <a:r>
              <a:rPr sz="1800" spc="35" dirty="0">
                <a:latin typeface="Arial"/>
                <a:cs typeface="Arial"/>
              </a:rPr>
              <a:t>have </a:t>
            </a:r>
            <a:r>
              <a:rPr sz="1800" spc="85" dirty="0">
                <a:latin typeface="Arial"/>
                <a:cs typeface="Arial"/>
              </a:rPr>
              <a:t>led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45" dirty="0">
                <a:latin typeface="Arial"/>
                <a:cs typeface="Arial"/>
              </a:rPr>
              <a:t>form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35" dirty="0">
                <a:latin typeface="Arial"/>
                <a:cs typeface="Arial"/>
              </a:rPr>
              <a:t>25  </a:t>
            </a:r>
            <a:r>
              <a:rPr sz="1800" spc="80" dirty="0">
                <a:latin typeface="Arial"/>
                <a:cs typeface="Arial"/>
              </a:rPr>
              <a:t>Gigabit </a:t>
            </a:r>
            <a:r>
              <a:rPr sz="1800" spc="60" dirty="0">
                <a:latin typeface="Arial"/>
                <a:cs typeface="Arial"/>
              </a:rPr>
              <a:t>Ethernet</a:t>
            </a:r>
            <a:r>
              <a:rPr sz="1800" spc="620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Consortium </a:t>
            </a:r>
            <a:r>
              <a:rPr sz="1800" spc="80" dirty="0">
                <a:latin typeface="Arial"/>
                <a:cs typeface="Arial"/>
              </a:rPr>
              <a:t>by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10" dirty="0">
                <a:latin typeface="Arial"/>
                <a:cs typeface="Arial"/>
              </a:rPr>
              <a:t>number  </a:t>
            </a:r>
            <a:r>
              <a:rPr sz="1800" spc="125" dirty="0">
                <a:latin typeface="Arial"/>
                <a:cs typeface="Arial"/>
              </a:rPr>
              <a:t>of  </a:t>
            </a:r>
            <a:r>
              <a:rPr sz="1800" spc="80" dirty="0">
                <a:latin typeface="Arial"/>
                <a:cs typeface="Arial"/>
              </a:rPr>
              <a:t>leading </a:t>
            </a:r>
            <a:r>
              <a:rPr sz="1800" spc="95" dirty="0">
                <a:latin typeface="Arial"/>
                <a:cs typeface="Arial"/>
              </a:rPr>
              <a:t>cloud </a:t>
            </a:r>
            <a:r>
              <a:rPr sz="1800" spc="110" dirty="0">
                <a:latin typeface="Arial"/>
                <a:cs typeface="Arial"/>
              </a:rPr>
              <a:t>networking</a:t>
            </a:r>
            <a:r>
              <a:rPr sz="1800" spc="720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providers,  </a:t>
            </a:r>
            <a:r>
              <a:rPr sz="1800" spc="105" dirty="0">
                <a:latin typeface="Arial"/>
                <a:cs typeface="Arial"/>
              </a:rPr>
              <a:t>including  </a:t>
            </a:r>
            <a:r>
              <a:rPr sz="1800" spc="50" dirty="0">
                <a:latin typeface="Arial"/>
                <a:cs typeface="Arial"/>
              </a:rPr>
              <a:t>Google </a:t>
            </a:r>
            <a:r>
              <a:rPr sz="1800" spc="75" dirty="0">
                <a:latin typeface="Arial"/>
                <a:cs typeface="Arial"/>
              </a:rPr>
              <a:t>and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Microsoft.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75" dirty="0">
                <a:latin typeface="Arial"/>
                <a:cs typeface="Arial"/>
              </a:rPr>
              <a:t>objective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95" dirty="0">
                <a:latin typeface="Arial"/>
                <a:cs typeface="Arial"/>
              </a:rPr>
              <a:t>Consortium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110" dirty="0">
                <a:latin typeface="Arial"/>
                <a:cs typeface="Arial"/>
              </a:rPr>
              <a:t>support </a:t>
            </a:r>
            <a:r>
              <a:rPr sz="1800" spc="50" dirty="0">
                <a:latin typeface="Arial"/>
                <a:cs typeface="Arial"/>
              </a:rPr>
              <a:t>an  </a:t>
            </a:r>
            <a:r>
              <a:rPr sz="1800" spc="110" dirty="0">
                <a:latin typeface="Arial"/>
                <a:cs typeface="Arial"/>
              </a:rPr>
              <a:t>industry-standard, </a:t>
            </a:r>
            <a:r>
              <a:rPr sz="1800" spc="85" dirty="0">
                <a:latin typeface="Arial"/>
                <a:cs typeface="Arial"/>
              </a:rPr>
              <a:t>interoperable </a:t>
            </a:r>
            <a:r>
              <a:rPr sz="1800" spc="55" dirty="0">
                <a:latin typeface="Arial"/>
                <a:cs typeface="Arial"/>
              </a:rPr>
              <a:t>Ethernet  </a:t>
            </a:r>
            <a:r>
              <a:rPr sz="1800" spc="80" dirty="0">
                <a:latin typeface="Arial"/>
                <a:cs typeface="Arial"/>
              </a:rPr>
              <a:t>specification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85" dirty="0">
                <a:latin typeface="Arial"/>
                <a:cs typeface="Arial"/>
              </a:rPr>
              <a:t>boosts</a:t>
            </a:r>
            <a:r>
              <a:rPr sz="1800" spc="67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85" dirty="0">
                <a:latin typeface="Arial"/>
                <a:cs typeface="Arial"/>
              </a:rPr>
              <a:t>performance  </a:t>
            </a:r>
            <a:r>
              <a:rPr sz="1800" spc="80" dirty="0">
                <a:latin typeface="Arial"/>
                <a:cs typeface="Arial"/>
              </a:rPr>
              <a:t>and  </a:t>
            </a:r>
            <a:r>
              <a:rPr sz="1800" spc="35" dirty="0">
                <a:latin typeface="Arial"/>
                <a:cs typeface="Arial"/>
              </a:rPr>
              <a:t>slashes </a:t>
            </a:r>
            <a:r>
              <a:rPr sz="1800" spc="90" dirty="0">
                <a:latin typeface="Arial"/>
                <a:cs typeface="Arial"/>
              </a:rPr>
              <a:t>the interconnect </a:t>
            </a:r>
            <a:r>
              <a:rPr sz="1800" spc="75" dirty="0">
                <a:latin typeface="Arial"/>
                <a:cs typeface="Arial"/>
              </a:rPr>
              <a:t>cost </a:t>
            </a:r>
            <a:r>
              <a:rPr sz="1800" spc="85" dirty="0">
                <a:latin typeface="Arial"/>
                <a:cs typeface="Arial"/>
              </a:rPr>
              <a:t>per </a:t>
            </a:r>
            <a:r>
              <a:rPr sz="1800" spc="45" dirty="0">
                <a:latin typeface="Arial"/>
                <a:cs typeface="Arial"/>
              </a:rPr>
              <a:t>Gbps </a:t>
            </a:r>
            <a:r>
              <a:rPr sz="1800" spc="70" dirty="0">
                <a:latin typeface="Arial"/>
                <a:cs typeface="Arial"/>
              </a:rPr>
              <a:t>between </a:t>
            </a:r>
            <a:r>
              <a:rPr sz="1800" spc="90" dirty="0">
                <a:latin typeface="Arial"/>
                <a:cs typeface="Arial"/>
              </a:rPr>
              <a:t>the  </a:t>
            </a:r>
            <a:r>
              <a:rPr sz="1800" spc="-5" dirty="0">
                <a:latin typeface="Arial"/>
                <a:cs typeface="Arial"/>
              </a:rPr>
              <a:t>NIC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-10" dirty="0">
                <a:latin typeface="Arial"/>
                <a:cs typeface="Arial"/>
              </a:rPr>
              <a:t>ToR</a:t>
            </a:r>
            <a:r>
              <a:rPr sz="1800" spc="140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switch.</a:t>
            </a:r>
            <a:endParaRPr sz="1800" dirty="0">
              <a:latin typeface="Arial"/>
              <a:cs typeface="Arial"/>
            </a:endParaRPr>
          </a:p>
          <a:p>
            <a:pPr marL="299085" marR="571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80" dirty="0">
                <a:latin typeface="Arial"/>
                <a:cs typeface="Arial"/>
              </a:rPr>
              <a:t>specification </a:t>
            </a:r>
            <a:r>
              <a:rPr sz="1800" spc="90" dirty="0">
                <a:latin typeface="Arial"/>
                <a:cs typeface="Arial"/>
              </a:rPr>
              <a:t>adopted </a:t>
            </a:r>
            <a:r>
              <a:rPr sz="1800" spc="80" dirty="0">
                <a:latin typeface="Arial"/>
                <a:cs typeface="Arial"/>
              </a:rPr>
              <a:t>by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95" dirty="0">
                <a:latin typeface="Arial"/>
                <a:cs typeface="Arial"/>
              </a:rPr>
              <a:t>Consortium  </a:t>
            </a:r>
            <a:r>
              <a:rPr sz="1800" spc="65" dirty="0">
                <a:latin typeface="Arial"/>
                <a:cs typeface="Arial"/>
              </a:rPr>
              <a:t>prescribes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00" dirty="0">
                <a:latin typeface="Arial"/>
                <a:cs typeface="Arial"/>
              </a:rPr>
              <a:t>single-lane </a:t>
            </a:r>
            <a:r>
              <a:rPr sz="1800" spc="125" dirty="0">
                <a:latin typeface="Arial"/>
                <a:cs typeface="Arial"/>
              </a:rPr>
              <a:t>25-Gbps </a:t>
            </a:r>
            <a:r>
              <a:rPr sz="1800" spc="60" dirty="0">
                <a:latin typeface="Arial"/>
                <a:cs typeface="Arial"/>
              </a:rPr>
              <a:t>Ethernet  </a:t>
            </a:r>
            <a:r>
              <a:rPr sz="1800" spc="75" dirty="0">
                <a:latin typeface="Arial"/>
                <a:cs typeface="Arial"/>
              </a:rPr>
              <a:t>and  </a:t>
            </a:r>
            <a:r>
              <a:rPr sz="1800" spc="110" dirty="0">
                <a:latin typeface="Arial"/>
                <a:cs typeface="Arial"/>
              </a:rPr>
              <a:t>dual-lane </a:t>
            </a:r>
            <a:r>
              <a:rPr sz="1800" spc="125" dirty="0">
                <a:latin typeface="Arial"/>
                <a:cs typeface="Arial"/>
              </a:rPr>
              <a:t>50-Gbps </a:t>
            </a:r>
            <a:r>
              <a:rPr sz="1800" spc="60" dirty="0">
                <a:latin typeface="Arial"/>
                <a:cs typeface="Arial"/>
              </a:rPr>
              <a:t>Ethernet </a:t>
            </a:r>
            <a:r>
              <a:rPr sz="1800" spc="120" dirty="0">
                <a:latin typeface="Arial"/>
                <a:cs typeface="Arial"/>
              </a:rPr>
              <a:t>link </a:t>
            </a:r>
            <a:r>
              <a:rPr sz="1800" spc="100" dirty="0">
                <a:latin typeface="Arial"/>
                <a:cs typeface="Arial"/>
              </a:rPr>
              <a:t>protocol, </a:t>
            </a:r>
            <a:r>
              <a:rPr sz="1800" spc="85" dirty="0">
                <a:latin typeface="Arial"/>
                <a:cs typeface="Arial"/>
              </a:rPr>
              <a:t>enabling  </a:t>
            </a:r>
            <a:r>
              <a:rPr sz="1800" spc="120" dirty="0">
                <a:latin typeface="Arial"/>
                <a:cs typeface="Arial"/>
              </a:rPr>
              <a:t>up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110" dirty="0">
                <a:latin typeface="Arial"/>
                <a:cs typeface="Arial"/>
              </a:rPr>
              <a:t>2.5 </a:t>
            </a:r>
            <a:r>
              <a:rPr sz="1800" spc="95" dirty="0">
                <a:latin typeface="Arial"/>
                <a:cs typeface="Arial"/>
              </a:rPr>
              <a:t>times </a:t>
            </a:r>
            <a:r>
              <a:rPr sz="1800" spc="100" dirty="0">
                <a:latin typeface="Arial"/>
                <a:cs typeface="Arial"/>
              </a:rPr>
              <a:t>higher </a:t>
            </a:r>
            <a:r>
              <a:rPr sz="1800" spc="85" dirty="0">
                <a:latin typeface="Arial"/>
                <a:cs typeface="Arial"/>
              </a:rPr>
              <a:t>performance per </a:t>
            </a:r>
            <a:r>
              <a:rPr sz="1800" spc="65" dirty="0">
                <a:latin typeface="Arial"/>
                <a:cs typeface="Arial"/>
              </a:rPr>
              <a:t>physical  </a:t>
            </a:r>
            <a:r>
              <a:rPr sz="1800" spc="50" dirty="0">
                <a:latin typeface="Arial"/>
                <a:cs typeface="Arial"/>
              </a:rPr>
              <a:t>lane </a:t>
            </a:r>
            <a:r>
              <a:rPr sz="1800" spc="105" dirty="0">
                <a:latin typeface="Arial"/>
                <a:cs typeface="Arial"/>
              </a:rPr>
              <a:t>on </a:t>
            </a:r>
            <a:r>
              <a:rPr sz="1800" spc="114" dirty="0">
                <a:latin typeface="Arial"/>
                <a:cs typeface="Arial"/>
              </a:rPr>
              <a:t>twinax </a:t>
            </a:r>
            <a:r>
              <a:rPr sz="1800" spc="80" dirty="0">
                <a:latin typeface="Arial"/>
                <a:cs typeface="Arial"/>
              </a:rPr>
              <a:t>copper wire </a:t>
            </a:r>
            <a:r>
              <a:rPr sz="1800" spc="65" dirty="0">
                <a:latin typeface="Arial"/>
                <a:cs typeface="Arial"/>
              </a:rPr>
              <a:t>between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70" dirty="0">
                <a:latin typeface="Arial"/>
                <a:cs typeface="Arial"/>
              </a:rPr>
              <a:t>rack  </a:t>
            </a:r>
            <a:r>
              <a:rPr sz="1800" spc="105" dirty="0">
                <a:latin typeface="Arial"/>
                <a:cs typeface="Arial"/>
              </a:rPr>
              <a:t>endpoint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85" dirty="0">
                <a:latin typeface="Arial"/>
                <a:cs typeface="Arial"/>
              </a:rPr>
              <a:t>switch compared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125" dirty="0">
                <a:latin typeface="Arial"/>
                <a:cs typeface="Arial"/>
              </a:rPr>
              <a:t>10-Gbps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240" dirty="0">
                <a:latin typeface="Arial"/>
                <a:cs typeface="Arial"/>
              </a:rPr>
              <a:t>40-  </a:t>
            </a:r>
            <a:r>
              <a:rPr sz="1800" spc="40" dirty="0">
                <a:latin typeface="Arial"/>
                <a:cs typeface="Arial"/>
              </a:rPr>
              <a:t>Gbps </a:t>
            </a:r>
            <a:r>
              <a:rPr sz="1800" spc="55" dirty="0">
                <a:latin typeface="Arial"/>
                <a:cs typeface="Arial"/>
              </a:rPr>
              <a:t>Ethernet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links.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71259" y="73152"/>
            <a:ext cx="5920739" cy="30617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71259" y="4553710"/>
            <a:ext cx="5920739" cy="2296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71259" y="3204972"/>
            <a:ext cx="5920740" cy="12786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384165" cy="5552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90"/>
              </a:spcBef>
            </a:pPr>
            <a:r>
              <a:rPr sz="1800" b="1" spc="114" dirty="0">
                <a:latin typeface="Arial"/>
                <a:cs typeface="Arial"/>
              </a:rPr>
              <a:t>1.3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-90" dirty="0">
                <a:latin typeface="Arial"/>
                <a:cs typeface="Arial"/>
              </a:rPr>
              <a:t>ETHERNET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30" dirty="0">
                <a:latin typeface="Arial"/>
                <a:cs typeface="Arial"/>
              </a:rPr>
              <a:t>Terabit </a:t>
            </a:r>
            <a:r>
              <a:rPr sz="1800" b="1" dirty="0">
                <a:latin typeface="Arial"/>
                <a:cs typeface="Arial"/>
              </a:rPr>
              <a:t>Ethernet </a:t>
            </a:r>
            <a:r>
              <a:rPr sz="1800" b="1" spc="-165" dirty="0">
                <a:latin typeface="Arial"/>
                <a:cs typeface="Arial"/>
              </a:rPr>
              <a:t>IEEE</a:t>
            </a:r>
            <a:r>
              <a:rPr sz="1800" b="1" spc="-160" dirty="0">
                <a:latin typeface="Arial"/>
                <a:cs typeface="Arial"/>
              </a:rPr>
              <a:t> </a:t>
            </a:r>
            <a:r>
              <a:rPr sz="1800" b="1" spc="85" dirty="0">
                <a:latin typeface="Arial"/>
                <a:cs typeface="Arial"/>
              </a:rPr>
              <a:t>802.3bs</a:t>
            </a:r>
            <a:endParaRPr sz="1800" dirty="0">
              <a:latin typeface="Arial"/>
              <a:cs typeface="Arial"/>
            </a:endParaRPr>
          </a:p>
          <a:p>
            <a:pPr marL="29908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50" dirty="0">
                <a:latin typeface="Arial"/>
                <a:cs typeface="Arial"/>
              </a:rPr>
              <a:t>The </a:t>
            </a:r>
            <a:r>
              <a:rPr sz="1800" spc="120" dirty="0">
                <a:latin typeface="Arial"/>
                <a:cs typeface="Arial"/>
              </a:rPr>
              <a:t>growth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85" dirty="0">
                <a:latin typeface="Arial"/>
                <a:cs typeface="Arial"/>
              </a:rPr>
              <a:t>demand </a:t>
            </a:r>
            <a:r>
              <a:rPr sz="1800" spc="55" dirty="0">
                <a:latin typeface="Arial"/>
                <a:cs typeface="Arial"/>
              </a:rPr>
              <a:t>never </a:t>
            </a:r>
            <a:r>
              <a:rPr sz="1800" spc="75" dirty="0">
                <a:latin typeface="Arial"/>
                <a:cs typeface="Arial"/>
              </a:rPr>
              <a:t>lets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up.</a:t>
            </a:r>
            <a:endParaRPr sz="1800" dirty="0">
              <a:latin typeface="Arial"/>
              <a:cs typeface="Arial"/>
            </a:endParaRPr>
          </a:p>
          <a:p>
            <a:pPr marL="299085" marR="243204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80" dirty="0">
                <a:latin typeface="Arial"/>
                <a:cs typeface="Arial"/>
              </a:rPr>
              <a:t>Terabit </a:t>
            </a:r>
            <a:r>
              <a:rPr sz="1800" spc="60" dirty="0">
                <a:latin typeface="Arial"/>
                <a:cs typeface="Arial"/>
              </a:rPr>
              <a:t>Ethernet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-25" dirty="0">
                <a:latin typeface="Arial"/>
                <a:cs typeface="Arial"/>
              </a:rPr>
              <a:t>TbE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60" dirty="0">
                <a:latin typeface="Arial"/>
                <a:cs typeface="Arial"/>
              </a:rPr>
              <a:t>used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65" dirty="0">
                <a:latin typeface="Arial"/>
                <a:cs typeface="Arial"/>
              </a:rPr>
              <a:t>describe  </a:t>
            </a:r>
            <a:r>
              <a:rPr sz="1800" spc="45" dirty="0">
                <a:latin typeface="Arial"/>
                <a:cs typeface="Arial"/>
              </a:rPr>
              <a:t>speeds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60" dirty="0">
                <a:latin typeface="Arial"/>
                <a:cs typeface="Arial"/>
              </a:rPr>
              <a:t>Ethernet </a:t>
            </a:r>
            <a:r>
              <a:rPr sz="1800" spc="45" dirty="0">
                <a:latin typeface="Arial"/>
                <a:cs typeface="Arial"/>
              </a:rPr>
              <a:t>above </a:t>
            </a:r>
            <a:r>
              <a:rPr sz="1800" spc="135" dirty="0">
                <a:latin typeface="Arial"/>
                <a:cs typeface="Arial"/>
              </a:rPr>
              <a:t>100 </a:t>
            </a:r>
            <a:r>
              <a:rPr sz="1800" spc="120" dirty="0">
                <a:latin typeface="Arial"/>
                <a:cs typeface="Arial"/>
              </a:rPr>
              <a:t>Gbit/s. </a:t>
            </a:r>
            <a:r>
              <a:rPr sz="1800" spc="135" dirty="0">
                <a:latin typeface="Arial"/>
                <a:cs typeface="Arial"/>
              </a:rPr>
              <a:t>400  </a:t>
            </a:r>
            <a:r>
              <a:rPr sz="1800" spc="80" dirty="0">
                <a:latin typeface="Arial"/>
                <a:cs typeface="Arial"/>
              </a:rPr>
              <a:t>Gigabit </a:t>
            </a:r>
            <a:r>
              <a:rPr sz="1800" spc="55" dirty="0">
                <a:latin typeface="Arial"/>
                <a:cs typeface="Arial"/>
              </a:rPr>
              <a:t>Ethernet </a:t>
            </a:r>
            <a:r>
              <a:rPr sz="1800" spc="60" dirty="0">
                <a:latin typeface="Arial"/>
                <a:cs typeface="Arial"/>
              </a:rPr>
              <a:t>(400G, </a:t>
            </a:r>
            <a:r>
              <a:rPr sz="1800" spc="25" dirty="0">
                <a:latin typeface="Arial"/>
                <a:cs typeface="Arial"/>
              </a:rPr>
              <a:t>400GbE)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35" dirty="0">
                <a:latin typeface="Arial"/>
                <a:cs typeface="Arial"/>
              </a:rPr>
              <a:t>200  </a:t>
            </a:r>
            <a:r>
              <a:rPr sz="1800" spc="75" dirty="0">
                <a:latin typeface="Arial"/>
                <a:cs typeface="Arial"/>
              </a:rPr>
              <a:t>Gigabit </a:t>
            </a:r>
            <a:r>
              <a:rPr sz="1800" spc="55" dirty="0">
                <a:latin typeface="Arial"/>
                <a:cs typeface="Arial"/>
              </a:rPr>
              <a:t>Ethernet </a:t>
            </a:r>
            <a:r>
              <a:rPr sz="1800" spc="60" dirty="0">
                <a:latin typeface="Arial"/>
                <a:cs typeface="Arial"/>
              </a:rPr>
              <a:t>(200G,</a:t>
            </a:r>
            <a:r>
              <a:rPr sz="1800" spc="114" dirty="0">
                <a:latin typeface="Arial"/>
                <a:cs typeface="Arial"/>
              </a:rPr>
              <a:t> </a:t>
            </a:r>
            <a:r>
              <a:rPr sz="1800" spc="25" dirty="0">
                <a:latin typeface="Arial"/>
                <a:cs typeface="Arial"/>
              </a:rPr>
              <a:t>200GbE)</a:t>
            </a:r>
            <a:endParaRPr sz="1800" dirty="0">
              <a:latin typeface="Arial"/>
              <a:cs typeface="Arial"/>
            </a:endParaRPr>
          </a:p>
          <a:p>
            <a:pPr marL="299085" marR="24384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75" dirty="0">
                <a:latin typeface="Arial"/>
                <a:cs typeface="Arial"/>
              </a:rPr>
              <a:t>standards </a:t>
            </a:r>
            <a:r>
              <a:rPr sz="1800" spc="65" dirty="0">
                <a:latin typeface="Arial"/>
                <a:cs typeface="Arial"/>
              </a:rPr>
              <a:t>developed </a:t>
            </a:r>
            <a:r>
              <a:rPr sz="1800" spc="80" dirty="0">
                <a:latin typeface="Arial"/>
                <a:cs typeface="Arial"/>
              </a:rPr>
              <a:t>by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-170" dirty="0">
                <a:latin typeface="Arial"/>
                <a:cs typeface="Arial"/>
              </a:rPr>
              <a:t>IEEE </a:t>
            </a:r>
            <a:r>
              <a:rPr sz="1800" spc="70" dirty="0">
                <a:latin typeface="Arial"/>
                <a:cs typeface="Arial"/>
              </a:rPr>
              <a:t>P802.3bs  </a:t>
            </a:r>
            <a:r>
              <a:rPr sz="1800" spc="45" dirty="0">
                <a:latin typeface="Arial"/>
                <a:cs typeface="Arial"/>
              </a:rPr>
              <a:t>Task </a:t>
            </a:r>
            <a:r>
              <a:rPr sz="1800" spc="20" dirty="0">
                <a:latin typeface="Arial"/>
                <a:cs typeface="Arial"/>
              </a:rPr>
              <a:t>Force </a:t>
            </a:r>
            <a:r>
              <a:rPr sz="1800" spc="95" dirty="0">
                <a:latin typeface="Arial"/>
                <a:cs typeface="Arial"/>
              </a:rPr>
              <a:t>using </a:t>
            </a:r>
            <a:r>
              <a:rPr sz="1800" spc="90" dirty="0">
                <a:latin typeface="Arial"/>
                <a:cs typeface="Arial"/>
              </a:rPr>
              <a:t>broadly </a:t>
            </a:r>
            <a:r>
              <a:rPr sz="1800" spc="100" dirty="0">
                <a:latin typeface="Arial"/>
                <a:cs typeface="Arial"/>
              </a:rPr>
              <a:t>similar  </a:t>
            </a:r>
            <a:r>
              <a:rPr sz="1800" spc="90" dirty="0">
                <a:latin typeface="Arial"/>
                <a:cs typeface="Arial"/>
              </a:rPr>
              <a:t>technology </a:t>
            </a:r>
            <a:r>
              <a:rPr sz="1800" spc="135" dirty="0">
                <a:latin typeface="Arial"/>
                <a:cs typeface="Arial"/>
              </a:rPr>
              <a:t>to 100 </a:t>
            </a:r>
            <a:r>
              <a:rPr sz="1800" spc="80" dirty="0">
                <a:latin typeface="Arial"/>
                <a:cs typeface="Arial"/>
              </a:rPr>
              <a:t>Gigabit </a:t>
            </a:r>
            <a:r>
              <a:rPr sz="1800" spc="55" dirty="0">
                <a:latin typeface="Arial"/>
                <a:cs typeface="Arial"/>
              </a:rPr>
              <a:t>Ethernet </a:t>
            </a:r>
            <a:r>
              <a:rPr sz="1800" spc="50" dirty="0">
                <a:latin typeface="Arial"/>
                <a:cs typeface="Arial"/>
              </a:rPr>
              <a:t>were  </a:t>
            </a:r>
            <a:r>
              <a:rPr sz="1800" spc="75" dirty="0">
                <a:latin typeface="Arial"/>
                <a:cs typeface="Arial"/>
              </a:rPr>
              <a:t>approved </a:t>
            </a:r>
            <a:r>
              <a:rPr sz="1800" spc="105" dirty="0">
                <a:latin typeface="Arial"/>
                <a:cs typeface="Arial"/>
              </a:rPr>
              <a:t>on </a:t>
            </a:r>
            <a:r>
              <a:rPr sz="1800" spc="65" dirty="0">
                <a:latin typeface="Arial"/>
                <a:cs typeface="Arial"/>
              </a:rPr>
              <a:t>December </a:t>
            </a:r>
            <a:r>
              <a:rPr sz="1800" spc="100" dirty="0">
                <a:latin typeface="Arial"/>
                <a:cs typeface="Arial"/>
              </a:rPr>
              <a:t>6,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2017</a:t>
            </a:r>
            <a:endParaRPr sz="1800" dirty="0">
              <a:latin typeface="Arial"/>
              <a:cs typeface="Arial"/>
            </a:endParaRPr>
          </a:p>
          <a:p>
            <a:pPr marL="299085" marR="241935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-170" dirty="0">
                <a:latin typeface="Arial"/>
                <a:cs typeface="Arial"/>
              </a:rPr>
              <a:t>IEEE </a:t>
            </a:r>
            <a:r>
              <a:rPr sz="1800" spc="120" dirty="0">
                <a:latin typeface="Arial"/>
                <a:cs typeface="Arial"/>
              </a:rPr>
              <a:t>802.3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90" dirty="0">
                <a:latin typeface="Arial"/>
                <a:cs typeface="Arial"/>
              </a:rPr>
              <a:t>currently </a:t>
            </a:r>
            <a:r>
              <a:rPr sz="1800" spc="110" dirty="0">
                <a:latin typeface="Arial"/>
                <a:cs typeface="Arial"/>
              </a:rPr>
              <a:t>exploring  </a:t>
            </a:r>
            <a:r>
              <a:rPr sz="1800" spc="90" dirty="0">
                <a:latin typeface="Arial"/>
                <a:cs typeface="Arial"/>
              </a:rPr>
              <a:t>technology </a:t>
            </a:r>
            <a:r>
              <a:rPr sz="1800" spc="100" dirty="0">
                <a:latin typeface="Arial"/>
                <a:cs typeface="Arial"/>
              </a:rPr>
              <a:t>options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105" dirty="0">
                <a:latin typeface="Arial"/>
                <a:cs typeface="Arial"/>
              </a:rPr>
              <a:t>producing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215" dirty="0">
                <a:latin typeface="Arial"/>
                <a:cs typeface="Arial"/>
              </a:rPr>
              <a:t>400-  </a:t>
            </a:r>
            <a:r>
              <a:rPr sz="1800" spc="45" dirty="0">
                <a:latin typeface="Arial"/>
                <a:cs typeface="Arial"/>
              </a:rPr>
              <a:t>Gbps </a:t>
            </a:r>
            <a:r>
              <a:rPr sz="1800" spc="55" dirty="0">
                <a:latin typeface="Arial"/>
                <a:cs typeface="Arial"/>
              </a:rPr>
              <a:t>Ethernet </a:t>
            </a:r>
            <a:r>
              <a:rPr sz="1800" spc="80" dirty="0">
                <a:latin typeface="Arial"/>
                <a:cs typeface="Arial"/>
              </a:rPr>
              <a:t>standard, </a:t>
            </a:r>
            <a:r>
              <a:rPr sz="1800" spc="105" dirty="0">
                <a:latin typeface="Arial"/>
                <a:cs typeface="Arial"/>
              </a:rPr>
              <a:t>although </a:t>
            </a:r>
            <a:r>
              <a:rPr sz="1800" spc="95" dirty="0">
                <a:latin typeface="Arial"/>
                <a:cs typeface="Arial"/>
              </a:rPr>
              <a:t>no  timetable </a:t>
            </a:r>
            <a:r>
              <a:rPr sz="1800" spc="65" dirty="0">
                <a:latin typeface="Arial"/>
                <a:cs typeface="Arial"/>
              </a:rPr>
              <a:t>is yet </a:t>
            </a:r>
            <a:r>
              <a:rPr sz="1800" spc="114" dirty="0">
                <a:latin typeface="Arial"/>
                <a:cs typeface="Arial"/>
              </a:rPr>
              <a:t>in</a:t>
            </a:r>
            <a:r>
              <a:rPr sz="1800" spc="85" dirty="0">
                <a:latin typeface="Arial"/>
                <a:cs typeface="Arial"/>
              </a:rPr>
              <a:t> </a:t>
            </a:r>
            <a:r>
              <a:rPr sz="1800" spc="50" dirty="0">
                <a:latin typeface="Arial"/>
                <a:cs typeface="Arial"/>
              </a:rPr>
              <a:t>place.</a:t>
            </a:r>
            <a:endParaRPr sz="1800" dirty="0">
              <a:latin typeface="Arial"/>
              <a:cs typeface="Arial"/>
            </a:endParaRPr>
          </a:p>
          <a:p>
            <a:pPr marL="299085" marR="243204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90" dirty="0">
                <a:latin typeface="Arial"/>
                <a:cs typeface="Arial"/>
              </a:rPr>
              <a:t>Looking </a:t>
            </a:r>
            <a:r>
              <a:rPr sz="1800" spc="85" dirty="0">
                <a:latin typeface="Arial"/>
                <a:cs typeface="Arial"/>
              </a:rPr>
              <a:t>beyond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85" dirty="0">
                <a:latin typeface="Arial"/>
                <a:cs typeface="Arial"/>
              </a:rPr>
              <a:t>milestone, there </a:t>
            </a:r>
            <a:r>
              <a:rPr sz="1800" spc="60" dirty="0">
                <a:latin typeface="Arial"/>
                <a:cs typeface="Arial"/>
              </a:rPr>
              <a:t>is  </a:t>
            </a:r>
            <a:r>
              <a:rPr sz="1800" spc="75" dirty="0">
                <a:latin typeface="Arial"/>
                <a:cs typeface="Arial"/>
              </a:rPr>
              <a:t>widespread </a:t>
            </a:r>
            <a:r>
              <a:rPr sz="1800" spc="90" dirty="0">
                <a:latin typeface="Arial"/>
                <a:cs typeface="Arial"/>
              </a:rPr>
              <a:t>acknowledgment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285" dirty="0">
                <a:latin typeface="Arial"/>
                <a:cs typeface="Arial"/>
              </a:rPr>
              <a:t>1-  </a:t>
            </a:r>
            <a:r>
              <a:rPr sz="1800" spc="75" dirty="0">
                <a:latin typeface="Arial"/>
                <a:cs typeface="Arial"/>
              </a:rPr>
              <a:t>Tbps </a:t>
            </a:r>
            <a:r>
              <a:rPr sz="1800" spc="80" dirty="0">
                <a:latin typeface="Arial"/>
                <a:cs typeface="Arial"/>
              </a:rPr>
              <a:t>(terabits </a:t>
            </a:r>
            <a:r>
              <a:rPr sz="1800" spc="85" dirty="0">
                <a:latin typeface="Arial"/>
                <a:cs typeface="Arial"/>
              </a:rPr>
              <a:t>per </a:t>
            </a:r>
            <a:r>
              <a:rPr sz="1800" spc="60" dirty="0">
                <a:latin typeface="Arial"/>
                <a:cs typeface="Arial"/>
              </a:rPr>
              <a:t>second, </a:t>
            </a:r>
            <a:r>
              <a:rPr sz="1800" spc="120" dirty="0">
                <a:latin typeface="Arial"/>
                <a:cs typeface="Arial"/>
              </a:rPr>
              <a:t>trillion </a:t>
            </a:r>
            <a:r>
              <a:rPr sz="1800" spc="105" dirty="0">
                <a:latin typeface="Arial"/>
                <a:cs typeface="Arial"/>
              </a:rPr>
              <a:t>bits </a:t>
            </a:r>
            <a:r>
              <a:rPr sz="1800" spc="85" dirty="0">
                <a:latin typeface="Arial"/>
                <a:cs typeface="Arial"/>
              </a:rPr>
              <a:t>per  </a:t>
            </a:r>
            <a:r>
              <a:rPr sz="1800" spc="50" dirty="0">
                <a:latin typeface="Arial"/>
                <a:cs typeface="Arial"/>
              </a:rPr>
              <a:t>second) </a:t>
            </a:r>
            <a:r>
              <a:rPr sz="1800" spc="85" dirty="0">
                <a:latin typeface="Arial"/>
                <a:cs typeface="Arial"/>
              </a:rPr>
              <a:t>standard </a:t>
            </a:r>
            <a:r>
              <a:rPr sz="1800" spc="114" dirty="0">
                <a:latin typeface="Arial"/>
                <a:cs typeface="Arial"/>
              </a:rPr>
              <a:t>will </a:t>
            </a:r>
            <a:r>
              <a:rPr sz="1800" spc="70" dirty="0">
                <a:latin typeface="Arial"/>
                <a:cs typeface="Arial"/>
              </a:rPr>
              <a:t>eventually </a:t>
            </a:r>
            <a:r>
              <a:rPr sz="1800" spc="60" dirty="0">
                <a:latin typeface="Arial"/>
                <a:cs typeface="Arial"/>
              </a:rPr>
              <a:t>be  </a:t>
            </a:r>
            <a:r>
              <a:rPr sz="1800" spc="90" dirty="0">
                <a:latin typeface="Arial"/>
                <a:cs typeface="Arial"/>
              </a:rPr>
              <a:t>produced.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90615" y="1857755"/>
            <a:ext cx="6076188" cy="3419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6032500" cy="610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b="1" spc="114" dirty="0">
                <a:latin typeface="Arial"/>
                <a:cs typeface="Arial"/>
              </a:rPr>
              <a:t>1.3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-90" dirty="0">
                <a:latin typeface="Arial"/>
                <a:cs typeface="Arial"/>
              </a:rPr>
              <a:t>ETHERNET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125" dirty="0">
                <a:latin typeface="Arial"/>
                <a:cs typeface="Arial"/>
              </a:rPr>
              <a:t>2.5/5-Gbps </a:t>
            </a:r>
            <a:r>
              <a:rPr sz="1800" b="1" dirty="0">
                <a:latin typeface="Arial"/>
                <a:cs typeface="Arial"/>
              </a:rPr>
              <a:t>Ethernet </a:t>
            </a:r>
            <a:r>
              <a:rPr sz="1800" b="1" spc="-165" dirty="0">
                <a:latin typeface="Arial"/>
                <a:cs typeface="Arial"/>
              </a:rPr>
              <a:t>IEEE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114" dirty="0">
                <a:latin typeface="Arial"/>
                <a:cs typeface="Arial"/>
              </a:rPr>
              <a:t>802.3bz</a:t>
            </a:r>
            <a:endParaRPr sz="18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  <a:tab pos="1115695" algn="l"/>
                <a:tab pos="2277110" algn="l"/>
                <a:tab pos="2821305" algn="l"/>
                <a:tab pos="3760470" algn="l"/>
                <a:tab pos="4269740" algn="l"/>
                <a:tab pos="4881880" algn="l"/>
                <a:tab pos="5775325" algn="l"/>
              </a:tabLst>
            </a:pPr>
            <a:r>
              <a:rPr sz="1800" spc="40" dirty="0">
                <a:latin typeface="Arial"/>
                <a:cs typeface="Arial"/>
              </a:rPr>
              <a:t>The</a:t>
            </a:r>
            <a:r>
              <a:rPr sz="1800" spc="20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e	</a:t>
            </a:r>
            <a:r>
              <a:rPr sz="1800" spc="95" dirty="0">
                <a:latin typeface="Arial"/>
                <a:cs typeface="Arial"/>
              </a:rPr>
              <a:t>re</a:t>
            </a:r>
            <a:r>
              <a:rPr sz="1800" spc="4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80" dirty="0">
                <a:latin typeface="Arial"/>
                <a:cs typeface="Arial"/>
              </a:rPr>
              <a:t>ti</a:t>
            </a:r>
            <a:r>
              <a:rPr sz="1800" spc="175" dirty="0">
                <a:latin typeface="Arial"/>
                <a:cs typeface="Arial"/>
              </a:rPr>
              <a:t>v</a:t>
            </a:r>
            <a:r>
              <a:rPr sz="1800" spc="45" dirty="0">
                <a:latin typeface="Arial"/>
                <a:cs typeface="Arial"/>
              </a:rPr>
              <a:t>el</a:t>
            </a:r>
            <a:r>
              <a:rPr sz="1800" spc="60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55" dirty="0">
                <a:latin typeface="Arial"/>
                <a:cs typeface="Arial"/>
              </a:rPr>
              <a:t>l</a:t>
            </a:r>
            <a:r>
              <a:rPr sz="1800" spc="150" dirty="0">
                <a:latin typeface="Arial"/>
                <a:cs typeface="Arial"/>
              </a:rPr>
              <a:t>o</a:t>
            </a:r>
            <a:r>
              <a:rPr sz="1800" spc="85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35" dirty="0">
                <a:latin typeface="Arial"/>
                <a:cs typeface="Arial"/>
              </a:rPr>
              <a:t>spe</a:t>
            </a:r>
            <a:r>
              <a:rPr sz="1800" spc="45" dirty="0">
                <a:latin typeface="Arial"/>
                <a:cs typeface="Arial"/>
              </a:rPr>
              <a:t>e</a:t>
            </a:r>
            <a:r>
              <a:rPr sz="1800" spc="120" dirty="0">
                <a:latin typeface="Arial"/>
                <a:cs typeface="Arial"/>
              </a:rPr>
              <a:t>d</a:t>
            </a:r>
            <a:r>
              <a:rPr sz="1800" spc="1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35" dirty="0">
                <a:latin typeface="Arial"/>
                <a:cs typeface="Arial"/>
              </a:rPr>
              <a:t>ar</a:t>
            </a:r>
            <a:r>
              <a:rPr sz="1800" spc="5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	a</a:t>
            </a:r>
            <a:r>
              <a:rPr sz="1800" spc="35" dirty="0">
                <a:latin typeface="Arial"/>
                <a:cs typeface="Arial"/>
              </a:rPr>
              <a:t>l</a:t>
            </a:r>
            <a:r>
              <a:rPr sz="1800" spc="80" dirty="0">
                <a:latin typeface="Arial"/>
                <a:cs typeface="Arial"/>
              </a:rPr>
              <a:t>s</a:t>
            </a:r>
            <a:r>
              <a:rPr sz="1800" spc="10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14" dirty="0">
                <a:latin typeface="Arial"/>
                <a:cs typeface="Arial"/>
              </a:rPr>
              <a:t>kn</a:t>
            </a:r>
            <a:r>
              <a:rPr sz="1800" spc="110" dirty="0">
                <a:latin typeface="Arial"/>
                <a:cs typeface="Arial"/>
              </a:rPr>
              <a:t>o</a:t>
            </a:r>
            <a:r>
              <a:rPr sz="1800" spc="100" dirty="0">
                <a:latin typeface="Arial"/>
                <a:cs typeface="Arial"/>
              </a:rPr>
              <a:t>wn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5" dirty="0">
                <a:latin typeface="Arial"/>
                <a:cs typeface="Arial"/>
              </a:rPr>
              <a:t>as</a:t>
            </a:r>
            <a:endParaRPr sz="1800" dirty="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sz="1800" spc="90" dirty="0">
                <a:latin typeface="Arial"/>
                <a:cs typeface="Arial"/>
              </a:rPr>
              <a:t>Multirate </a:t>
            </a:r>
            <a:r>
              <a:rPr sz="1800" spc="75" dirty="0">
                <a:latin typeface="Arial"/>
                <a:cs typeface="Arial"/>
              </a:rPr>
              <a:t>Gigabit </a:t>
            </a:r>
            <a:r>
              <a:rPr sz="1800" spc="-20" dirty="0">
                <a:latin typeface="Arial"/>
                <a:cs typeface="Arial"/>
              </a:rPr>
              <a:t>BASE-T</a:t>
            </a:r>
            <a:r>
              <a:rPr sz="1800" spc="12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(MGBASE-T).</a:t>
            </a:r>
            <a:endParaRPr sz="1800" dirty="0">
              <a:latin typeface="Arial"/>
              <a:cs typeface="Arial"/>
            </a:endParaRPr>
          </a:p>
          <a:p>
            <a:pPr marL="299085" marR="571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80" dirty="0">
                <a:latin typeface="Arial"/>
                <a:cs typeface="Arial"/>
              </a:rPr>
              <a:t>Currently,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-25" dirty="0">
                <a:latin typeface="Arial"/>
                <a:cs typeface="Arial"/>
              </a:rPr>
              <a:t>MGBASE-T </a:t>
            </a:r>
            <a:r>
              <a:rPr sz="1800" spc="65" dirty="0">
                <a:latin typeface="Arial"/>
                <a:cs typeface="Arial"/>
              </a:rPr>
              <a:t>Alliance </a:t>
            </a:r>
            <a:r>
              <a:rPr sz="1800" spc="70" dirty="0">
                <a:latin typeface="Arial"/>
                <a:cs typeface="Arial"/>
              </a:rPr>
              <a:t>is </a:t>
            </a:r>
            <a:r>
              <a:rPr sz="1800" spc="60" dirty="0">
                <a:latin typeface="Arial"/>
                <a:cs typeface="Arial"/>
              </a:rPr>
              <a:t>overseeing </a:t>
            </a:r>
            <a:r>
              <a:rPr sz="1800" spc="90" dirty="0">
                <a:latin typeface="Arial"/>
                <a:cs typeface="Arial"/>
              </a:rPr>
              <a:t>the  </a:t>
            </a:r>
            <a:r>
              <a:rPr sz="1800" spc="85" dirty="0">
                <a:latin typeface="Arial"/>
                <a:cs typeface="Arial"/>
              </a:rPr>
              <a:t>development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60" dirty="0">
                <a:latin typeface="Arial"/>
                <a:cs typeface="Arial"/>
              </a:rPr>
              <a:t>these </a:t>
            </a:r>
            <a:r>
              <a:rPr sz="1800" spc="75" dirty="0">
                <a:latin typeface="Arial"/>
                <a:cs typeface="Arial"/>
              </a:rPr>
              <a:t>standards </a:t>
            </a:r>
            <a:r>
              <a:rPr sz="1800" spc="85" dirty="0">
                <a:latin typeface="Arial"/>
                <a:cs typeface="Arial"/>
              </a:rPr>
              <a:t>outside </a:t>
            </a:r>
            <a:r>
              <a:rPr sz="1800" spc="130" dirty="0">
                <a:latin typeface="Arial"/>
                <a:cs typeface="Arial"/>
              </a:rPr>
              <a:t>of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125" dirty="0">
                <a:latin typeface="Arial"/>
                <a:cs typeface="Arial"/>
              </a:rPr>
              <a:t>IEEE.</a:t>
            </a:r>
            <a:endParaRPr sz="1800" dirty="0">
              <a:latin typeface="Arial"/>
              <a:cs typeface="Arial"/>
            </a:endParaRPr>
          </a:p>
          <a:p>
            <a:pPr marL="299085" marR="762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90" dirty="0">
                <a:latin typeface="Arial"/>
                <a:cs typeface="Arial"/>
              </a:rPr>
              <a:t>It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90" dirty="0">
                <a:latin typeface="Arial"/>
                <a:cs typeface="Arial"/>
              </a:rPr>
              <a:t>likely </a:t>
            </a:r>
            <a:r>
              <a:rPr sz="1800" spc="114" dirty="0">
                <a:latin typeface="Arial"/>
                <a:cs typeface="Arial"/>
              </a:rPr>
              <a:t>that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-170" dirty="0">
                <a:latin typeface="Arial"/>
                <a:cs typeface="Arial"/>
              </a:rPr>
              <a:t>IEEE </a:t>
            </a:r>
            <a:r>
              <a:rPr sz="1800" spc="120" dirty="0">
                <a:latin typeface="Arial"/>
                <a:cs typeface="Arial"/>
              </a:rPr>
              <a:t>802.3 </a:t>
            </a:r>
            <a:r>
              <a:rPr sz="1800" spc="105" dirty="0">
                <a:latin typeface="Arial"/>
                <a:cs typeface="Arial"/>
              </a:rPr>
              <a:t>committee will  </a:t>
            </a:r>
            <a:r>
              <a:rPr sz="1800" spc="100" dirty="0">
                <a:latin typeface="Arial"/>
                <a:cs typeface="Arial"/>
              </a:rPr>
              <a:t>ultimately </a:t>
            </a:r>
            <a:r>
              <a:rPr sz="1800" spc="50" dirty="0">
                <a:latin typeface="Arial"/>
                <a:cs typeface="Arial"/>
              </a:rPr>
              <a:t>issue </a:t>
            </a:r>
            <a:r>
              <a:rPr sz="1800" spc="75" dirty="0">
                <a:latin typeface="Arial"/>
                <a:cs typeface="Arial"/>
              </a:rPr>
              <a:t>standards </a:t>
            </a:r>
            <a:r>
              <a:rPr sz="1800" spc="50" dirty="0">
                <a:latin typeface="Arial"/>
                <a:cs typeface="Arial"/>
              </a:rPr>
              <a:t>based </a:t>
            </a:r>
            <a:r>
              <a:rPr sz="1800" spc="105" dirty="0">
                <a:latin typeface="Arial"/>
                <a:cs typeface="Arial"/>
              </a:rPr>
              <a:t>on </a:t>
            </a:r>
            <a:r>
              <a:rPr sz="1800" spc="60" dirty="0">
                <a:latin typeface="Arial"/>
                <a:cs typeface="Arial"/>
              </a:rPr>
              <a:t>these </a:t>
            </a:r>
            <a:r>
              <a:rPr sz="1800" spc="100" dirty="0">
                <a:latin typeface="Arial"/>
                <a:cs typeface="Arial"/>
              </a:rPr>
              <a:t>industry  </a:t>
            </a:r>
            <a:r>
              <a:rPr sz="1800" spc="95" dirty="0">
                <a:latin typeface="Arial"/>
                <a:cs typeface="Arial"/>
              </a:rPr>
              <a:t>efforts.</a:t>
            </a:r>
            <a:endParaRPr sz="1800" dirty="0">
              <a:latin typeface="Arial"/>
              <a:cs typeface="Arial"/>
            </a:endParaRPr>
          </a:p>
          <a:p>
            <a:pPr marL="299085" marR="5715" indent="-287020"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720" algn="l"/>
              </a:tabLst>
            </a:pPr>
            <a:r>
              <a:rPr sz="1800" b="1" spc="-15" dirty="0">
                <a:latin typeface="Arial"/>
                <a:cs typeface="Arial"/>
              </a:rPr>
              <a:t>These </a:t>
            </a:r>
            <a:r>
              <a:rPr sz="1800" b="1" spc="-5" dirty="0">
                <a:latin typeface="Arial"/>
                <a:cs typeface="Arial"/>
              </a:rPr>
              <a:t>new </a:t>
            </a:r>
            <a:r>
              <a:rPr sz="1800" b="1" spc="20" dirty="0">
                <a:latin typeface="Arial"/>
                <a:cs typeface="Arial"/>
              </a:rPr>
              <a:t>data </a:t>
            </a:r>
            <a:r>
              <a:rPr sz="1800" b="1" dirty="0">
                <a:latin typeface="Arial"/>
                <a:cs typeface="Arial"/>
              </a:rPr>
              <a:t>rates </a:t>
            </a:r>
            <a:r>
              <a:rPr sz="1800" b="1" spc="5" dirty="0">
                <a:latin typeface="Arial"/>
                <a:cs typeface="Arial"/>
              </a:rPr>
              <a:t>are </a:t>
            </a:r>
            <a:r>
              <a:rPr sz="1800" b="1" spc="10" dirty="0">
                <a:latin typeface="Arial"/>
                <a:cs typeface="Arial"/>
              </a:rPr>
              <a:t>mainly </a:t>
            </a:r>
            <a:r>
              <a:rPr sz="1800" b="1" spc="20" dirty="0">
                <a:latin typeface="Arial"/>
                <a:cs typeface="Arial"/>
              </a:rPr>
              <a:t>intended </a:t>
            </a:r>
            <a:r>
              <a:rPr sz="1800" b="1" spc="35" dirty="0">
                <a:latin typeface="Arial"/>
                <a:cs typeface="Arial"/>
              </a:rPr>
              <a:t>to  </a:t>
            </a:r>
            <a:r>
              <a:rPr sz="1800" b="1" spc="15" dirty="0">
                <a:latin typeface="Arial"/>
                <a:cs typeface="Arial"/>
              </a:rPr>
              <a:t>support </a:t>
            </a:r>
            <a:r>
              <a:rPr sz="1800" b="1" spc="-170" dirty="0">
                <a:latin typeface="Arial"/>
                <a:cs typeface="Arial"/>
              </a:rPr>
              <a:t>IEEE </a:t>
            </a:r>
            <a:r>
              <a:rPr sz="1800" b="1" spc="80" dirty="0">
                <a:latin typeface="Arial"/>
                <a:cs typeface="Arial"/>
              </a:rPr>
              <a:t>802.11ac </a:t>
            </a:r>
            <a:r>
              <a:rPr sz="1800" b="1" spc="-15" dirty="0">
                <a:latin typeface="Arial"/>
                <a:cs typeface="Arial"/>
              </a:rPr>
              <a:t>wireless </a:t>
            </a:r>
            <a:r>
              <a:rPr sz="1800" b="1" spc="20" dirty="0">
                <a:latin typeface="Arial"/>
                <a:cs typeface="Arial"/>
              </a:rPr>
              <a:t>traffic </a:t>
            </a:r>
            <a:r>
              <a:rPr sz="1800" b="1" spc="25" dirty="0">
                <a:latin typeface="Arial"/>
                <a:cs typeface="Arial"/>
              </a:rPr>
              <a:t>into </a:t>
            </a:r>
            <a:r>
              <a:rPr sz="1800" b="1" spc="-10" dirty="0">
                <a:latin typeface="Arial"/>
                <a:cs typeface="Arial"/>
              </a:rPr>
              <a:t>a </a:t>
            </a:r>
            <a:r>
              <a:rPr sz="1800" b="1" spc="10" dirty="0">
                <a:latin typeface="Arial"/>
                <a:cs typeface="Arial"/>
              </a:rPr>
              <a:t>wired  </a:t>
            </a:r>
            <a:r>
              <a:rPr sz="1800" b="1" spc="30" dirty="0">
                <a:latin typeface="Arial"/>
                <a:cs typeface="Arial"/>
              </a:rPr>
              <a:t>network.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-170" dirty="0">
                <a:latin typeface="Arial"/>
                <a:cs typeface="Arial"/>
              </a:rPr>
              <a:t>IEEE </a:t>
            </a:r>
            <a:r>
              <a:rPr sz="1800" spc="95" dirty="0">
                <a:latin typeface="Arial"/>
                <a:cs typeface="Arial"/>
              </a:rPr>
              <a:t>802.11ac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20" dirty="0">
                <a:latin typeface="Arial"/>
                <a:cs typeface="Arial"/>
              </a:rPr>
              <a:t>3.2-Gbps </a:t>
            </a:r>
            <a:r>
              <a:rPr sz="1800" spc="75" dirty="0">
                <a:latin typeface="Arial"/>
                <a:cs typeface="Arial"/>
              </a:rPr>
              <a:t>Wi-Fi </a:t>
            </a:r>
            <a:r>
              <a:rPr sz="1800" spc="85" dirty="0">
                <a:latin typeface="Arial"/>
                <a:cs typeface="Arial"/>
              </a:rPr>
              <a:t>standard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60" dirty="0">
                <a:latin typeface="Arial"/>
                <a:cs typeface="Arial"/>
              </a:rPr>
              <a:t>is  </a:t>
            </a:r>
            <a:r>
              <a:rPr sz="1800" spc="95" dirty="0">
                <a:latin typeface="Arial"/>
                <a:cs typeface="Arial"/>
              </a:rPr>
              <a:t>gaining </a:t>
            </a:r>
            <a:r>
              <a:rPr sz="1800" spc="45" dirty="0">
                <a:latin typeface="Arial"/>
                <a:cs typeface="Arial"/>
              </a:rPr>
              <a:t>acceptance </a:t>
            </a:r>
            <a:r>
              <a:rPr sz="1800" spc="65" dirty="0">
                <a:latin typeface="Arial"/>
                <a:cs typeface="Arial"/>
              </a:rPr>
              <a:t>where </a:t>
            </a:r>
            <a:r>
              <a:rPr sz="1800" spc="100" dirty="0">
                <a:latin typeface="Arial"/>
                <a:cs typeface="Arial"/>
              </a:rPr>
              <a:t>more </a:t>
            </a:r>
            <a:r>
              <a:rPr sz="1800" spc="95" dirty="0">
                <a:latin typeface="Arial"/>
                <a:cs typeface="Arial"/>
              </a:rPr>
              <a:t>than </a:t>
            </a:r>
            <a:r>
              <a:rPr sz="1800" spc="135" dirty="0">
                <a:latin typeface="Arial"/>
                <a:cs typeface="Arial"/>
              </a:rPr>
              <a:t>1 </a:t>
            </a:r>
            <a:r>
              <a:rPr sz="1800" spc="45" dirty="0">
                <a:latin typeface="Arial"/>
                <a:cs typeface="Arial"/>
              </a:rPr>
              <a:t>Gbps </a:t>
            </a:r>
            <a:r>
              <a:rPr sz="1800" spc="125" dirty="0">
                <a:latin typeface="Arial"/>
                <a:cs typeface="Arial"/>
              </a:rPr>
              <a:t>of  throughput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60" dirty="0">
                <a:latin typeface="Arial"/>
                <a:cs typeface="Arial"/>
              </a:rPr>
              <a:t>needed, </a:t>
            </a:r>
            <a:r>
              <a:rPr sz="1800" spc="65" dirty="0">
                <a:latin typeface="Arial"/>
                <a:cs typeface="Arial"/>
              </a:rPr>
              <a:t>such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110" dirty="0">
                <a:latin typeface="Arial"/>
                <a:cs typeface="Arial"/>
              </a:rPr>
              <a:t>support mobile  </a:t>
            </a:r>
            <a:r>
              <a:rPr sz="1800" spc="55" dirty="0">
                <a:latin typeface="Arial"/>
                <a:cs typeface="Arial"/>
              </a:rPr>
              <a:t>users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90" dirty="0">
                <a:latin typeface="Arial"/>
                <a:cs typeface="Arial"/>
              </a:rPr>
              <a:t>the office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environment.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65" dirty="0">
                <a:latin typeface="Arial"/>
                <a:cs typeface="Arial"/>
              </a:rPr>
              <a:t>This new </a:t>
            </a:r>
            <a:r>
              <a:rPr sz="1800" spc="60" dirty="0">
                <a:latin typeface="Arial"/>
                <a:cs typeface="Arial"/>
              </a:rPr>
              <a:t>wireless </a:t>
            </a:r>
            <a:r>
              <a:rPr sz="1800" spc="85" dirty="0">
                <a:latin typeface="Arial"/>
                <a:cs typeface="Arial"/>
              </a:rPr>
              <a:t>standard </a:t>
            </a:r>
            <a:r>
              <a:rPr sz="1800" spc="75" dirty="0">
                <a:latin typeface="Arial"/>
                <a:cs typeface="Arial"/>
              </a:rPr>
              <a:t>overruns </a:t>
            </a:r>
            <a:r>
              <a:rPr sz="1800" spc="285" dirty="0">
                <a:latin typeface="Arial"/>
                <a:cs typeface="Arial"/>
              </a:rPr>
              <a:t>1- </a:t>
            </a:r>
            <a:r>
              <a:rPr sz="1800" spc="40" dirty="0">
                <a:latin typeface="Arial"/>
                <a:cs typeface="Arial"/>
              </a:rPr>
              <a:t>Gbps  </a:t>
            </a:r>
            <a:r>
              <a:rPr sz="1800" spc="55" dirty="0">
                <a:latin typeface="Arial"/>
                <a:cs typeface="Arial"/>
              </a:rPr>
              <a:t>Ethernet </a:t>
            </a:r>
            <a:r>
              <a:rPr sz="1800" spc="120" dirty="0">
                <a:latin typeface="Arial"/>
                <a:cs typeface="Arial"/>
              </a:rPr>
              <a:t>link </a:t>
            </a:r>
            <a:r>
              <a:rPr sz="1800" spc="110" dirty="0">
                <a:latin typeface="Arial"/>
                <a:cs typeface="Arial"/>
              </a:rPr>
              <a:t>support </a:t>
            </a:r>
            <a:r>
              <a:rPr sz="1800" spc="135" dirty="0">
                <a:latin typeface="Arial"/>
                <a:cs typeface="Arial"/>
              </a:rPr>
              <a:t>but </a:t>
            </a:r>
            <a:r>
              <a:rPr sz="1800" spc="70" dirty="0">
                <a:latin typeface="Arial"/>
                <a:cs typeface="Arial"/>
              </a:rPr>
              <a:t>may </a:t>
            </a:r>
            <a:r>
              <a:rPr sz="1800" spc="125" dirty="0">
                <a:latin typeface="Arial"/>
                <a:cs typeface="Arial"/>
              </a:rPr>
              <a:t>not </a:t>
            </a:r>
            <a:r>
              <a:rPr sz="1800" spc="85" dirty="0">
                <a:latin typeface="Arial"/>
                <a:cs typeface="Arial"/>
              </a:rPr>
              <a:t>require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20" dirty="0">
                <a:latin typeface="Arial"/>
                <a:cs typeface="Arial"/>
              </a:rPr>
              <a:t>next  </a:t>
            </a:r>
            <a:r>
              <a:rPr sz="1800" spc="75" dirty="0">
                <a:latin typeface="Arial"/>
                <a:cs typeface="Arial"/>
              </a:rPr>
              <a:t>step </a:t>
            </a:r>
            <a:r>
              <a:rPr sz="1800" spc="100" dirty="0">
                <a:latin typeface="Arial"/>
                <a:cs typeface="Arial"/>
              </a:rPr>
              <a:t>up, </a:t>
            </a:r>
            <a:r>
              <a:rPr sz="1800" spc="90" dirty="0">
                <a:latin typeface="Arial"/>
                <a:cs typeface="Arial"/>
              </a:rPr>
              <a:t>which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135" dirty="0">
                <a:latin typeface="Arial"/>
                <a:cs typeface="Arial"/>
              </a:rPr>
              <a:t>10</a:t>
            </a:r>
            <a:r>
              <a:rPr sz="1800" spc="40" dirty="0">
                <a:latin typeface="Arial"/>
                <a:cs typeface="Arial"/>
              </a:rPr>
              <a:t> Gbps.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85" dirty="0">
                <a:latin typeface="Arial"/>
                <a:cs typeface="Arial"/>
              </a:rPr>
              <a:t>Assuming </a:t>
            </a:r>
            <a:r>
              <a:rPr sz="1800" spc="114" dirty="0">
                <a:latin typeface="Arial"/>
                <a:cs typeface="Arial"/>
              </a:rPr>
              <a:t>that 2.5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35" dirty="0">
                <a:latin typeface="Arial"/>
                <a:cs typeface="Arial"/>
              </a:rPr>
              <a:t>5 </a:t>
            </a:r>
            <a:r>
              <a:rPr sz="1800" spc="45" dirty="0">
                <a:latin typeface="Arial"/>
                <a:cs typeface="Arial"/>
              </a:rPr>
              <a:t>Gbps can </a:t>
            </a:r>
            <a:r>
              <a:rPr sz="1800" spc="70" dirty="0">
                <a:latin typeface="Arial"/>
                <a:cs typeface="Arial"/>
              </a:rPr>
              <a:t>be </a:t>
            </a:r>
            <a:r>
              <a:rPr sz="1800" spc="75" dirty="0">
                <a:latin typeface="Arial"/>
                <a:cs typeface="Arial"/>
              </a:rPr>
              <a:t>made </a:t>
            </a:r>
            <a:r>
              <a:rPr sz="1800" spc="135" dirty="0">
                <a:latin typeface="Arial"/>
                <a:cs typeface="Arial"/>
              </a:rPr>
              <a:t>to  </a:t>
            </a:r>
            <a:r>
              <a:rPr sz="1800" spc="120" dirty="0">
                <a:latin typeface="Arial"/>
                <a:cs typeface="Arial"/>
              </a:rPr>
              <a:t>work </a:t>
            </a:r>
            <a:r>
              <a:rPr sz="1800" spc="65" dirty="0">
                <a:latin typeface="Arial"/>
                <a:cs typeface="Arial"/>
              </a:rPr>
              <a:t>over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40" dirty="0">
                <a:latin typeface="Arial"/>
                <a:cs typeface="Arial"/>
              </a:rPr>
              <a:t>same </a:t>
            </a:r>
            <a:r>
              <a:rPr sz="1800" spc="50" dirty="0">
                <a:latin typeface="Arial"/>
                <a:cs typeface="Arial"/>
              </a:rPr>
              <a:t>cable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100" dirty="0">
                <a:latin typeface="Arial"/>
                <a:cs typeface="Arial"/>
              </a:rPr>
              <a:t>supports </a:t>
            </a:r>
            <a:r>
              <a:rPr sz="1800" spc="135" dirty="0">
                <a:latin typeface="Arial"/>
                <a:cs typeface="Arial"/>
              </a:rPr>
              <a:t>1 </a:t>
            </a:r>
            <a:r>
              <a:rPr sz="1800" spc="50" dirty="0">
                <a:latin typeface="Arial"/>
                <a:cs typeface="Arial"/>
              </a:rPr>
              <a:t>Gbps,  </a:t>
            </a:r>
            <a:r>
              <a:rPr sz="1800" spc="100" dirty="0">
                <a:latin typeface="Arial"/>
                <a:cs typeface="Arial"/>
              </a:rPr>
              <a:t>this </a:t>
            </a:r>
            <a:r>
              <a:rPr sz="1800" spc="110" dirty="0">
                <a:latin typeface="Arial"/>
                <a:cs typeface="Arial"/>
              </a:rPr>
              <a:t>would </a:t>
            </a:r>
            <a:r>
              <a:rPr sz="1800" spc="90" dirty="0">
                <a:latin typeface="Arial"/>
                <a:cs typeface="Arial"/>
              </a:rPr>
              <a:t>provide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05" dirty="0">
                <a:latin typeface="Arial"/>
                <a:cs typeface="Arial"/>
              </a:rPr>
              <a:t>much </a:t>
            </a:r>
            <a:r>
              <a:rPr sz="1800" spc="60" dirty="0">
                <a:latin typeface="Arial"/>
                <a:cs typeface="Arial"/>
              </a:rPr>
              <a:t>needed </a:t>
            </a:r>
            <a:r>
              <a:rPr sz="1800" spc="120" dirty="0">
                <a:latin typeface="Arial"/>
                <a:cs typeface="Arial"/>
              </a:rPr>
              <a:t>uplink</a:t>
            </a:r>
            <a:r>
              <a:rPr sz="1800" spc="220" dirty="0">
                <a:latin typeface="Arial"/>
                <a:cs typeface="Arial"/>
              </a:rPr>
              <a:t> </a:t>
            </a:r>
            <a:r>
              <a:rPr sz="1800" spc="55" dirty="0">
                <a:latin typeface="Arial"/>
                <a:cs typeface="Arial"/>
              </a:rPr>
              <a:t>speed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05600" y="65531"/>
            <a:ext cx="5486399" cy="3444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42918" y="4832767"/>
            <a:ext cx="5524499" cy="1790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05600" y="3578352"/>
            <a:ext cx="5486398" cy="1353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6032500" cy="610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90"/>
              </a:spcBef>
            </a:pPr>
            <a:r>
              <a:rPr sz="1800" b="1" spc="114" dirty="0">
                <a:latin typeface="Arial"/>
                <a:cs typeface="Arial"/>
              </a:rPr>
              <a:t>1.4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40" dirty="0">
                <a:latin typeface="Arial"/>
                <a:cs typeface="Arial"/>
              </a:rPr>
              <a:t>WI-FI</a:t>
            </a:r>
            <a:endParaRPr sz="1800" dirty="0">
              <a:latin typeface="Arial"/>
              <a:cs typeface="Arial"/>
            </a:endParaRPr>
          </a:p>
          <a:p>
            <a:pPr marL="299085" marR="571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-15" dirty="0">
                <a:latin typeface="Arial"/>
                <a:cs typeface="Arial"/>
              </a:rPr>
              <a:t>Just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55" dirty="0">
                <a:latin typeface="Arial"/>
                <a:cs typeface="Arial"/>
              </a:rPr>
              <a:t>Ethernet </a:t>
            </a:r>
            <a:r>
              <a:rPr sz="1800" spc="40" dirty="0">
                <a:latin typeface="Arial"/>
                <a:cs typeface="Arial"/>
              </a:rPr>
              <a:t>has </a:t>
            </a:r>
            <a:r>
              <a:rPr sz="1800" spc="65" dirty="0">
                <a:latin typeface="Arial"/>
                <a:cs typeface="Arial"/>
              </a:rPr>
              <a:t>become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10" dirty="0">
                <a:latin typeface="Arial"/>
                <a:cs typeface="Arial"/>
              </a:rPr>
              <a:t>dominant  </a:t>
            </a:r>
            <a:r>
              <a:rPr sz="1800" spc="90" dirty="0">
                <a:latin typeface="Arial"/>
                <a:cs typeface="Arial"/>
              </a:rPr>
              <a:t>technology </a:t>
            </a:r>
            <a:r>
              <a:rPr sz="1800" spc="135" dirty="0">
                <a:latin typeface="Arial"/>
                <a:cs typeface="Arial"/>
              </a:rPr>
              <a:t>for </a:t>
            </a:r>
            <a:r>
              <a:rPr sz="1800" spc="90" dirty="0">
                <a:latin typeface="Arial"/>
                <a:cs typeface="Arial"/>
              </a:rPr>
              <a:t>wired </a:t>
            </a:r>
            <a:r>
              <a:rPr sz="1800" spc="15" dirty="0">
                <a:latin typeface="Arial"/>
                <a:cs typeface="Arial"/>
              </a:rPr>
              <a:t>LANs, </a:t>
            </a:r>
            <a:r>
              <a:rPr sz="1800" spc="55" dirty="0">
                <a:latin typeface="Arial"/>
                <a:cs typeface="Arial"/>
              </a:rPr>
              <a:t>so </a:t>
            </a:r>
            <a:r>
              <a:rPr sz="1800" dirty="0">
                <a:latin typeface="Arial"/>
                <a:cs typeface="Arial"/>
              </a:rPr>
              <a:t>WiFi, </a:t>
            </a:r>
            <a:r>
              <a:rPr sz="1800" spc="85" dirty="0">
                <a:latin typeface="Arial"/>
                <a:cs typeface="Arial"/>
              </a:rPr>
              <a:t>standardized  </a:t>
            </a:r>
            <a:r>
              <a:rPr sz="1800" spc="80" dirty="0">
                <a:latin typeface="Arial"/>
                <a:cs typeface="Arial"/>
              </a:rPr>
              <a:t>by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-170" dirty="0">
                <a:latin typeface="Arial"/>
                <a:cs typeface="Arial"/>
              </a:rPr>
              <a:t>IEEE</a:t>
            </a:r>
            <a:r>
              <a:rPr sz="1800" spc="160" dirty="0">
                <a:latin typeface="Arial"/>
                <a:cs typeface="Arial"/>
              </a:rPr>
              <a:t> </a:t>
            </a:r>
            <a:r>
              <a:rPr sz="1800" spc="120" dirty="0">
                <a:latin typeface="Arial"/>
                <a:cs typeface="Arial"/>
              </a:rPr>
              <a:t>802.11 </a:t>
            </a:r>
            <a:r>
              <a:rPr sz="1800" spc="100" dirty="0">
                <a:latin typeface="Arial"/>
                <a:cs typeface="Arial"/>
              </a:rPr>
              <a:t>committee, </a:t>
            </a:r>
            <a:r>
              <a:rPr sz="1800" spc="40" dirty="0">
                <a:latin typeface="Arial"/>
                <a:cs typeface="Arial"/>
              </a:rPr>
              <a:t>has </a:t>
            </a:r>
            <a:r>
              <a:rPr sz="1800" spc="65" dirty="0">
                <a:latin typeface="Arial"/>
                <a:cs typeface="Arial"/>
              </a:rPr>
              <a:t>become </a:t>
            </a:r>
            <a:r>
              <a:rPr sz="1800" spc="90" dirty="0">
                <a:latin typeface="Arial"/>
                <a:cs typeface="Arial"/>
              </a:rPr>
              <a:t>the  </a:t>
            </a:r>
            <a:r>
              <a:rPr sz="1800" spc="110" dirty="0">
                <a:latin typeface="Arial"/>
                <a:cs typeface="Arial"/>
              </a:rPr>
              <a:t>dominant </a:t>
            </a:r>
            <a:r>
              <a:rPr sz="1800" spc="90" dirty="0">
                <a:latin typeface="Arial"/>
                <a:cs typeface="Arial"/>
              </a:rPr>
              <a:t>technology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60" dirty="0">
                <a:latin typeface="Arial"/>
                <a:cs typeface="Arial"/>
              </a:rPr>
              <a:t>wireless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15" dirty="0">
                <a:latin typeface="Arial"/>
                <a:cs typeface="Arial"/>
              </a:rPr>
              <a:t>LANs.</a:t>
            </a:r>
            <a:endParaRPr sz="1800" dirty="0">
              <a:latin typeface="Arial"/>
              <a:cs typeface="Arial"/>
            </a:endParaRPr>
          </a:p>
          <a:p>
            <a:pPr marL="299085" marR="762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25" dirty="0">
                <a:latin typeface="Arial"/>
                <a:cs typeface="Arial"/>
              </a:rPr>
              <a:t>Refers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60" dirty="0">
                <a:latin typeface="Arial"/>
                <a:cs typeface="Arial"/>
              </a:rPr>
              <a:t>wireless </a:t>
            </a:r>
            <a:r>
              <a:rPr sz="1800" spc="5" dirty="0">
                <a:latin typeface="Arial"/>
                <a:cs typeface="Arial"/>
              </a:rPr>
              <a:t>LAN </a:t>
            </a:r>
            <a:r>
              <a:rPr sz="1800" spc="90" dirty="0">
                <a:latin typeface="Arial"/>
                <a:cs typeface="Arial"/>
              </a:rPr>
              <a:t>technology </a:t>
            </a:r>
            <a:r>
              <a:rPr sz="1800" spc="85" dirty="0">
                <a:latin typeface="Arial"/>
                <a:cs typeface="Arial"/>
              </a:rPr>
              <a:t>standardized  </a:t>
            </a:r>
            <a:r>
              <a:rPr sz="1800" spc="80" dirty="0">
                <a:latin typeface="Arial"/>
                <a:cs typeface="Arial"/>
              </a:rPr>
              <a:t>by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-170" dirty="0">
                <a:latin typeface="Arial"/>
                <a:cs typeface="Arial"/>
              </a:rPr>
              <a:t>IEEE </a:t>
            </a:r>
            <a:r>
              <a:rPr sz="1800" spc="120" dirty="0">
                <a:latin typeface="Arial"/>
                <a:cs typeface="Arial"/>
              </a:rPr>
              <a:t>802.11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committee.</a:t>
            </a:r>
            <a:endParaRPr sz="1800" dirty="0">
              <a:latin typeface="Arial"/>
              <a:cs typeface="Arial"/>
            </a:endParaRPr>
          </a:p>
          <a:p>
            <a:pPr marL="29908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120" dirty="0">
                <a:latin typeface="Arial"/>
                <a:cs typeface="Arial"/>
              </a:rPr>
              <a:t>term </a:t>
            </a:r>
            <a:r>
              <a:rPr sz="1800" spc="-15" dirty="0">
                <a:latin typeface="Arial"/>
                <a:cs typeface="Arial"/>
              </a:rPr>
              <a:t>WiFi </a:t>
            </a:r>
            <a:r>
              <a:rPr sz="1800" spc="65" dirty="0">
                <a:latin typeface="Arial"/>
                <a:cs typeface="Arial"/>
              </a:rPr>
              <a:t>designates </a:t>
            </a:r>
            <a:r>
              <a:rPr sz="1800" spc="95" dirty="0">
                <a:latin typeface="Arial"/>
                <a:cs typeface="Arial"/>
              </a:rPr>
              <a:t>products </a:t>
            </a:r>
            <a:r>
              <a:rPr sz="1800" spc="114" dirty="0">
                <a:latin typeface="Arial"/>
                <a:cs typeface="Arial"/>
              </a:rPr>
              <a:t>that </a:t>
            </a:r>
            <a:r>
              <a:rPr sz="1800" spc="35" dirty="0">
                <a:latin typeface="Arial"/>
                <a:cs typeface="Arial"/>
              </a:rPr>
              <a:t>have</a:t>
            </a:r>
            <a:r>
              <a:rPr sz="1800" spc="254" dirty="0">
                <a:latin typeface="Arial"/>
                <a:cs typeface="Arial"/>
              </a:rPr>
              <a:t> </a:t>
            </a:r>
            <a:r>
              <a:rPr sz="1800" spc="60" dirty="0">
                <a:latin typeface="Arial"/>
                <a:cs typeface="Arial"/>
              </a:rPr>
              <a:t>been</a:t>
            </a:r>
            <a:endParaRPr sz="1800" dirty="0">
              <a:latin typeface="Arial"/>
              <a:cs typeface="Arial"/>
            </a:endParaRPr>
          </a:p>
          <a:p>
            <a:pPr marL="299085" algn="just">
              <a:lnSpc>
                <a:spcPct val="100000"/>
              </a:lnSpc>
            </a:pPr>
            <a:r>
              <a:rPr sz="1800" spc="90" dirty="0">
                <a:latin typeface="Arial"/>
                <a:cs typeface="Arial"/>
              </a:rPr>
              <a:t>certified </a:t>
            </a:r>
            <a:r>
              <a:rPr sz="1800" spc="80" dirty="0">
                <a:latin typeface="Arial"/>
                <a:cs typeface="Arial"/>
              </a:rPr>
              <a:t>by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70" dirty="0">
                <a:latin typeface="Arial"/>
                <a:cs typeface="Arial"/>
              </a:rPr>
              <a:t>Wi-Fi </a:t>
            </a:r>
            <a:r>
              <a:rPr sz="1800" spc="65" dirty="0">
                <a:latin typeface="Arial"/>
                <a:cs typeface="Arial"/>
              </a:rPr>
              <a:t>Alliance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110" dirty="0">
                <a:latin typeface="Arial"/>
                <a:cs typeface="Arial"/>
              </a:rPr>
              <a:t>conform </a:t>
            </a:r>
            <a:r>
              <a:rPr sz="1800" spc="135" dirty="0">
                <a:latin typeface="Arial"/>
                <a:cs typeface="Arial"/>
              </a:rPr>
              <a:t>to</a:t>
            </a:r>
            <a:r>
              <a:rPr sz="1800" spc="330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the</a:t>
            </a:r>
            <a:endParaRPr sz="1800" dirty="0">
              <a:latin typeface="Arial"/>
              <a:cs typeface="Arial"/>
            </a:endParaRPr>
          </a:p>
          <a:p>
            <a:pPr marL="299085" marR="7620" algn="just">
              <a:lnSpc>
                <a:spcPct val="100000"/>
              </a:lnSpc>
              <a:spcBef>
                <a:spcPts val="5"/>
              </a:spcBef>
            </a:pPr>
            <a:r>
              <a:rPr sz="1800" spc="120" dirty="0">
                <a:latin typeface="Arial"/>
                <a:cs typeface="Arial"/>
              </a:rPr>
              <a:t>802.11 </a:t>
            </a:r>
            <a:r>
              <a:rPr sz="1800" spc="75" dirty="0">
                <a:latin typeface="Arial"/>
                <a:cs typeface="Arial"/>
              </a:rPr>
              <a:t>standards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40" dirty="0">
                <a:latin typeface="Arial"/>
                <a:cs typeface="Arial"/>
              </a:rPr>
              <a:t>have passed </a:t>
            </a:r>
            <a:r>
              <a:rPr sz="1800" spc="95" dirty="0">
                <a:latin typeface="Arial"/>
                <a:cs typeface="Arial"/>
              </a:rPr>
              <a:t>interoperability  </a:t>
            </a:r>
            <a:r>
              <a:rPr sz="1800" spc="70" dirty="0">
                <a:latin typeface="Arial"/>
                <a:cs typeface="Arial"/>
              </a:rPr>
              <a:t>tests.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Applications </a:t>
            </a:r>
            <a:r>
              <a:rPr sz="1800" b="1" spc="35" dirty="0">
                <a:latin typeface="Arial"/>
                <a:cs typeface="Arial"/>
              </a:rPr>
              <a:t>of</a:t>
            </a:r>
            <a:r>
              <a:rPr sz="1800" b="1" spc="114" dirty="0">
                <a:latin typeface="Arial"/>
                <a:cs typeface="Arial"/>
              </a:rPr>
              <a:t> </a:t>
            </a:r>
            <a:r>
              <a:rPr sz="1800" b="1" spc="35" dirty="0">
                <a:latin typeface="Arial"/>
                <a:cs typeface="Arial"/>
              </a:rPr>
              <a:t>Wi-Fi</a:t>
            </a:r>
            <a:endParaRPr sz="1800" dirty="0">
              <a:latin typeface="Arial"/>
              <a:cs typeface="Arial"/>
            </a:endParaRPr>
          </a:p>
          <a:p>
            <a:pPr marL="299085" marR="571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70" dirty="0">
                <a:latin typeface="Arial"/>
                <a:cs typeface="Arial"/>
              </a:rPr>
              <a:t>Wi-Fi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05" dirty="0">
                <a:latin typeface="Arial"/>
                <a:cs typeface="Arial"/>
              </a:rPr>
              <a:t>predominant </a:t>
            </a:r>
            <a:r>
              <a:rPr sz="1800" spc="55" dirty="0">
                <a:latin typeface="Arial"/>
                <a:cs typeface="Arial"/>
              </a:rPr>
              <a:t>wireless </a:t>
            </a:r>
            <a:r>
              <a:rPr sz="1800" spc="85" dirty="0">
                <a:latin typeface="Arial"/>
                <a:cs typeface="Arial"/>
              </a:rPr>
              <a:t>Internet </a:t>
            </a:r>
            <a:r>
              <a:rPr sz="1800" spc="10" dirty="0">
                <a:latin typeface="Arial"/>
                <a:cs typeface="Arial"/>
              </a:rPr>
              <a:t>access  </a:t>
            </a:r>
            <a:r>
              <a:rPr sz="1800" spc="85" dirty="0">
                <a:latin typeface="Arial"/>
                <a:cs typeface="Arial"/>
              </a:rPr>
              <a:t>technology, </a:t>
            </a:r>
            <a:r>
              <a:rPr sz="1800" spc="60" dirty="0">
                <a:latin typeface="Arial"/>
                <a:cs typeface="Arial"/>
              </a:rPr>
              <a:t>used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80" dirty="0">
                <a:latin typeface="Arial"/>
                <a:cs typeface="Arial"/>
              </a:rPr>
              <a:t>homes, </a:t>
            </a:r>
            <a:r>
              <a:rPr sz="1800" spc="75" dirty="0">
                <a:latin typeface="Arial"/>
                <a:cs typeface="Arial"/>
              </a:rPr>
              <a:t>offices, and </a:t>
            </a:r>
            <a:r>
              <a:rPr sz="1800" spc="100" dirty="0">
                <a:latin typeface="Arial"/>
                <a:cs typeface="Arial"/>
              </a:rPr>
              <a:t>public  </a:t>
            </a:r>
            <a:r>
              <a:rPr sz="1800" spc="30" dirty="0">
                <a:latin typeface="Arial"/>
                <a:cs typeface="Arial"/>
              </a:rPr>
              <a:t>spaces.</a:t>
            </a:r>
            <a:endParaRPr sz="1800" dirty="0">
              <a:latin typeface="Arial"/>
              <a:cs typeface="Arial"/>
            </a:endParaRPr>
          </a:p>
          <a:p>
            <a:pPr marL="299085" marR="762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70" dirty="0">
                <a:latin typeface="Arial"/>
                <a:cs typeface="Arial"/>
              </a:rPr>
              <a:t>Wi-Fi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95" dirty="0">
                <a:latin typeface="Arial"/>
                <a:cs typeface="Arial"/>
              </a:rPr>
              <a:t>the home now </a:t>
            </a:r>
            <a:r>
              <a:rPr sz="1800" spc="65" dirty="0">
                <a:latin typeface="Arial"/>
                <a:cs typeface="Arial"/>
              </a:rPr>
              <a:t>connects </a:t>
            </a:r>
            <a:r>
              <a:rPr sz="1800" spc="90" dirty="0">
                <a:latin typeface="Arial"/>
                <a:cs typeface="Arial"/>
              </a:rPr>
              <a:t>computers,  </a:t>
            </a:r>
            <a:r>
              <a:rPr sz="1800" spc="80" dirty="0">
                <a:latin typeface="Arial"/>
                <a:cs typeface="Arial"/>
              </a:rPr>
              <a:t>tablets, </a:t>
            </a:r>
            <a:r>
              <a:rPr sz="1800" spc="85" dirty="0">
                <a:latin typeface="Arial"/>
                <a:cs typeface="Arial"/>
              </a:rPr>
              <a:t>smartphones,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00" dirty="0">
                <a:latin typeface="Arial"/>
                <a:cs typeface="Arial"/>
              </a:rPr>
              <a:t>host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75" dirty="0">
                <a:latin typeface="Arial"/>
                <a:cs typeface="Arial"/>
              </a:rPr>
              <a:t>electronic  </a:t>
            </a:r>
            <a:r>
              <a:rPr sz="1800" spc="45" dirty="0">
                <a:latin typeface="Arial"/>
                <a:cs typeface="Arial"/>
              </a:rPr>
              <a:t>devices, </a:t>
            </a:r>
            <a:r>
              <a:rPr sz="1800" spc="65" dirty="0">
                <a:latin typeface="Arial"/>
                <a:cs typeface="Arial"/>
              </a:rPr>
              <a:t>such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80" dirty="0">
                <a:latin typeface="Arial"/>
                <a:cs typeface="Arial"/>
              </a:rPr>
              <a:t>video </a:t>
            </a:r>
            <a:r>
              <a:rPr sz="1800" spc="45" dirty="0">
                <a:latin typeface="Arial"/>
                <a:cs typeface="Arial"/>
              </a:rPr>
              <a:t>cameras, </a:t>
            </a:r>
            <a:r>
              <a:rPr sz="1800" spc="20" dirty="0">
                <a:latin typeface="Arial"/>
                <a:cs typeface="Arial"/>
              </a:rPr>
              <a:t>TVs, </a:t>
            </a:r>
            <a:r>
              <a:rPr sz="1800" spc="80" dirty="0">
                <a:latin typeface="Arial"/>
                <a:cs typeface="Arial"/>
              </a:rPr>
              <a:t>and  </a:t>
            </a:r>
            <a:r>
              <a:rPr sz="1800" spc="90" dirty="0">
                <a:latin typeface="Arial"/>
                <a:cs typeface="Arial"/>
              </a:rPr>
              <a:t>thermostats.</a:t>
            </a:r>
            <a:endParaRPr sz="1800" dirty="0">
              <a:latin typeface="Arial"/>
              <a:cs typeface="Arial"/>
            </a:endParaRPr>
          </a:p>
          <a:p>
            <a:pPr marL="299085" marR="762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70" dirty="0">
                <a:latin typeface="Arial"/>
                <a:cs typeface="Arial"/>
              </a:rPr>
              <a:t>Wi-Fi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75" dirty="0">
                <a:latin typeface="Arial"/>
                <a:cs typeface="Arial"/>
              </a:rPr>
              <a:t>enterprise </a:t>
            </a:r>
            <a:r>
              <a:rPr sz="1800" spc="45" dirty="0">
                <a:latin typeface="Arial"/>
                <a:cs typeface="Arial"/>
              </a:rPr>
              <a:t>has </a:t>
            </a:r>
            <a:r>
              <a:rPr sz="1800" spc="70" dirty="0">
                <a:latin typeface="Arial"/>
                <a:cs typeface="Arial"/>
              </a:rPr>
              <a:t>become </a:t>
            </a:r>
            <a:r>
              <a:rPr sz="1800" spc="55" dirty="0">
                <a:latin typeface="Arial"/>
                <a:cs typeface="Arial"/>
              </a:rPr>
              <a:t>an essential  </a:t>
            </a:r>
            <a:r>
              <a:rPr sz="1800" spc="60" dirty="0">
                <a:latin typeface="Arial"/>
                <a:cs typeface="Arial"/>
              </a:rPr>
              <a:t>means</a:t>
            </a:r>
            <a:r>
              <a:rPr sz="1800" spc="620" dirty="0">
                <a:latin typeface="Arial"/>
                <a:cs typeface="Arial"/>
              </a:rPr>
              <a:t>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75" dirty="0">
                <a:latin typeface="Arial"/>
                <a:cs typeface="Arial"/>
              </a:rPr>
              <a:t>enhancing </a:t>
            </a:r>
            <a:r>
              <a:rPr sz="1800" spc="100" dirty="0">
                <a:latin typeface="Arial"/>
                <a:cs typeface="Arial"/>
              </a:rPr>
              <a:t>worker productivity </a:t>
            </a:r>
            <a:r>
              <a:rPr sz="1800" spc="80" dirty="0">
                <a:latin typeface="Arial"/>
                <a:cs typeface="Arial"/>
              </a:rPr>
              <a:t>and  </a:t>
            </a:r>
            <a:r>
              <a:rPr sz="1800" spc="105" dirty="0">
                <a:latin typeface="Arial"/>
                <a:cs typeface="Arial"/>
              </a:rPr>
              <a:t>network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60" dirty="0">
                <a:latin typeface="Arial"/>
                <a:cs typeface="Arial"/>
              </a:rPr>
              <a:t>effectiveness.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89547" y="1155191"/>
            <a:ext cx="5772911" cy="468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384165" cy="610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1800" b="1" spc="40" dirty="0">
                <a:latin typeface="Arial"/>
                <a:cs typeface="Arial"/>
              </a:rPr>
              <a:t>Wi-Fi </a:t>
            </a:r>
            <a:r>
              <a:rPr sz="1800" b="1" spc="20" dirty="0">
                <a:latin typeface="Arial"/>
                <a:cs typeface="Arial"/>
              </a:rPr>
              <a:t>in </a:t>
            </a:r>
            <a:r>
              <a:rPr sz="1800" b="1" spc="35" dirty="0">
                <a:latin typeface="Arial"/>
                <a:cs typeface="Arial"/>
              </a:rPr>
              <a:t>the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30" dirty="0">
                <a:latin typeface="Arial"/>
                <a:cs typeface="Arial"/>
              </a:rPr>
              <a:t>Home</a:t>
            </a:r>
            <a:endParaRPr sz="1800" dirty="0">
              <a:latin typeface="Arial"/>
              <a:cs typeface="Arial"/>
            </a:endParaRPr>
          </a:p>
          <a:p>
            <a:pPr marL="299085" marR="4000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50" dirty="0">
                <a:latin typeface="Arial"/>
                <a:cs typeface="Arial"/>
              </a:rPr>
              <a:t>The </a:t>
            </a:r>
            <a:r>
              <a:rPr sz="1800" spc="114" dirty="0">
                <a:latin typeface="Arial"/>
                <a:cs typeface="Arial"/>
              </a:rPr>
              <a:t>first </a:t>
            </a:r>
            <a:r>
              <a:rPr sz="1800" spc="120" dirty="0">
                <a:latin typeface="Arial"/>
                <a:cs typeface="Arial"/>
              </a:rPr>
              <a:t>important </a:t>
            </a:r>
            <a:r>
              <a:rPr sz="1800" spc="40" dirty="0">
                <a:latin typeface="Arial"/>
                <a:cs typeface="Arial"/>
              </a:rPr>
              <a:t>use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75" dirty="0">
                <a:latin typeface="Arial"/>
                <a:cs typeface="Arial"/>
              </a:rPr>
              <a:t>Wi-Fi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100" dirty="0">
                <a:latin typeface="Arial"/>
                <a:cs typeface="Arial"/>
              </a:rPr>
              <a:t>home  </a:t>
            </a:r>
            <a:r>
              <a:rPr sz="1800" spc="30" dirty="0">
                <a:latin typeface="Arial"/>
                <a:cs typeface="Arial"/>
              </a:rPr>
              <a:t>was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55" dirty="0">
                <a:latin typeface="Arial"/>
                <a:cs typeface="Arial"/>
              </a:rPr>
              <a:t>replace </a:t>
            </a:r>
            <a:r>
              <a:rPr sz="1800" spc="60" dirty="0">
                <a:latin typeface="Arial"/>
                <a:cs typeface="Arial"/>
              </a:rPr>
              <a:t>Ethernet </a:t>
            </a:r>
            <a:r>
              <a:rPr sz="1800" spc="85" dirty="0">
                <a:latin typeface="Arial"/>
                <a:cs typeface="Arial"/>
              </a:rPr>
              <a:t>cabling </a:t>
            </a:r>
            <a:r>
              <a:rPr sz="1800" spc="130" dirty="0">
                <a:latin typeface="Arial"/>
                <a:cs typeface="Arial"/>
              </a:rPr>
              <a:t>for  </a:t>
            </a:r>
            <a:r>
              <a:rPr sz="1800" spc="85" dirty="0">
                <a:latin typeface="Arial"/>
                <a:cs typeface="Arial"/>
              </a:rPr>
              <a:t>connecting </a:t>
            </a:r>
            <a:r>
              <a:rPr sz="1800" spc="95" dirty="0">
                <a:latin typeface="Arial"/>
                <a:cs typeface="Arial"/>
              </a:rPr>
              <a:t>desktop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05" dirty="0">
                <a:latin typeface="Arial"/>
                <a:cs typeface="Arial"/>
              </a:rPr>
              <a:t>laptop </a:t>
            </a:r>
            <a:r>
              <a:rPr sz="1800" spc="95" dirty="0">
                <a:latin typeface="Arial"/>
                <a:cs typeface="Arial"/>
              </a:rPr>
              <a:t>computers  </a:t>
            </a:r>
            <a:r>
              <a:rPr sz="1800" spc="120" dirty="0">
                <a:latin typeface="Arial"/>
                <a:cs typeface="Arial"/>
              </a:rPr>
              <a:t>with </a:t>
            </a:r>
            <a:r>
              <a:rPr sz="1800" spc="30" dirty="0">
                <a:latin typeface="Arial"/>
                <a:cs typeface="Arial"/>
              </a:rPr>
              <a:t>each </a:t>
            </a:r>
            <a:r>
              <a:rPr sz="1800" spc="100" dirty="0">
                <a:latin typeface="Arial"/>
                <a:cs typeface="Arial"/>
              </a:rPr>
              <a:t>other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20" dirty="0">
                <a:latin typeface="Arial"/>
                <a:cs typeface="Arial"/>
              </a:rPr>
              <a:t>with </a:t>
            </a:r>
            <a:r>
              <a:rPr sz="1800" spc="9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Internet.</a:t>
            </a:r>
            <a:endParaRPr sz="1800" dirty="0">
              <a:latin typeface="Arial"/>
              <a:cs typeface="Arial"/>
            </a:endParaRPr>
          </a:p>
          <a:p>
            <a:pPr marL="299085" marR="4000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0" dirty="0">
                <a:latin typeface="Arial"/>
                <a:cs typeface="Arial"/>
              </a:rPr>
              <a:t>A </a:t>
            </a:r>
            <a:r>
              <a:rPr sz="1800" spc="85" dirty="0">
                <a:latin typeface="Arial"/>
                <a:cs typeface="Arial"/>
              </a:rPr>
              <a:t>typical layout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95" dirty="0">
                <a:latin typeface="Arial"/>
                <a:cs typeface="Arial"/>
              </a:rPr>
              <a:t>desktop </a:t>
            </a:r>
            <a:r>
              <a:rPr sz="1800" spc="100" dirty="0">
                <a:latin typeface="Arial"/>
                <a:cs typeface="Arial"/>
              </a:rPr>
              <a:t>computer </a:t>
            </a:r>
            <a:r>
              <a:rPr sz="1800" spc="120" dirty="0">
                <a:latin typeface="Arial"/>
                <a:cs typeface="Arial"/>
              </a:rPr>
              <a:t>with  </a:t>
            </a:r>
            <a:r>
              <a:rPr sz="1800" spc="50" dirty="0">
                <a:latin typeface="Arial"/>
                <a:cs typeface="Arial"/>
              </a:rPr>
              <a:t>an </a:t>
            </a:r>
            <a:r>
              <a:rPr sz="1800" spc="70" dirty="0">
                <a:latin typeface="Arial"/>
                <a:cs typeface="Arial"/>
              </a:rPr>
              <a:t>attached </a:t>
            </a:r>
            <a:r>
              <a:rPr sz="1800" spc="135" dirty="0">
                <a:latin typeface="Arial"/>
                <a:cs typeface="Arial"/>
              </a:rPr>
              <a:t>router/modem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80" dirty="0">
                <a:latin typeface="Arial"/>
                <a:cs typeface="Arial"/>
              </a:rPr>
              <a:t>provides </a:t>
            </a:r>
            <a:r>
              <a:rPr sz="1800" spc="50" dirty="0">
                <a:latin typeface="Arial"/>
                <a:cs typeface="Arial"/>
              </a:rPr>
              <a:t>an  </a:t>
            </a:r>
            <a:r>
              <a:rPr sz="1800" spc="75" dirty="0">
                <a:latin typeface="Arial"/>
                <a:cs typeface="Arial"/>
              </a:rPr>
              <a:t>interface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5" dirty="0">
                <a:latin typeface="Arial"/>
                <a:cs typeface="Arial"/>
              </a:rPr>
              <a:t>the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Internet.</a:t>
            </a:r>
            <a:endParaRPr sz="1800" dirty="0">
              <a:latin typeface="Arial"/>
              <a:cs typeface="Arial"/>
            </a:endParaRPr>
          </a:p>
          <a:p>
            <a:pPr marL="299085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70" dirty="0">
                <a:latin typeface="Arial"/>
                <a:cs typeface="Arial"/>
              </a:rPr>
              <a:t>Wi-Fi </a:t>
            </a:r>
            <a:r>
              <a:rPr sz="1800" spc="80" dirty="0">
                <a:latin typeface="Arial"/>
                <a:cs typeface="Arial"/>
              </a:rPr>
              <a:t>greatly </a:t>
            </a:r>
            <a:r>
              <a:rPr sz="1800" spc="100" dirty="0">
                <a:latin typeface="Arial"/>
                <a:cs typeface="Arial"/>
              </a:rPr>
              <a:t>simplified </a:t>
            </a:r>
            <a:r>
              <a:rPr sz="1800" spc="90" dirty="0">
                <a:latin typeface="Arial"/>
                <a:cs typeface="Arial"/>
              </a:rPr>
              <a:t>the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110" dirty="0">
                <a:latin typeface="Arial"/>
                <a:cs typeface="Arial"/>
              </a:rPr>
              <a:t>hookup.</a:t>
            </a:r>
            <a:endParaRPr sz="1800" dirty="0">
              <a:latin typeface="Arial"/>
              <a:cs typeface="Arial"/>
            </a:endParaRPr>
          </a:p>
          <a:p>
            <a:pPr marL="299085" marR="4127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100" dirty="0">
                <a:latin typeface="Arial"/>
                <a:cs typeface="Arial"/>
              </a:rPr>
              <a:t>Not </a:t>
            </a:r>
            <a:r>
              <a:rPr sz="1800" spc="90" dirty="0">
                <a:latin typeface="Arial"/>
                <a:cs typeface="Arial"/>
              </a:rPr>
              <a:t>only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85" dirty="0">
                <a:latin typeface="Arial"/>
                <a:cs typeface="Arial"/>
              </a:rPr>
              <a:t>there </a:t>
            </a:r>
            <a:r>
              <a:rPr sz="1800" spc="105" dirty="0">
                <a:latin typeface="Arial"/>
                <a:cs typeface="Arial"/>
              </a:rPr>
              <a:t>no </a:t>
            </a:r>
            <a:r>
              <a:rPr sz="1800" spc="60" dirty="0">
                <a:latin typeface="Arial"/>
                <a:cs typeface="Arial"/>
              </a:rPr>
              <a:t>need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65" dirty="0">
                <a:latin typeface="Arial"/>
                <a:cs typeface="Arial"/>
              </a:rPr>
              <a:t>physical </a:t>
            </a:r>
            <a:r>
              <a:rPr sz="1800" spc="50" dirty="0">
                <a:latin typeface="Arial"/>
                <a:cs typeface="Arial"/>
              </a:rPr>
              <a:t>cable  </a:t>
            </a:r>
            <a:r>
              <a:rPr sz="1800" spc="110" dirty="0">
                <a:latin typeface="Arial"/>
                <a:cs typeface="Arial"/>
              </a:rPr>
              <a:t>hookup, </a:t>
            </a:r>
            <a:r>
              <a:rPr sz="1800" spc="135" dirty="0">
                <a:latin typeface="Arial"/>
                <a:cs typeface="Arial"/>
              </a:rPr>
              <a:t>but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90" dirty="0">
                <a:latin typeface="Arial"/>
                <a:cs typeface="Arial"/>
              </a:rPr>
              <a:t>laptops </a:t>
            </a:r>
            <a:r>
              <a:rPr sz="1800" spc="45" dirty="0">
                <a:latin typeface="Arial"/>
                <a:cs typeface="Arial"/>
              </a:rPr>
              <a:t>can </a:t>
            </a:r>
            <a:r>
              <a:rPr sz="1800" spc="60" dirty="0">
                <a:latin typeface="Arial"/>
                <a:cs typeface="Arial"/>
              </a:rPr>
              <a:t>be </a:t>
            </a:r>
            <a:r>
              <a:rPr sz="1800" spc="90" dirty="0">
                <a:latin typeface="Arial"/>
                <a:cs typeface="Arial"/>
              </a:rPr>
              <a:t>moved </a:t>
            </a:r>
            <a:r>
              <a:rPr sz="1800" spc="45" dirty="0">
                <a:latin typeface="Arial"/>
                <a:cs typeface="Arial"/>
              </a:rPr>
              <a:t>easily  </a:t>
            </a:r>
            <a:r>
              <a:rPr sz="1800" spc="140" dirty="0">
                <a:latin typeface="Arial"/>
                <a:cs typeface="Arial"/>
              </a:rPr>
              <a:t>from </a:t>
            </a:r>
            <a:r>
              <a:rPr sz="1800" spc="125" dirty="0">
                <a:latin typeface="Arial"/>
                <a:cs typeface="Arial"/>
              </a:rPr>
              <a:t>room </a:t>
            </a:r>
            <a:r>
              <a:rPr sz="1800" spc="140" dirty="0">
                <a:latin typeface="Arial"/>
                <a:cs typeface="Arial"/>
              </a:rPr>
              <a:t>to </a:t>
            </a:r>
            <a:r>
              <a:rPr sz="1800" spc="125" dirty="0">
                <a:latin typeface="Arial"/>
                <a:cs typeface="Arial"/>
              </a:rPr>
              <a:t>room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35" dirty="0">
                <a:latin typeface="Arial"/>
                <a:cs typeface="Arial"/>
              </a:rPr>
              <a:t>even</a:t>
            </a:r>
            <a:r>
              <a:rPr sz="1800" spc="57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outside the  </a:t>
            </a:r>
            <a:r>
              <a:rPr sz="1800" spc="65" dirty="0">
                <a:latin typeface="Arial"/>
                <a:cs typeface="Arial"/>
              </a:rPr>
              <a:t>house.</a:t>
            </a:r>
            <a:endParaRPr sz="1800" dirty="0">
              <a:latin typeface="Arial"/>
              <a:cs typeface="Arial"/>
            </a:endParaRPr>
          </a:p>
          <a:p>
            <a:pPr marL="299085" marR="3937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Because </a:t>
            </a:r>
            <a:r>
              <a:rPr sz="1800" spc="125" dirty="0">
                <a:latin typeface="Arial"/>
                <a:cs typeface="Arial"/>
              </a:rPr>
              <a:t>both </a:t>
            </a:r>
            <a:r>
              <a:rPr sz="1800" spc="75" dirty="0">
                <a:latin typeface="Arial"/>
                <a:cs typeface="Arial"/>
              </a:rPr>
              <a:t>Wi-Fi and cellular </a:t>
            </a:r>
            <a:r>
              <a:rPr sz="1800" spc="80" dirty="0">
                <a:latin typeface="Arial"/>
                <a:cs typeface="Arial"/>
              </a:rPr>
              <a:t>capability  </a:t>
            </a:r>
            <a:r>
              <a:rPr sz="1800" spc="40" dirty="0">
                <a:latin typeface="Arial"/>
                <a:cs typeface="Arial"/>
              </a:rPr>
              <a:t>are </a:t>
            </a:r>
            <a:r>
              <a:rPr sz="1800" spc="95" dirty="0">
                <a:latin typeface="Arial"/>
                <a:cs typeface="Arial"/>
              </a:rPr>
              <a:t>now </a:t>
            </a:r>
            <a:r>
              <a:rPr sz="1800" spc="85" dirty="0">
                <a:latin typeface="Arial"/>
                <a:cs typeface="Arial"/>
              </a:rPr>
              <a:t>standard </a:t>
            </a:r>
            <a:r>
              <a:rPr sz="1800" spc="105" dirty="0">
                <a:latin typeface="Arial"/>
                <a:cs typeface="Arial"/>
              </a:rPr>
              <a:t>on </a:t>
            </a:r>
            <a:r>
              <a:rPr sz="1800" spc="125" dirty="0">
                <a:latin typeface="Arial"/>
                <a:cs typeface="Arial"/>
              </a:rPr>
              <a:t>both </a:t>
            </a:r>
            <a:r>
              <a:rPr sz="1800" spc="85" dirty="0">
                <a:latin typeface="Arial"/>
                <a:cs typeface="Arial"/>
              </a:rPr>
              <a:t>smartphones </a:t>
            </a:r>
            <a:r>
              <a:rPr sz="1800" spc="80" dirty="0">
                <a:latin typeface="Arial"/>
                <a:cs typeface="Arial"/>
              </a:rPr>
              <a:t>and  tablets,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95" dirty="0">
                <a:latin typeface="Arial"/>
                <a:cs typeface="Arial"/>
              </a:rPr>
              <a:t>home </a:t>
            </a:r>
            <a:r>
              <a:rPr sz="1800" spc="70" dirty="0">
                <a:latin typeface="Arial"/>
                <a:cs typeface="Arial"/>
              </a:rPr>
              <a:t>Wi-Fi </a:t>
            </a:r>
            <a:r>
              <a:rPr sz="1800" spc="80" dirty="0">
                <a:latin typeface="Arial"/>
                <a:cs typeface="Arial"/>
              </a:rPr>
              <a:t>provides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50" dirty="0">
                <a:latin typeface="Arial"/>
                <a:cs typeface="Arial"/>
              </a:rPr>
              <a:t>cost-  </a:t>
            </a:r>
            <a:r>
              <a:rPr sz="1800" spc="75" dirty="0">
                <a:latin typeface="Arial"/>
                <a:cs typeface="Arial"/>
              </a:rPr>
              <a:t>effective </a:t>
            </a:r>
            <a:r>
              <a:rPr sz="1800" spc="40" dirty="0">
                <a:latin typeface="Arial"/>
                <a:cs typeface="Arial"/>
              </a:rPr>
              <a:t>way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the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Internet.</a:t>
            </a:r>
            <a:endParaRPr sz="1800" dirty="0">
              <a:latin typeface="Arial"/>
              <a:cs typeface="Arial"/>
            </a:endParaRPr>
          </a:p>
          <a:p>
            <a:pPr marL="299085" marR="3937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95" dirty="0">
                <a:latin typeface="Arial"/>
                <a:cs typeface="Arial"/>
              </a:rPr>
              <a:t>smartphone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95" dirty="0">
                <a:latin typeface="Arial"/>
                <a:cs typeface="Arial"/>
              </a:rPr>
              <a:t>tablet </a:t>
            </a:r>
            <a:r>
              <a:rPr sz="1800" spc="110" dirty="0">
                <a:latin typeface="Arial"/>
                <a:cs typeface="Arial"/>
              </a:rPr>
              <a:t>will </a:t>
            </a:r>
            <a:r>
              <a:rPr sz="1800" spc="85" dirty="0">
                <a:latin typeface="Arial"/>
                <a:cs typeface="Arial"/>
              </a:rPr>
              <a:t>automatically  </a:t>
            </a:r>
            <a:r>
              <a:rPr sz="1800" spc="40" dirty="0">
                <a:latin typeface="Arial"/>
                <a:cs typeface="Arial"/>
              </a:rPr>
              <a:t>use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75" dirty="0">
                <a:latin typeface="Arial"/>
                <a:cs typeface="Arial"/>
              </a:rPr>
              <a:t>Wi-Fi </a:t>
            </a:r>
            <a:r>
              <a:rPr sz="1800" spc="85" dirty="0">
                <a:latin typeface="Arial"/>
                <a:cs typeface="Arial"/>
              </a:rPr>
              <a:t>connection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85" dirty="0">
                <a:latin typeface="Arial"/>
                <a:cs typeface="Arial"/>
              </a:rPr>
              <a:t>Internet </a:t>
            </a:r>
            <a:r>
              <a:rPr sz="1800" spc="135" dirty="0">
                <a:latin typeface="Arial"/>
                <a:cs typeface="Arial"/>
              </a:rPr>
              <a:t>if  </a:t>
            </a:r>
            <a:r>
              <a:rPr sz="1800" spc="55" dirty="0">
                <a:latin typeface="Arial"/>
                <a:cs typeface="Arial"/>
              </a:rPr>
              <a:t>available,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90" dirty="0">
                <a:latin typeface="Arial"/>
                <a:cs typeface="Arial"/>
              </a:rPr>
              <a:t>only </a:t>
            </a:r>
            <a:r>
              <a:rPr sz="1800" spc="85" dirty="0">
                <a:latin typeface="Arial"/>
                <a:cs typeface="Arial"/>
              </a:rPr>
              <a:t>switch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00" dirty="0">
                <a:latin typeface="Arial"/>
                <a:cs typeface="Arial"/>
              </a:rPr>
              <a:t>more  </a:t>
            </a:r>
            <a:r>
              <a:rPr sz="1800" spc="65" dirty="0">
                <a:latin typeface="Arial"/>
                <a:cs typeface="Arial"/>
              </a:rPr>
              <a:t>expensive </a:t>
            </a:r>
            <a:r>
              <a:rPr sz="1800" spc="75" dirty="0">
                <a:latin typeface="Arial"/>
                <a:cs typeface="Arial"/>
              </a:rPr>
              <a:t>cellular </a:t>
            </a:r>
            <a:r>
              <a:rPr sz="1800" spc="80" dirty="0">
                <a:latin typeface="Arial"/>
                <a:cs typeface="Arial"/>
              </a:rPr>
              <a:t>connection </a:t>
            </a:r>
            <a:r>
              <a:rPr sz="1800" spc="135" dirty="0">
                <a:latin typeface="Arial"/>
                <a:cs typeface="Arial"/>
              </a:rPr>
              <a:t>if </a:t>
            </a:r>
            <a:r>
              <a:rPr sz="1800" spc="90" dirty="0">
                <a:latin typeface="Arial"/>
                <a:cs typeface="Arial"/>
              </a:rPr>
              <a:t>the</a:t>
            </a:r>
            <a:r>
              <a:rPr sz="1800" spc="625" dirty="0">
                <a:latin typeface="Arial"/>
                <a:cs typeface="Arial"/>
              </a:rPr>
              <a:t> </a:t>
            </a:r>
            <a:r>
              <a:rPr sz="1800" spc="70" dirty="0">
                <a:latin typeface="Arial"/>
                <a:cs typeface="Arial"/>
              </a:rPr>
              <a:t>Wi-Fi</a:t>
            </a:r>
            <a:r>
              <a:rPr lang="en-US" sz="1800" spc="70" dirty="0">
                <a:latin typeface="Arial"/>
                <a:cs typeface="Arial"/>
              </a:rPr>
              <a:t> is unavailable.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06796" y="1191767"/>
            <a:ext cx="6473952" cy="5273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624830" cy="3613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279265" algn="just">
              <a:lnSpc>
                <a:spcPct val="100000"/>
              </a:lnSpc>
              <a:spcBef>
                <a:spcPts val="790"/>
              </a:spcBef>
            </a:pPr>
            <a:r>
              <a:rPr sz="1800" b="1" spc="114" dirty="0">
                <a:latin typeface="Arial"/>
                <a:cs typeface="Arial"/>
              </a:rPr>
              <a:t>1.4 </a:t>
            </a:r>
            <a:r>
              <a:rPr sz="1800" b="1" spc="40" dirty="0">
                <a:latin typeface="Arial"/>
                <a:cs typeface="Arial"/>
              </a:rPr>
              <a:t>WI-FI  </a:t>
            </a:r>
            <a:r>
              <a:rPr sz="1800" b="1" spc="-30" dirty="0">
                <a:latin typeface="Arial"/>
                <a:cs typeface="Arial"/>
              </a:rPr>
              <a:t>Public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40" dirty="0">
                <a:latin typeface="Arial"/>
                <a:cs typeface="Arial"/>
              </a:rPr>
              <a:t>Wi-Fi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15" dirty="0">
                <a:latin typeface="Arial"/>
                <a:cs typeface="Arial"/>
              </a:rPr>
              <a:t>Access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85" dirty="0">
                <a:latin typeface="Arial"/>
                <a:cs typeface="Arial"/>
              </a:rPr>
              <a:t>Internet </a:t>
            </a:r>
            <a:r>
              <a:rPr sz="1800" spc="50" dirty="0">
                <a:latin typeface="Arial"/>
                <a:cs typeface="Arial"/>
              </a:rPr>
              <a:t>via </a:t>
            </a:r>
            <a:r>
              <a:rPr sz="1800" spc="75" dirty="0">
                <a:latin typeface="Arial"/>
                <a:cs typeface="Arial"/>
              </a:rPr>
              <a:t>Wi-Fi </a:t>
            </a:r>
            <a:r>
              <a:rPr sz="1800" spc="40" dirty="0">
                <a:latin typeface="Arial"/>
                <a:cs typeface="Arial"/>
              </a:rPr>
              <a:t>has </a:t>
            </a:r>
            <a:r>
              <a:rPr sz="1800" spc="85" dirty="0">
                <a:latin typeface="Arial"/>
                <a:cs typeface="Arial"/>
              </a:rPr>
              <a:t>expanded  </a:t>
            </a:r>
            <a:r>
              <a:rPr sz="1800" spc="80" dirty="0">
                <a:latin typeface="Arial"/>
                <a:cs typeface="Arial"/>
              </a:rPr>
              <a:t>dramatically </a:t>
            </a:r>
            <a:r>
              <a:rPr sz="1800" spc="120" dirty="0">
                <a:latin typeface="Arial"/>
                <a:cs typeface="Arial"/>
              </a:rPr>
              <a:t>in </a:t>
            </a:r>
            <a:r>
              <a:rPr sz="1800" spc="70" dirty="0">
                <a:latin typeface="Arial"/>
                <a:cs typeface="Arial"/>
              </a:rPr>
              <a:t>recent </a:t>
            </a:r>
            <a:r>
              <a:rPr sz="1800" spc="40" dirty="0">
                <a:latin typeface="Arial"/>
                <a:cs typeface="Arial"/>
              </a:rPr>
              <a:t>years,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100" dirty="0">
                <a:latin typeface="Arial"/>
                <a:cs typeface="Arial"/>
              </a:rPr>
              <a:t>more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100" dirty="0">
                <a:latin typeface="Arial"/>
                <a:cs typeface="Arial"/>
              </a:rPr>
              <a:t>more  </a:t>
            </a:r>
            <a:r>
              <a:rPr sz="1800" spc="80" dirty="0">
                <a:latin typeface="Arial"/>
                <a:cs typeface="Arial"/>
              </a:rPr>
              <a:t>facilities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provide</a:t>
            </a:r>
            <a:endParaRPr sz="1800" dirty="0">
              <a:latin typeface="Arial"/>
              <a:cs typeface="Arial"/>
            </a:endParaRPr>
          </a:p>
          <a:p>
            <a:pPr marL="299085" marR="762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75" dirty="0">
                <a:latin typeface="Arial"/>
                <a:cs typeface="Arial"/>
              </a:rPr>
              <a:t>Wi-Fi </a:t>
            </a:r>
            <a:r>
              <a:rPr sz="1800" spc="105" dirty="0">
                <a:latin typeface="Arial"/>
                <a:cs typeface="Arial"/>
              </a:rPr>
              <a:t>hotspot, </a:t>
            </a:r>
            <a:r>
              <a:rPr sz="1800" spc="90" dirty="0">
                <a:latin typeface="Arial"/>
                <a:cs typeface="Arial"/>
              </a:rPr>
              <a:t>which </a:t>
            </a:r>
            <a:r>
              <a:rPr sz="1800" spc="50" dirty="0">
                <a:latin typeface="Arial"/>
                <a:cs typeface="Arial"/>
              </a:rPr>
              <a:t>enables </a:t>
            </a:r>
            <a:r>
              <a:rPr sz="1800" spc="45" dirty="0">
                <a:latin typeface="Arial"/>
                <a:cs typeface="Arial"/>
              </a:rPr>
              <a:t>any </a:t>
            </a:r>
            <a:r>
              <a:rPr sz="1800" spc="75" dirty="0">
                <a:latin typeface="Arial"/>
                <a:cs typeface="Arial"/>
              </a:rPr>
              <a:t>Wi-Fi </a:t>
            </a:r>
            <a:r>
              <a:rPr sz="1800" spc="45" dirty="0">
                <a:latin typeface="Arial"/>
                <a:cs typeface="Arial"/>
              </a:rPr>
              <a:t>device  </a:t>
            </a:r>
            <a:r>
              <a:rPr sz="1800" spc="135" dirty="0">
                <a:latin typeface="Arial"/>
                <a:cs typeface="Arial"/>
              </a:rPr>
              <a:t>to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70" dirty="0">
                <a:latin typeface="Arial"/>
                <a:cs typeface="Arial"/>
              </a:rPr>
              <a:t>attach.</a:t>
            </a:r>
            <a:endParaRPr sz="1800" dirty="0">
              <a:latin typeface="Arial"/>
              <a:cs typeface="Arial"/>
            </a:endParaRPr>
          </a:p>
          <a:p>
            <a:pPr marL="299085" marR="635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70" dirty="0">
                <a:latin typeface="Arial"/>
                <a:cs typeface="Arial"/>
              </a:rPr>
              <a:t>Wi-Fi </a:t>
            </a:r>
            <a:r>
              <a:rPr sz="1800" spc="105" dirty="0">
                <a:latin typeface="Arial"/>
                <a:cs typeface="Arial"/>
              </a:rPr>
              <a:t>hotspots </a:t>
            </a:r>
            <a:r>
              <a:rPr sz="1800" spc="40" dirty="0">
                <a:latin typeface="Arial"/>
                <a:cs typeface="Arial"/>
              </a:rPr>
              <a:t>are </a:t>
            </a:r>
            <a:r>
              <a:rPr sz="1800" spc="95" dirty="0">
                <a:latin typeface="Arial"/>
                <a:cs typeface="Arial"/>
              </a:rPr>
              <a:t>provided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70" dirty="0">
                <a:latin typeface="Arial"/>
                <a:cs typeface="Arial"/>
              </a:rPr>
              <a:t>coffee shops,  </a:t>
            </a:r>
            <a:r>
              <a:rPr sz="1800" spc="75" dirty="0">
                <a:latin typeface="Arial"/>
                <a:cs typeface="Arial"/>
              </a:rPr>
              <a:t>restaurants, </a:t>
            </a:r>
            <a:r>
              <a:rPr sz="1800" spc="105" dirty="0">
                <a:latin typeface="Arial"/>
                <a:cs typeface="Arial"/>
              </a:rPr>
              <a:t>train </a:t>
            </a:r>
            <a:r>
              <a:rPr sz="1800" spc="85" dirty="0">
                <a:latin typeface="Arial"/>
                <a:cs typeface="Arial"/>
              </a:rPr>
              <a:t>stations, </a:t>
            </a:r>
            <a:r>
              <a:rPr sz="1800" spc="95" dirty="0">
                <a:latin typeface="Arial"/>
                <a:cs typeface="Arial"/>
              </a:rPr>
              <a:t>airports, </a:t>
            </a:r>
            <a:r>
              <a:rPr sz="1800" spc="80" dirty="0">
                <a:latin typeface="Arial"/>
                <a:cs typeface="Arial"/>
              </a:rPr>
              <a:t>libraries,  hotels, hospitals, </a:t>
            </a:r>
            <a:r>
              <a:rPr sz="1800" spc="100" dirty="0">
                <a:latin typeface="Arial"/>
                <a:cs typeface="Arial"/>
              </a:rPr>
              <a:t>department </a:t>
            </a:r>
            <a:r>
              <a:rPr sz="1800" spc="70" dirty="0">
                <a:latin typeface="Arial"/>
                <a:cs typeface="Arial"/>
              </a:rPr>
              <a:t>stores, </a:t>
            </a:r>
            <a:r>
              <a:rPr sz="1800" spc="-95" dirty="0">
                <a:latin typeface="Arial"/>
                <a:cs typeface="Arial"/>
              </a:rPr>
              <a:t>RV </a:t>
            </a:r>
            <a:r>
              <a:rPr sz="1800" spc="80" dirty="0">
                <a:latin typeface="Arial"/>
                <a:cs typeface="Arial"/>
              </a:rPr>
              <a:t>parks, 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80" dirty="0">
                <a:latin typeface="Arial"/>
                <a:cs typeface="Arial"/>
              </a:rPr>
              <a:t>many </a:t>
            </a:r>
            <a:r>
              <a:rPr sz="1800" spc="100" dirty="0">
                <a:latin typeface="Arial"/>
                <a:cs typeface="Arial"/>
              </a:rPr>
              <a:t>other</a:t>
            </a:r>
            <a:r>
              <a:rPr sz="1800" spc="45" dirty="0">
                <a:latin typeface="Arial"/>
                <a:cs typeface="Arial"/>
              </a:rPr>
              <a:t> places.</a:t>
            </a:r>
            <a:endParaRPr sz="1800" dirty="0">
              <a:latin typeface="Arial"/>
              <a:cs typeface="Arial"/>
            </a:endParaRPr>
          </a:p>
          <a:p>
            <a:pPr marL="299085" marR="762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-65" dirty="0">
                <a:latin typeface="Arial"/>
                <a:cs typeface="Arial"/>
              </a:rPr>
              <a:t>So </a:t>
            </a:r>
            <a:r>
              <a:rPr sz="1800" spc="80" dirty="0">
                <a:latin typeface="Arial"/>
                <a:cs typeface="Arial"/>
              </a:rPr>
              <a:t>many </a:t>
            </a:r>
            <a:r>
              <a:rPr sz="1800" spc="100" dirty="0">
                <a:latin typeface="Arial"/>
                <a:cs typeface="Arial"/>
              </a:rPr>
              <a:t>hotspots </a:t>
            </a:r>
            <a:r>
              <a:rPr sz="1800" spc="45" dirty="0">
                <a:latin typeface="Arial"/>
                <a:cs typeface="Arial"/>
              </a:rPr>
              <a:t>are </a:t>
            </a:r>
            <a:r>
              <a:rPr sz="1800" spc="55" dirty="0">
                <a:latin typeface="Arial"/>
                <a:cs typeface="Arial"/>
              </a:rPr>
              <a:t>available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145" dirty="0">
                <a:latin typeface="Arial"/>
                <a:cs typeface="Arial"/>
              </a:rPr>
              <a:t>it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60" dirty="0">
                <a:latin typeface="Arial"/>
                <a:cs typeface="Arial"/>
              </a:rPr>
              <a:t>rare </a:t>
            </a:r>
            <a:r>
              <a:rPr sz="1800" spc="130" dirty="0">
                <a:latin typeface="Arial"/>
                <a:cs typeface="Arial"/>
              </a:rPr>
              <a:t>to  </a:t>
            </a:r>
            <a:r>
              <a:rPr sz="1800" spc="60" dirty="0">
                <a:latin typeface="Arial"/>
                <a:cs typeface="Arial"/>
              </a:rPr>
              <a:t>be </a:t>
            </a:r>
            <a:r>
              <a:rPr sz="1800" spc="120" dirty="0">
                <a:latin typeface="Arial"/>
                <a:cs typeface="Arial"/>
              </a:rPr>
              <a:t>too </a:t>
            </a:r>
            <a:r>
              <a:rPr sz="1800" spc="95" dirty="0">
                <a:latin typeface="Arial"/>
                <a:cs typeface="Arial"/>
              </a:rPr>
              <a:t>far </a:t>
            </a:r>
            <a:r>
              <a:rPr sz="1800" spc="140" dirty="0">
                <a:latin typeface="Arial"/>
                <a:cs typeface="Arial"/>
              </a:rPr>
              <a:t>from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70" dirty="0">
                <a:latin typeface="Arial"/>
                <a:cs typeface="Arial"/>
              </a:rPr>
              <a:t>one.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236" y="3751592"/>
            <a:ext cx="16421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  <a:tab pos="1275715" algn="l"/>
              </a:tabLst>
            </a:pPr>
            <a:r>
              <a:rPr sz="1800" spc="45" dirty="0">
                <a:latin typeface="Arial"/>
                <a:cs typeface="Arial"/>
              </a:rPr>
              <a:t>Th</a:t>
            </a:r>
            <a:r>
              <a:rPr sz="1800" spc="50" dirty="0">
                <a:latin typeface="Arial"/>
                <a:cs typeface="Arial"/>
              </a:rPr>
              <a:t>e</a:t>
            </a:r>
            <a:r>
              <a:rPr sz="1800" spc="45" dirty="0">
                <a:latin typeface="Arial"/>
                <a:cs typeface="Arial"/>
              </a:rPr>
              <a:t>r</a:t>
            </a:r>
            <a:r>
              <a:rPr sz="1800" spc="8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30" dirty="0">
                <a:latin typeface="Arial"/>
                <a:cs typeface="Arial"/>
              </a:rPr>
              <a:t>are  </a:t>
            </a:r>
            <a:r>
              <a:rPr sz="1800" spc="10" dirty="0">
                <a:latin typeface="Arial"/>
                <a:cs typeface="Arial"/>
              </a:rPr>
              <a:t>s</a:t>
            </a:r>
            <a:r>
              <a:rPr sz="1800" spc="120" dirty="0">
                <a:latin typeface="Arial"/>
                <a:cs typeface="Arial"/>
              </a:rPr>
              <a:t>martp</a:t>
            </a:r>
            <a:r>
              <a:rPr sz="1800" spc="80" dirty="0">
                <a:latin typeface="Arial"/>
                <a:cs typeface="Arial"/>
              </a:rPr>
              <a:t>hone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28832" y="3751591"/>
            <a:ext cx="29184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755" marR="5080" indent="-59690">
              <a:lnSpc>
                <a:spcPct val="100000"/>
              </a:lnSpc>
              <a:spcBef>
                <a:spcPts val="100"/>
              </a:spcBef>
              <a:tabLst>
                <a:tab pos="812165" algn="l"/>
                <a:tab pos="998219" algn="l"/>
                <a:tab pos="1835150" algn="l"/>
                <a:tab pos="2269490" algn="l"/>
              </a:tabLst>
            </a:pPr>
            <a:r>
              <a:rPr sz="1800" spc="85" dirty="0">
                <a:latin typeface="Arial"/>
                <a:cs typeface="Arial"/>
              </a:rPr>
              <a:t>no</a:t>
            </a:r>
            <a:r>
              <a:rPr sz="1800" spc="12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10" dirty="0">
                <a:latin typeface="Arial"/>
                <a:cs typeface="Arial"/>
              </a:rPr>
              <a:t>numero</a:t>
            </a:r>
            <a:r>
              <a:rPr sz="1800" spc="95" dirty="0">
                <a:latin typeface="Arial"/>
                <a:cs typeface="Arial"/>
              </a:rPr>
              <a:t>u</a:t>
            </a:r>
            <a:r>
              <a:rPr sz="1800" spc="1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85" dirty="0">
                <a:latin typeface="Arial"/>
                <a:cs typeface="Arial"/>
              </a:rPr>
              <a:t>ta</a:t>
            </a:r>
            <a:r>
              <a:rPr sz="1800" spc="120" dirty="0">
                <a:latin typeface="Arial"/>
                <a:cs typeface="Arial"/>
              </a:rPr>
              <a:t>b</a:t>
            </a:r>
            <a:r>
              <a:rPr sz="1800" spc="85" dirty="0">
                <a:latin typeface="Arial"/>
                <a:cs typeface="Arial"/>
              </a:rPr>
              <a:t>let  </a:t>
            </a:r>
            <a:r>
              <a:rPr sz="1800" spc="65" dirty="0">
                <a:latin typeface="Arial"/>
                <a:cs typeface="Arial"/>
              </a:rPr>
              <a:t>apps		</a:t>
            </a:r>
            <a:r>
              <a:rPr sz="1800" spc="110" dirty="0">
                <a:latin typeface="Arial"/>
                <a:cs typeface="Arial"/>
              </a:rPr>
              <a:t>that	</a:t>
            </a:r>
            <a:r>
              <a:rPr sz="1800" spc="45" dirty="0">
                <a:latin typeface="Arial"/>
                <a:cs typeface="Arial"/>
              </a:rPr>
              <a:t>increase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25778" y="3734385"/>
            <a:ext cx="5397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0330">
              <a:lnSpc>
                <a:spcPct val="100000"/>
              </a:lnSpc>
              <a:spcBef>
                <a:spcPts val="100"/>
              </a:spcBef>
            </a:pPr>
            <a:r>
              <a:rPr sz="1800" spc="45" dirty="0">
                <a:latin typeface="Arial"/>
                <a:cs typeface="Arial"/>
              </a:rPr>
              <a:t>a</a:t>
            </a:r>
            <a:r>
              <a:rPr sz="1800" spc="60" dirty="0">
                <a:latin typeface="Arial"/>
                <a:cs typeface="Arial"/>
              </a:rPr>
              <a:t>n</a:t>
            </a:r>
            <a:r>
              <a:rPr sz="1800" spc="85" dirty="0">
                <a:latin typeface="Arial"/>
                <a:cs typeface="Arial"/>
              </a:rPr>
              <a:t>d  </a:t>
            </a:r>
            <a:r>
              <a:rPr sz="1800" spc="105" dirty="0">
                <a:latin typeface="Arial"/>
                <a:cs typeface="Arial"/>
              </a:rPr>
              <a:t>their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81" y="4326266"/>
            <a:ext cx="5623560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latin typeface="Arial"/>
                <a:cs typeface="Arial"/>
              </a:rPr>
              <a:t>convenience.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-20" dirty="0">
                <a:latin typeface="Arial"/>
                <a:cs typeface="Arial"/>
              </a:rPr>
              <a:t>Even </a:t>
            </a:r>
            <a:r>
              <a:rPr sz="1800" spc="50" dirty="0">
                <a:latin typeface="Arial"/>
                <a:cs typeface="Arial"/>
              </a:rPr>
              <a:t>very </a:t>
            </a:r>
            <a:r>
              <a:rPr sz="1800" spc="95" dirty="0">
                <a:latin typeface="Arial"/>
                <a:cs typeface="Arial"/>
              </a:rPr>
              <a:t>remote </a:t>
            </a:r>
            <a:r>
              <a:rPr sz="1800" spc="40" dirty="0">
                <a:latin typeface="Arial"/>
                <a:cs typeface="Arial"/>
              </a:rPr>
              <a:t>places </a:t>
            </a:r>
            <a:r>
              <a:rPr sz="1800" spc="110" dirty="0">
                <a:latin typeface="Arial"/>
                <a:cs typeface="Arial"/>
              </a:rPr>
              <a:t>will </a:t>
            </a:r>
            <a:r>
              <a:rPr sz="1800" spc="60" dirty="0">
                <a:latin typeface="Arial"/>
                <a:cs typeface="Arial"/>
              </a:rPr>
              <a:t>be able </a:t>
            </a:r>
            <a:r>
              <a:rPr sz="1800" spc="140" dirty="0">
                <a:latin typeface="Arial"/>
                <a:cs typeface="Arial"/>
              </a:rPr>
              <a:t>to </a:t>
            </a:r>
            <a:r>
              <a:rPr sz="1800" spc="110" dirty="0">
                <a:latin typeface="Arial"/>
                <a:cs typeface="Arial"/>
              </a:rPr>
              <a:t>support  </a:t>
            </a:r>
            <a:r>
              <a:rPr sz="1800" spc="100" dirty="0">
                <a:latin typeface="Arial"/>
                <a:cs typeface="Arial"/>
              </a:rPr>
              <a:t>hotspots </a:t>
            </a:r>
            <a:r>
              <a:rPr sz="1800" spc="120" dirty="0">
                <a:latin typeface="Arial"/>
                <a:cs typeface="Arial"/>
              </a:rPr>
              <a:t>with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85" dirty="0">
                <a:latin typeface="Arial"/>
                <a:cs typeface="Arial"/>
              </a:rPr>
              <a:t>development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75" dirty="0">
                <a:latin typeface="Arial"/>
                <a:cs typeface="Arial"/>
              </a:rPr>
              <a:t>satellite  </a:t>
            </a:r>
            <a:r>
              <a:rPr sz="1800" spc="70" dirty="0">
                <a:latin typeface="Arial"/>
                <a:cs typeface="Arial"/>
              </a:rPr>
              <a:t>Wi-Fi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hotspot.</a:t>
            </a:r>
            <a:endParaRPr sz="1800" dirty="0">
              <a:latin typeface="Arial"/>
              <a:cs typeface="Arial"/>
            </a:endParaRPr>
          </a:p>
          <a:p>
            <a:pPr marL="29908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50" dirty="0">
                <a:latin typeface="Arial"/>
                <a:cs typeface="Arial"/>
              </a:rPr>
              <a:t>The </a:t>
            </a:r>
            <a:r>
              <a:rPr sz="1800" spc="114" dirty="0">
                <a:latin typeface="Arial"/>
                <a:cs typeface="Arial"/>
              </a:rPr>
              <a:t>first </a:t>
            </a:r>
            <a:r>
              <a:rPr sz="1800" spc="75" dirty="0">
                <a:latin typeface="Arial"/>
                <a:cs typeface="Arial"/>
              </a:rPr>
              <a:t>company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70" dirty="0">
                <a:latin typeface="Arial"/>
                <a:cs typeface="Arial"/>
              </a:rPr>
              <a:t>develop </a:t>
            </a:r>
            <a:r>
              <a:rPr sz="1800" spc="65" dirty="0">
                <a:latin typeface="Arial"/>
                <a:cs typeface="Arial"/>
              </a:rPr>
              <a:t>such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10" dirty="0">
                <a:latin typeface="Arial"/>
                <a:cs typeface="Arial"/>
              </a:rPr>
              <a:t>product</a:t>
            </a:r>
            <a:r>
              <a:rPr sz="1800" spc="220" dirty="0">
                <a:latin typeface="Arial"/>
                <a:cs typeface="Arial"/>
              </a:rPr>
              <a:t> </a:t>
            </a:r>
            <a:r>
              <a:rPr sz="1800" spc="65" dirty="0">
                <a:latin typeface="Arial"/>
                <a:cs typeface="Arial"/>
              </a:rPr>
              <a:t>is</a:t>
            </a:r>
            <a:endParaRPr sz="1800" dirty="0">
              <a:latin typeface="Arial"/>
              <a:cs typeface="Arial"/>
            </a:endParaRPr>
          </a:p>
          <a:p>
            <a:pPr marL="299085" algn="just">
              <a:lnSpc>
                <a:spcPct val="100000"/>
              </a:lnSpc>
            </a:pP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75" dirty="0">
                <a:latin typeface="Arial"/>
                <a:cs typeface="Arial"/>
              </a:rPr>
              <a:t>satellite </a:t>
            </a:r>
            <a:r>
              <a:rPr sz="1800" spc="90" dirty="0">
                <a:latin typeface="Arial"/>
                <a:cs typeface="Arial"/>
              </a:rPr>
              <a:t>communications </a:t>
            </a:r>
            <a:r>
              <a:rPr sz="1800" spc="75" dirty="0">
                <a:latin typeface="Arial"/>
                <a:cs typeface="Arial"/>
              </a:rPr>
              <a:t>company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Iridium.</a:t>
            </a:r>
            <a:endParaRPr sz="1800" dirty="0">
              <a:latin typeface="Arial"/>
              <a:cs typeface="Arial"/>
            </a:endParaRPr>
          </a:p>
          <a:p>
            <a:pPr marL="29908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75" dirty="0">
                <a:latin typeface="Arial"/>
                <a:cs typeface="Arial"/>
              </a:rPr>
              <a:t>satellite </a:t>
            </a:r>
            <a:r>
              <a:rPr sz="1800" spc="114" dirty="0">
                <a:latin typeface="Arial"/>
                <a:cs typeface="Arial"/>
              </a:rPr>
              <a:t>modem will </a:t>
            </a:r>
            <a:r>
              <a:rPr sz="1800" spc="100" dirty="0">
                <a:latin typeface="Arial"/>
                <a:cs typeface="Arial"/>
              </a:rPr>
              <a:t>initially </a:t>
            </a:r>
            <a:r>
              <a:rPr sz="1800" spc="90" dirty="0">
                <a:latin typeface="Arial"/>
                <a:cs typeface="Arial"/>
              </a:rPr>
              <a:t>provide</a:t>
            </a:r>
            <a:r>
              <a:rPr sz="1800" spc="114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82055" y="461772"/>
            <a:ext cx="6220967" cy="6114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6032500" cy="610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231005" algn="just">
              <a:lnSpc>
                <a:spcPct val="100000"/>
              </a:lnSpc>
              <a:spcBef>
                <a:spcPts val="790"/>
              </a:spcBef>
            </a:pPr>
            <a:r>
              <a:rPr sz="1800" b="1" spc="114" dirty="0">
                <a:latin typeface="Arial"/>
                <a:cs typeface="Arial"/>
              </a:rPr>
              <a:t>1.4 </a:t>
            </a:r>
            <a:r>
              <a:rPr sz="1800" b="1" spc="40" dirty="0">
                <a:latin typeface="Arial"/>
                <a:cs typeface="Arial"/>
              </a:rPr>
              <a:t>WI-FI  </a:t>
            </a:r>
            <a:r>
              <a:rPr sz="1800" b="1" spc="-10" dirty="0">
                <a:latin typeface="Arial"/>
                <a:cs typeface="Arial"/>
              </a:rPr>
              <a:t>Enterprise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40" dirty="0">
                <a:latin typeface="Arial"/>
                <a:cs typeface="Arial"/>
              </a:rPr>
              <a:t>Wi-Fi</a:t>
            </a:r>
            <a:endParaRPr sz="1800" dirty="0">
              <a:latin typeface="Arial"/>
              <a:cs typeface="Arial"/>
            </a:endParaRPr>
          </a:p>
          <a:p>
            <a:pPr marL="299085" marR="635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70" dirty="0">
                <a:latin typeface="Arial"/>
                <a:cs typeface="Arial"/>
              </a:rPr>
              <a:t>Wi-Fi </a:t>
            </a:r>
            <a:r>
              <a:rPr sz="1800" spc="75" dirty="0">
                <a:latin typeface="Arial"/>
                <a:cs typeface="Arial"/>
              </a:rPr>
              <a:t>connections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75" dirty="0">
                <a:latin typeface="Arial"/>
                <a:cs typeface="Arial"/>
              </a:rPr>
              <a:t>enterprise </a:t>
            </a:r>
            <a:r>
              <a:rPr sz="1800" spc="110" dirty="0">
                <a:latin typeface="Arial"/>
                <a:cs typeface="Arial"/>
              </a:rPr>
              <a:t>network </a:t>
            </a:r>
            <a:r>
              <a:rPr sz="1800" spc="35" dirty="0">
                <a:latin typeface="Arial"/>
                <a:cs typeface="Arial"/>
              </a:rPr>
              <a:t>have  </a:t>
            </a:r>
            <a:r>
              <a:rPr sz="1800" spc="60" dirty="0">
                <a:latin typeface="Arial"/>
                <a:cs typeface="Arial"/>
              </a:rPr>
              <a:t>been </a:t>
            </a:r>
            <a:r>
              <a:rPr sz="1800" spc="95" dirty="0">
                <a:latin typeface="Arial"/>
                <a:cs typeface="Arial"/>
              </a:rPr>
              <a:t>offered </a:t>
            </a:r>
            <a:r>
              <a:rPr sz="1800" spc="80" dirty="0">
                <a:latin typeface="Arial"/>
                <a:cs typeface="Arial"/>
              </a:rPr>
              <a:t>by many </a:t>
            </a:r>
            <a:r>
              <a:rPr sz="1800" spc="95" dirty="0">
                <a:latin typeface="Arial"/>
                <a:cs typeface="Arial"/>
              </a:rPr>
              <a:t>organizations </a:t>
            </a:r>
            <a:r>
              <a:rPr sz="1800" spc="135" dirty="0">
                <a:latin typeface="Arial"/>
                <a:cs typeface="Arial"/>
              </a:rPr>
              <a:t>of </a:t>
            </a:r>
            <a:r>
              <a:rPr sz="1800" spc="80" dirty="0">
                <a:latin typeface="Arial"/>
                <a:cs typeface="Arial"/>
              </a:rPr>
              <a:t>all </a:t>
            </a:r>
            <a:r>
              <a:rPr sz="1800" spc="55" dirty="0">
                <a:latin typeface="Arial"/>
                <a:cs typeface="Arial"/>
              </a:rPr>
              <a:t>sizes,  </a:t>
            </a:r>
            <a:r>
              <a:rPr sz="1800" spc="100" dirty="0">
                <a:latin typeface="Arial"/>
                <a:cs typeface="Arial"/>
              </a:rPr>
              <a:t>including public </a:t>
            </a:r>
            <a:r>
              <a:rPr sz="1800" spc="75" dirty="0">
                <a:latin typeface="Arial"/>
                <a:cs typeface="Arial"/>
              </a:rPr>
              <a:t>and private</a:t>
            </a:r>
            <a:r>
              <a:rPr sz="1800" spc="114" dirty="0">
                <a:latin typeface="Arial"/>
                <a:cs typeface="Arial"/>
              </a:rPr>
              <a:t> </a:t>
            </a:r>
            <a:r>
              <a:rPr sz="1800" spc="70" dirty="0">
                <a:latin typeface="Arial"/>
                <a:cs typeface="Arial"/>
              </a:rPr>
              <a:t>sector.</a:t>
            </a:r>
            <a:endParaRPr sz="18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800" b="1" spc="5" dirty="0">
                <a:latin typeface="Arial"/>
                <a:cs typeface="Arial"/>
              </a:rPr>
              <a:t>Two </a:t>
            </a:r>
            <a:r>
              <a:rPr sz="1800" b="1" spc="10" dirty="0">
                <a:latin typeface="Arial"/>
                <a:cs typeface="Arial"/>
              </a:rPr>
              <a:t>trends </a:t>
            </a:r>
            <a:r>
              <a:rPr sz="1800" b="1" spc="-15" dirty="0">
                <a:latin typeface="Arial"/>
                <a:cs typeface="Arial"/>
              </a:rPr>
              <a:t>have </a:t>
            </a:r>
            <a:r>
              <a:rPr sz="1800" b="1" dirty="0">
                <a:latin typeface="Arial"/>
                <a:cs typeface="Arial"/>
              </a:rPr>
              <a:t>driven </a:t>
            </a:r>
            <a:r>
              <a:rPr sz="1800" b="1" spc="25" dirty="0">
                <a:latin typeface="Arial"/>
                <a:cs typeface="Arial"/>
              </a:rPr>
              <a:t>the </a:t>
            </a:r>
            <a:r>
              <a:rPr sz="1800" b="1" spc="15" dirty="0">
                <a:latin typeface="Arial"/>
                <a:cs typeface="Arial"/>
              </a:rPr>
              <a:t>transition </a:t>
            </a:r>
            <a:r>
              <a:rPr sz="1800" b="1" spc="45" dirty="0">
                <a:latin typeface="Arial"/>
                <a:cs typeface="Arial"/>
              </a:rPr>
              <a:t>to </a:t>
            </a:r>
            <a:r>
              <a:rPr sz="1800" b="1" spc="-10" dirty="0">
                <a:latin typeface="Arial"/>
                <a:cs typeface="Arial"/>
              </a:rPr>
              <a:t>a </a:t>
            </a:r>
            <a:r>
              <a:rPr sz="1800" b="1" spc="100" dirty="0">
                <a:latin typeface="Arial"/>
                <a:cs typeface="Arial"/>
              </a:rPr>
              <a:t>Wi-Fi-  </a:t>
            </a:r>
            <a:r>
              <a:rPr sz="1800" b="1" spc="10" dirty="0">
                <a:latin typeface="Arial"/>
                <a:cs typeface="Arial"/>
              </a:rPr>
              <a:t>centered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20" dirty="0">
                <a:latin typeface="Arial"/>
                <a:cs typeface="Arial"/>
              </a:rPr>
              <a:t>enterprise.</a:t>
            </a:r>
            <a:endParaRPr sz="1800" dirty="0">
              <a:latin typeface="Arial"/>
              <a:cs typeface="Arial"/>
            </a:endParaRPr>
          </a:p>
          <a:p>
            <a:pPr marL="299085" marR="7620" indent="-287020" algn="just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800" b="1" spc="-5" dirty="0">
                <a:latin typeface="Arial"/>
                <a:cs typeface="Arial"/>
              </a:rPr>
              <a:t>First</a:t>
            </a:r>
            <a:r>
              <a:rPr sz="1800" spc="-5" dirty="0">
                <a:latin typeface="Arial"/>
                <a:cs typeface="Arial"/>
              </a:rPr>
              <a:t>, </a:t>
            </a:r>
            <a:r>
              <a:rPr sz="1800" spc="90" dirty="0">
                <a:latin typeface="Arial"/>
                <a:cs typeface="Arial"/>
              </a:rPr>
              <a:t>the demand </a:t>
            </a:r>
            <a:r>
              <a:rPr sz="1800" spc="40" dirty="0">
                <a:latin typeface="Arial"/>
                <a:cs typeface="Arial"/>
              </a:rPr>
              <a:t>has </a:t>
            </a:r>
            <a:r>
              <a:rPr sz="1800" spc="55" dirty="0">
                <a:latin typeface="Arial"/>
                <a:cs typeface="Arial"/>
              </a:rPr>
              <a:t>increased, </a:t>
            </a:r>
            <a:r>
              <a:rPr sz="1800" spc="125" dirty="0">
                <a:latin typeface="Arial"/>
                <a:cs typeface="Arial"/>
              </a:rPr>
              <a:t>with </a:t>
            </a:r>
            <a:r>
              <a:rPr sz="1800" spc="100" dirty="0">
                <a:latin typeface="Arial"/>
                <a:cs typeface="Arial"/>
              </a:rPr>
              <a:t>more </a:t>
            </a:r>
            <a:r>
              <a:rPr sz="1800" spc="75" dirty="0">
                <a:latin typeface="Arial"/>
                <a:cs typeface="Arial"/>
              </a:rPr>
              <a:t>and  </a:t>
            </a:r>
            <a:r>
              <a:rPr sz="1800" spc="105" dirty="0">
                <a:latin typeface="Arial"/>
                <a:cs typeface="Arial"/>
              </a:rPr>
              <a:t>more </a:t>
            </a:r>
            <a:r>
              <a:rPr sz="1800" spc="60" dirty="0">
                <a:latin typeface="Arial"/>
                <a:cs typeface="Arial"/>
              </a:rPr>
              <a:t>employees </a:t>
            </a:r>
            <a:r>
              <a:rPr sz="1800" spc="100" dirty="0">
                <a:latin typeface="Arial"/>
                <a:cs typeface="Arial"/>
              </a:rPr>
              <a:t>preferring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40" dirty="0">
                <a:latin typeface="Arial"/>
                <a:cs typeface="Arial"/>
              </a:rPr>
              <a:t>use </a:t>
            </a:r>
            <a:r>
              <a:rPr sz="1800" spc="90" dirty="0">
                <a:latin typeface="Arial"/>
                <a:cs typeface="Arial"/>
              </a:rPr>
              <a:t>laptops, </a:t>
            </a:r>
            <a:r>
              <a:rPr sz="1800" spc="80" dirty="0">
                <a:latin typeface="Arial"/>
                <a:cs typeface="Arial"/>
              </a:rPr>
              <a:t>tablets, 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85" dirty="0">
                <a:latin typeface="Arial"/>
                <a:cs typeface="Arial"/>
              </a:rPr>
              <a:t>smartphones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75" dirty="0">
                <a:latin typeface="Arial"/>
                <a:cs typeface="Arial"/>
              </a:rPr>
              <a:t>connect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80" dirty="0">
                <a:latin typeface="Arial"/>
                <a:cs typeface="Arial"/>
              </a:rPr>
              <a:t>enterprise  </a:t>
            </a:r>
            <a:r>
              <a:rPr sz="1800" spc="100" dirty="0">
                <a:latin typeface="Arial"/>
                <a:cs typeface="Arial"/>
              </a:rPr>
              <a:t>network, </a:t>
            </a:r>
            <a:r>
              <a:rPr sz="1800" spc="85" dirty="0">
                <a:latin typeface="Arial"/>
                <a:cs typeface="Arial"/>
              </a:rPr>
              <a:t>rather </a:t>
            </a:r>
            <a:r>
              <a:rPr sz="1800" spc="95" dirty="0">
                <a:latin typeface="Arial"/>
                <a:cs typeface="Arial"/>
              </a:rPr>
              <a:t>than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95" dirty="0">
                <a:latin typeface="Arial"/>
                <a:cs typeface="Arial"/>
              </a:rPr>
              <a:t>desktop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computer.</a:t>
            </a:r>
            <a:endParaRPr sz="1800" dirty="0">
              <a:latin typeface="Arial"/>
              <a:cs typeface="Arial"/>
            </a:endParaRPr>
          </a:p>
          <a:p>
            <a:pPr marL="299085" marR="5715" indent="-287020"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720" algn="l"/>
              </a:tabLst>
            </a:pPr>
            <a:r>
              <a:rPr sz="1800" b="1" spc="-25" dirty="0">
                <a:latin typeface="Arial"/>
                <a:cs typeface="Arial"/>
              </a:rPr>
              <a:t>Second</a:t>
            </a:r>
            <a:r>
              <a:rPr sz="1800" spc="-25" dirty="0">
                <a:latin typeface="Arial"/>
                <a:cs typeface="Arial"/>
              </a:rPr>
              <a:t>,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70" dirty="0">
                <a:latin typeface="Arial"/>
                <a:cs typeface="Arial"/>
              </a:rPr>
              <a:t>arrival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80" dirty="0">
                <a:latin typeface="Arial"/>
                <a:cs typeface="Arial"/>
              </a:rPr>
              <a:t>Gigabit </a:t>
            </a:r>
            <a:r>
              <a:rPr sz="1800" spc="60" dirty="0">
                <a:latin typeface="Arial"/>
                <a:cs typeface="Arial"/>
              </a:rPr>
              <a:t>Ethernet, </a:t>
            </a:r>
            <a:r>
              <a:rPr sz="1800" spc="50" dirty="0">
                <a:latin typeface="Arial"/>
                <a:cs typeface="Arial"/>
              </a:rPr>
              <a:t>especially 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-170" dirty="0">
                <a:latin typeface="Arial"/>
                <a:cs typeface="Arial"/>
              </a:rPr>
              <a:t>IEEE </a:t>
            </a:r>
            <a:r>
              <a:rPr sz="1800" spc="80" dirty="0">
                <a:latin typeface="Arial"/>
                <a:cs typeface="Arial"/>
              </a:rPr>
              <a:t>802.ac standard, </a:t>
            </a:r>
            <a:r>
              <a:rPr sz="1800" spc="70" dirty="0">
                <a:latin typeface="Arial"/>
                <a:cs typeface="Arial"/>
              </a:rPr>
              <a:t>allows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80" dirty="0">
                <a:latin typeface="Arial"/>
                <a:cs typeface="Arial"/>
              </a:rPr>
              <a:t>enterprise 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110" dirty="0">
                <a:latin typeface="Arial"/>
                <a:cs typeface="Arial"/>
              </a:rPr>
              <a:t>support </a:t>
            </a:r>
            <a:r>
              <a:rPr sz="1800" spc="114" dirty="0">
                <a:latin typeface="Arial"/>
                <a:cs typeface="Arial"/>
              </a:rPr>
              <a:t>high-speed </a:t>
            </a:r>
            <a:r>
              <a:rPr sz="1800" spc="75" dirty="0">
                <a:latin typeface="Arial"/>
                <a:cs typeface="Arial"/>
              </a:rPr>
              <a:t>connections </a:t>
            </a:r>
            <a:r>
              <a:rPr sz="1800" spc="130" dirty="0">
                <a:latin typeface="Arial"/>
                <a:cs typeface="Arial"/>
              </a:rPr>
              <a:t>to  </a:t>
            </a:r>
            <a:r>
              <a:rPr sz="1800" spc="80" dirty="0">
                <a:latin typeface="Arial"/>
                <a:cs typeface="Arial"/>
              </a:rPr>
              <a:t>many </a:t>
            </a:r>
            <a:r>
              <a:rPr sz="1800" spc="105" dirty="0">
                <a:latin typeface="Arial"/>
                <a:cs typeface="Arial"/>
              </a:rPr>
              <a:t>mobile </a:t>
            </a:r>
            <a:r>
              <a:rPr sz="1800" spc="40" dirty="0">
                <a:latin typeface="Arial"/>
                <a:cs typeface="Arial"/>
              </a:rPr>
              <a:t>devices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simultaneously.</a:t>
            </a:r>
            <a:endParaRPr sz="1800" dirty="0">
              <a:latin typeface="Arial"/>
              <a:cs typeface="Arial"/>
            </a:endParaRPr>
          </a:p>
          <a:p>
            <a:pPr marL="299085" marR="698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50" dirty="0">
                <a:latin typeface="Arial"/>
                <a:cs typeface="Arial"/>
              </a:rPr>
              <a:t>Enterprises </a:t>
            </a:r>
            <a:r>
              <a:rPr sz="1800" spc="55" dirty="0">
                <a:latin typeface="Arial"/>
                <a:cs typeface="Arial"/>
              </a:rPr>
              <a:t>accepted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60" dirty="0">
                <a:latin typeface="Arial"/>
                <a:cs typeface="Arial"/>
              </a:rPr>
              <a:t>need </a:t>
            </a:r>
            <a:r>
              <a:rPr sz="1800" spc="114" dirty="0">
                <a:latin typeface="Arial"/>
                <a:cs typeface="Arial"/>
              </a:rPr>
              <a:t>for,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00" dirty="0">
                <a:latin typeface="Arial"/>
                <a:cs typeface="Arial"/>
              </a:rPr>
              <a:t>then </a:t>
            </a:r>
            <a:r>
              <a:rPr sz="1800" spc="65" dirty="0">
                <a:latin typeface="Arial"/>
                <a:cs typeface="Arial"/>
              </a:rPr>
              <a:t>began 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65" dirty="0">
                <a:latin typeface="Arial"/>
                <a:cs typeface="Arial"/>
              </a:rPr>
              <a:t>encourage,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70" dirty="0">
                <a:latin typeface="Arial"/>
                <a:cs typeface="Arial"/>
              </a:rPr>
              <a:t>practice </a:t>
            </a:r>
            <a:r>
              <a:rPr sz="1800" spc="110" dirty="0">
                <a:latin typeface="Arial"/>
                <a:cs typeface="Arial"/>
              </a:rPr>
              <a:t>known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120" dirty="0">
                <a:latin typeface="Arial"/>
                <a:cs typeface="Arial"/>
              </a:rPr>
              <a:t>bring </a:t>
            </a:r>
            <a:r>
              <a:rPr sz="1800" spc="90" dirty="0">
                <a:latin typeface="Arial"/>
                <a:cs typeface="Arial"/>
              </a:rPr>
              <a:t>your  </a:t>
            </a:r>
            <a:r>
              <a:rPr sz="1800" spc="95" dirty="0">
                <a:latin typeface="Arial"/>
                <a:cs typeface="Arial"/>
              </a:rPr>
              <a:t>own </a:t>
            </a:r>
            <a:r>
              <a:rPr sz="1800" spc="45" dirty="0">
                <a:latin typeface="Arial"/>
                <a:cs typeface="Arial"/>
              </a:rPr>
              <a:t>device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(BYOD).</a:t>
            </a:r>
            <a:endParaRPr sz="1800" dirty="0">
              <a:latin typeface="Arial"/>
              <a:cs typeface="Arial"/>
            </a:endParaRPr>
          </a:p>
          <a:p>
            <a:pPr marL="299085" marR="5715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35" dirty="0">
                <a:latin typeface="Arial"/>
                <a:cs typeface="Arial"/>
              </a:rPr>
              <a:t>Employees </a:t>
            </a:r>
            <a:r>
              <a:rPr sz="1800" spc="45" dirty="0">
                <a:latin typeface="Arial"/>
                <a:cs typeface="Arial"/>
              </a:rPr>
              <a:t>can </a:t>
            </a:r>
            <a:r>
              <a:rPr sz="1800" spc="40" dirty="0">
                <a:latin typeface="Arial"/>
                <a:cs typeface="Arial"/>
              </a:rPr>
              <a:t>use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45" dirty="0">
                <a:latin typeface="Arial"/>
                <a:cs typeface="Arial"/>
              </a:rPr>
              <a:t>same </a:t>
            </a:r>
            <a:r>
              <a:rPr sz="1800" spc="40" dirty="0">
                <a:latin typeface="Arial"/>
                <a:cs typeface="Arial"/>
              </a:rPr>
              <a:t>devices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40" dirty="0">
                <a:latin typeface="Arial"/>
                <a:cs typeface="Arial"/>
              </a:rPr>
              <a:t>same  </a:t>
            </a:r>
            <a:r>
              <a:rPr sz="1800" spc="85" dirty="0">
                <a:latin typeface="Arial"/>
                <a:cs typeface="Arial"/>
              </a:rPr>
              <a:t>applications </a:t>
            </a:r>
            <a:r>
              <a:rPr sz="1800" spc="140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continue </a:t>
            </a:r>
            <a:r>
              <a:rPr sz="1800" spc="105" dirty="0">
                <a:latin typeface="Arial"/>
                <a:cs typeface="Arial"/>
              </a:rPr>
              <a:t>their </a:t>
            </a:r>
            <a:r>
              <a:rPr sz="1800" spc="120" dirty="0">
                <a:latin typeface="Arial"/>
                <a:cs typeface="Arial"/>
              </a:rPr>
              <a:t>work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65" dirty="0">
                <a:latin typeface="Arial"/>
                <a:cs typeface="Arial"/>
              </a:rPr>
              <a:t>check </a:t>
            </a:r>
            <a:r>
              <a:rPr sz="1800" spc="105" dirty="0">
                <a:latin typeface="Arial"/>
                <a:cs typeface="Arial"/>
              </a:rPr>
              <a:t>their  </a:t>
            </a:r>
            <a:r>
              <a:rPr sz="1800" spc="140" dirty="0">
                <a:latin typeface="Arial"/>
                <a:cs typeface="Arial"/>
              </a:rPr>
              <a:t>e-mail from </a:t>
            </a:r>
            <a:r>
              <a:rPr sz="1800" spc="60" dirty="0">
                <a:latin typeface="Arial"/>
                <a:cs typeface="Arial"/>
              </a:rPr>
              <a:t>wherever </a:t>
            </a:r>
            <a:r>
              <a:rPr sz="1800" spc="80" dirty="0">
                <a:latin typeface="Arial"/>
                <a:cs typeface="Arial"/>
              </a:rPr>
              <a:t>they </a:t>
            </a:r>
            <a:r>
              <a:rPr sz="1800" spc="65" dirty="0">
                <a:latin typeface="Arial"/>
                <a:cs typeface="Arial"/>
              </a:rPr>
              <a:t>are—home, </a:t>
            </a:r>
            <a:r>
              <a:rPr sz="1800" spc="80" dirty="0">
                <a:latin typeface="Arial"/>
                <a:cs typeface="Arial"/>
              </a:rPr>
              <a:t>at </a:t>
            </a:r>
            <a:r>
              <a:rPr sz="1800" spc="105" dirty="0">
                <a:latin typeface="Arial"/>
                <a:cs typeface="Arial"/>
              </a:rPr>
              <a:t>their  </a:t>
            </a:r>
            <a:r>
              <a:rPr sz="1800" spc="65" dirty="0">
                <a:latin typeface="Arial"/>
                <a:cs typeface="Arial"/>
              </a:rPr>
              <a:t>local </a:t>
            </a:r>
            <a:r>
              <a:rPr sz="1800" spc="70" dirty="0">
                <a:latin typeface="Arial"/>
                <a:cs typeface="Arial"/>
              </a:rPr>
              <a:t>coffee </a:t>
            </a:r>
            <a:r>
              <a:rPr sz="1800" spc="80" dirty="0">
                <a:latin typeface="Arial"/>
                <a:cs typeface="Arial"/>
              </a:rPr>
              <a:t>shop,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85" dirty="0">
                <a:latin typeface="Arial"/>
                <a:cs typeface="Arial"/>
              </a:rPr>
              <a:t>while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traveling.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88964" y="1769364"/>
            <a:ext cx="5779008" cy="3416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384165" cy="6694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635" marR="440690" indent="-652780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b="1" spc="114" dirty="0">
                <a:latin typeface="Arial"/>
                <a:cs typeface="Arial"/>
              </a:rPr>
              <a:t>1.1 </a:t>
            </a:r>
            <a:r>
              <a:rPr sz="1800" b="1" spc="20" dirty="0">
                <a:latin typeface="Arial"/>
                <a:cs typeface="Arial"/>
              </a:rPr>
              <a:t>The </a:t>
            </a:r>
            <a:r>
              <a:rPr sz="1800" b="1" spc="25" dirty="0">
                <a:latin typeface="Arial"/>
                <a:cs typeface="Arial"/>
              </a:rPr>
              <a:t>Networking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45" dirty="0">
                <a:latin typeface="Arial"/>
                <a:cs typeface="Arial"/>
              </a:rPr>
              <a:t>Ecosystem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30982" y="1471371"/>
            <a:ext cx="4660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5" dirty="0">
                <a:latin typeface="Arial"/>
                <a:cs typeface="Arial"/>
              </a:rPr>
              <a:t>th</a:t>
            </a:r>
            <a:r>
              <a:rPr sz="1800" spc="114" dirty="0">
                <a:latin typeface="Arial"/>
                <a:cs typeface="Arial"/>
              </a:rPr>
              <a:t>a</a:t>
            </a:r>
            <a:r>
              <a:rPr sz="1800" spc="170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53383" y="1471371"/>
            <a:ext cx="886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5" dirty="0">
                <a:latin typeface="Arial"/>
                <a:cs typeface="Arial"/>
              </a:rPr>
              <a:t>delivers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1197355"/>
            <a:ext cx="249618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5" dirty="0">
                <a:latin typeface="Arial"/>
                <a:cs typeface="Arial"/>
              </a:rPr>
              <a:t>network</a:t>
            </a:r>
            <a:r>
              <a:rPr sz="1800" b="1" spc="20" dirty="0">
                <a:latin typeface="Arial"/>
                <a:cs typeface="Arial"/>
              </a:rPr>
              <a:t> </a:t>
            </a:r>
            <a:r>
              <a:rPr sz="1800" b="1" spc="15" dirty="0">
                <a:latin typeface="Arial"/>
                <a:cs typeface="Arial"/>
              </a:rPr>
              <a:t>provider</a:t>
            </a:r>
            <a:endParaRPr sz="18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  <a:tab pos="1077595" algn="l"/>
              </a:tabLst>
            </a:pPr>
            <a:r>
              <a:rPr sz="1800" spc="75" dirty="0">
                <a:latin typeface="Arial"/>
                <a:cs typeface="Arial"/>
              </a:rPr>
              <a:t>An	</a:t>
            </a:r>
            <a:r>
              <a:rPr sz="1800" spc="100" dirty="0">
                <a:latin typeface="Arial"/>
                <a:cs typeface="Arial"/>
              </a:rPr>
              <a:t>organization</a:t>
            </a:r>
            <a:endParaRPr sz="1800" dirty="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sz="1800" spc="90" dirty="0">
                <a:latin typeface="Arial"/>
                <a:cs typeface="Arial"/>
              </a:rPr>
              <a:t>communications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67685" y="1746250"/>
            <a:ext cx="2268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1270" algn="l"/>
                <a:tab pos="2129790" algn="l"/>
              </a:tabLst>
            </a:pPr>
            <a:r>
              <a:rPr sz="1800" spc="10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45" dirty="0">
                <a:latin typeface="Arial"/>
                <a:cs typeface="Arial"/>
              </a:rPr>
              <a:t>rvice</a:t>
            </a:r>
            <a:r>
              <a:rPr sz="1800" spc="60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40" dirty="0">
                <a:latin typeface="Arial"/>
                <a:cs typeface="Arial"/>
              </a:rPr>
              <a:t>ov</a:t>
            </a:r>
            <a:r>
              <a:rPr sz="1800" spc="45" dirty="0">
                <a:latin typeface="Arial"/>
                <a:cs typeface="Arial"/>
              </a:rPr>
              <a:t>e</a:t>
            </a:r>
            <a:r>
              <a:rPr sz="1800" spc="135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1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9" y="2020570"/>
            <a:ext cx="4762500" cy="44448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algn="just">
              <a:lnSpc>
                <a:spcPct val="100000"/>
              </a:lnSpc>
              <a:spcBef>
                <a:spcPts val="100"/>
              </a:spcBef>
            </a:pPr>
            <a:r>
              <a:rPr sz="1800" spc="80" dirty="0">
                <a:latin typeface="Arial"/>
                <a:cs typeface="Arial"/>
              </a:rPr>
              <a:t>typically </a:t>
            </a:r>
            <a:r>
              <a:rPr sz="1800" spc="70" dirty="0">
                <a:latin typeface="Arial"/>
                <a:cs typeface="Arial"/>
              </a:rPr>
              <a:t>large </a:t>
            </a:r>
            <a:r>
              <a:rPr sz="1800" spc="80" dirty="0">
                <a:latin typeface="Arial"/>
                <a:cs typeface="Arial"/>
              </a:rPr>
              <a:t>geographic</a:t>
            </a:r>
            <a:r>
              <a:rPr sz="1800" spc="125" dirty="0">
                <a:latin typeface="Arial"/>
                <a:cs typeface="Arial"/>
              </a:rPr>
              <a:t> </a:t>
            </a:r>
            <a:r>
              <a:rPr sz="1800" spc="35" dirty="0">
                <a:latin typeface="Arial"/>
                <a:cs typeface="Arial"/>
              </a:rPr>
              <a:t>area.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90" dirty="0">
                <a:latin typeface="Arial"/>
                <a:cs typeface="Arial"/>
              </a:rPr>
              <a:t>It </a:t>
            </a:r>
            <a:r>
              <a:rPr sz="1800" spc="80" dirty="0">
                <a:latin typeface="Arial"/>
                <a:cs typeface="Arial"/>
              </a:rPr>
              <a:t>provides, </a:t>
            </a:r>
            <a:r>
              <a:rPr sz="1800" spc="85" dirty="0">
                <a:latin typeface="Arial"/>
                <a:cs typeface="Arial"/>
              </a:rPr>
              <a:t>maintains,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60" dirty="0">
                <a:latin typeface="Arial"/>
                <a:cs typeface="Arial"/>
              </a:rPr>
              <a:t>manages 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100" dirty="0">
                <a:latin typeface="Arial"/>
                <a:cs typeface="Arial"/>
              </a:rPr>
              <a:t>equipment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90" dirty="0">
                <a:latin typeface="Arial"/>
                <a:cs typeface="Arial"/>
              </a:rPr>
              <a:t>networks,  </a:t>
            </a:r>
            <a:r>
              <a:rPr sz="1800" spc="85" dirty="0">
                <a:latin typeface="Arial"/>
                <a:cs typeface="Arial"/>
              </a:rPr>
              <a:t>either </a:t>
            </a:r>
            <a:r>
              <a:rPr sz="1800" spc="100" dirty="0">
                <a:latin typeface="Arial"/>
                <a:cs typeface="Arial"/>
              </a:rPr>
              <a:t>public </a:t>
            </a:r>
            <a:r>
              <a:rPr sz="1800" spc="114" dirty="0">
                <a:latin typeface="Arial"/>
                <a:cs typeface="Arial"/>
              </a:rPr>
              <a:t>or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private.</a:t>
            </a:r>
            <a:endParaRPr sz="1800" dirty="0">
              <a:latin typeface="Arial"/>
              <a:cs typeface="Arial"/>
            </a:endParaRPr>
          </a:p>
          <a:p>
            <a:pPr marL="299085" marR="571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20" dirty="0">
                <a:latin typeface="Arial"/>
                <a:cs typeface="Arial"/>
              </a:rPr>
              <a:t>Users </a:t>
            </a:r>
            <a:r>
              <a:rPr sz="1800" spc="75" dirty="0">
                <a:latin typeface="Arial"/>
                <a:cs typeface="Arial"/>
              </a:rPr>
              <a:t>connect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110" dirty="0">
                <a:latin typeface="Arial"/>
                <a:cs typeface="Arial"/>
              </a:rPr>
              <a:t>network-based  </a:t>
            </a:r>
            <a:r>
              <a:rPr sz="1800" spc="40" dirty="0">
                <a:latin typeface="Arial"/>
                <a:cs typeface="Arial"/>
              </a:rPr>
              <a:t>services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95" dirty="0">
                <a:latin typeface="Arial"/>
                <a:cs typeface="Arial"/>
              </a:rPr>
              <a:t>content </a:t>
            </a:r>
            <a:r>
              <a:rPr sz="1800" spc="125" dirty="0">
                <a:latin typeface="Arial"/>
                <a:cs typeface="Arial"/>
              </a:rPr>
              <a:t>through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85" dirty="0">
                <a:latin typeface="Arial"/>
                <a:cs typeface="Arial"/>
              </a:rPr>
              <a:t>wide  </a:t>
            </a:r>
            <a:r>
              <a:rPr sz="1800" spc="65" dirty="0">
                <a:latin typeface="Arial"/>
                <a:cs typeface="Arial"/>
              </a:rPr>
              <a:t>variety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10" dirty="0">
                <a:latin typeface="Arial"/>
                <a:cs typeface="Arial"/>
              </a:rPr>
              <a:t>access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facilities.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25" dirty="0">
                <a:latin typeface="Arial"/>
                <a:cs typeface="Arial"/>
              </a:rPr>
              <a:t>These </a:t>
            </a:r>
            <a:r>
              <a:rPr sz="1800" spc="85" dirty="0">
                <a:latin typeface="Arial"/>
                <a:cs typeface="Arial"/>
              </a:rPr>
              <a:t>include </a:t>
            </a:r>
            <a:r>
              <a:rPr sz="1800" spc="110" dirty="0">
                <a:latin typeface="Arial"/>
                <a:cs typeface="Arial"/>
              </a:rPr>
              <a:t>digital </a:t>
            </a:r>
            <a:r>
              <a:rPr sz="1800" spc="80" dirty="0">
                <a:latin typeface="Arial"/>
                <a:cs typeface="Arial"/>
              </a:rPr>
              <a:t>subscriber </a:t>
            </a:r>
            <a:r>
              <a:rPr sz="1800" spc="85" dirty="0">
                <a:latin typeface="Arial"/>
                <a:cs typeface="Arial"/>
              </a:rPr>
              <a:t>line  </a:t>
            </a:r>
            <a:r>
              <a:rPr sz="1800" spc="-55" dirty="0">
                <a:latin typeface="Arial"/>
                <a:cs typeface="Arial"/>
              </a:rPr>
              <a:t>(DSL)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50" dirty="0">
                <a:latin typeface="Arial"/>
                <a:cs typeface="Arial"/>
              </a:rPr>
              <a:t>cable </a:t>
            </a:r>
            <a:r>
              <a:rPr sz="1800" spc="95" dirty="0">
                <a:latin typeface="Arial"/>
                <a:cs typeface="Arial"/>
              </a:rPr>
              <a:t>modems, </a:t>
            </a:r>
            <a:r>
              <a:rPr sz="1800" spc="75" dirty="0">
                <a:latin typeface="Arial"/>
                <a:cs typeface="Arial"/>
              </a:rPr>
              <a:t>Wi-Fi and  </a:t>
            </a:r>
            <a:r>
              <a:rPr sz="1800" spc="70" dirty="0">
                <a:latin typeface="Arial"/>
                <a:cs typeface="Arial"/>
              </a:rPr>
              <a:t>Worldwide </a:t>
            </a:r>
            <a:r>
              <a:rPr sz="1800" spc="90" dirty="0">
                <a:latin typeface="Arial"/>
                <a:cs typeface="Arial"/>
              </a:rPr>
              <a:t>Interoperability </a:t>
            </a:r>
            <a:r>
              <a:rPr sz="1800" spc="130" dirty="0">
                <a:latin typeface="Arial"/>
                <a:cs typeface="Arial"/>
              </a:rPr>
              <a:t>for  </a:t>
            </a:r>
            <a:r>
              <a:rPr sz="1800" spc="55" dirty="0">
                <a:latin typeface="Arial"/>
                <a:cs typeface="Arial"/>
              </a:rPr>
              <a:t>Microwave </a:t>
            </a:r>
            <a:r>
              <a:rPr sz="1800" spc="15" dirty="0">
                <a:latin typeface="Arial"/>
                <a:cs typeface="Arial"/>
              </a:rPr>
              <a:t>Access </a:t>
            </a:r>
            <a:r>
              <a:rPr sz="1800" spc="-10" dirty="0">
                <a:latin typeface="Arial"/>
                <a:cs typeface="Arial"/>
              </a:rPr>
              <a:t>(WiMAX) </a:t>
            </a:r>
            <a:r>
              <a:rPr sz="1800" spc="60" dirty="0">
                <a:latin typeface="Arial"/>
                <a:cs typeface="Arial"/>
              </a:rPr>
              <a:t>wireless  </a:t>
            </a:r>
            <a:r>
              <a:rPr sz="1800" spc="95" dirty="0">
                <a:latin typeface="Arial"/>
                <a:cs typeface="Arial"/>
              </a:rPr>
              <a:t>modems, </a:t>
            </a:r>
            <a:r>
              <a:rPr sz="1800" spc="75" dirty="0">
                <a:latin typeface="Arial"/>
                <a:cs typeface="Arial"/>
              </a:rPr>
              <a:t>and cellular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modems.</a:t>
            </a:r>
            <a:endParaRPr sz="1800" dirty="0">
              <a:latin typeface="Arial"/>
              <a:cs typeface="Arial"/>
            </a:endParaRPr>
          </a:p>
          <a:p>
            <a:pPr marL="299085" marR="762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95" dirty="0">
                <a:latin typeface="Arial"/>
                <a:cs typeface="Arial"/>
              </a:rPr>
              <a:t>Application </a:t>
            </a:r>
            <a:r>
              <a:rPr sz="1800" spc="85" dirty="0">
                <a:latin typeface="Arial"/>
                <a:cs typeface="Arial"/>
              </a:rPr>
              <a:t>providers </a:t>
            </a:r>
            <a:r>
              <a:rPr sz="1800" spc="90" dirty="0">
                <a:latin typeface="Arial"/>
                <a:cs typeface="Arial"/>
              </a:rPr>
              <a:t>provide  </a:t>
            </a:r>
            <a:r>
              <a:rPr sz="1800" spc="80" dirty="0">
                <a:latin typeface="Arial"/>
                <a:cs typeface="Arial"/>
              </a:rPr>
              <a:t>applications,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65" dirty="0">
                <a:latin typeface="Arial"/>
                <a:cs typeface="Arial"/>
              </a:rPr>
              <a:t>apps,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114" dirty="0">
                <a:latin typeface="Arial"/>
                <a:cs typeface="Arial"/>
              </a:rPr>
              <a:t>run </a:t>
            </a:r>
            <a:r>
              <a:rPr sz="1800" spc="105" dirty="0">
                <a:latin typeface="Arial"/>
                <a:cs typeface="Arial"/>
              </a:rPr>
              <a:t>on </a:t>
            </a:r>
            <a:r>
              <a:rPr sz="1800" spc="90" dirty="0">
                <a:latin typeface="Arial"/>
                <a:cs typeface="Arial"/>
              </a:rPr>
              <a:t>the  </a:t>
            </a:r>
            <a:r>
              <a:rPr sz="1800" spc="70" dirty="0">
                <a:latin typeface="Arial"/>
                <a:cs typeface="Arial"/>
              </a:rPr>
              <a:t>user’s </a:t>
            </a:r>
            <a:r>
              <a:rPr sz="1800" spc="114" dirty="0">
                <a:latin typeface="Arial"/>
                <a:cs typeface="Arial"/>
              </a:rPr>
              <a:t>platform, </a:t>
            </a:r>
            <a:r>
              <a:rPr sz="1800" spc="90" dirty="0">
                <a:latin typeface="Arial"/>
                <a:cs typeface="Arial"/>
              </a:rPr>
              <a:t>which </a:t>
            </a:r>
            <a:r>
              <a:rPr sz="1800" spc="70" dirty="0">
                <a:latin typeface="Arial"/>
                <a:cs typeface="Arial"/>
              </a:rPr>
              <a:t>is </a:t>
            </a:r>
            <a:r>
              <a:rPr sz="1800" spc="85" dirty="0">
                <a:latin typeface="Arial"/>
                <a:cs typeface="Arial"/>
              </a:rPr>
              <a:t>typically </a:t>
            </a:r>
            <a:r>
              <a:rPr sz="1800" spc="-10" dirty="0">
                <a:latin typeface="Arial"/>
                <a:cs typeface="Arial"/>
              </a:rPr>
              <a:t>a  </a:t>
            </a:r>
            <a:r>
              <a:rPr sz="1800" spc="105" dirty="0">
                <a:latin typeface="Arial"/>
                <a:cs typeface="Arial"/>
              </a:rPr>
              <a:t>mobile</a:t>
            </a:r>
            <a:r>
              <a:rPr sz="1800" spc="85" dirty="0">
                <a:latin typeface="Arial"/>
                <a:cs typeface="Arial"/>
              </a:rPr>
              <a:t> </a:t>
            </a:r>
            <a:r>
              <a:rPr sz="1800" spc="110" dirty="0">
                <a:latin typeface="Arial"/>
                <a:cs typeface="Arial"/>
              </a:rPr>
              <a:t>platform.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18532" y="1612391"/>
            <a:ext cx="7173467" cy="4636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6029960" cy="19620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901565">
              <a:lnSpc>
                <a:spcPct val="100000"/>
              </a:lnSpc>
              <a:spcBef>
                <a:spcPts val="790"/>
              </a:spcBef>
            </a:pPr>
            <a:r>
              <a:rPr sz="1800" b="1" spc="114" dirty="0">
                <a:latin typeface="Arial"/>
                <a:cs typeface="Arial"/>
              </a:rPr>
              <a:t>1.4 </a:t>
            </a:r>
            <a:r>
              <a:rPr sz="1800" b="1" spc="40" dirty="0">
                <a:latin typeface="Arial"/>
                <a:cs typeface="Arial"/>
              </a:rPr>
              <a:t>WI-FI  </a:t>
            </a:r>
            <a:r>
              <a:rPr sz="1800" b="1" spc="-225" dirty="0">
                <a:latin typeface="Arial"/>
                <a:cs typeface="Arial"/>
              </a:rPr>
              <a:t>S</a:t>
            </a:r>
            <a:r>
              <a:rPr sz="1800" b="1" spc="75" dirty="0">
                <a:latin typeface="Arial"/>
                <a:cs typeface="Arial"/>
              </a:rPr>
              <a:t>t</a:t>
            </a:r>
            <a:r>
              <a:rPr sz="1800" b="1" dirty="0">
                <a:latin typeface="Arial"/>
                <a:cs typeface="Arial"/>
              </a:rPr>
              <a:t>a</a:t>
            </a:r>
            <a:r>
              <a:rPr sz="1800" b="1" spc="20" dirty="0">
                <a:latin typeface="Arial"/>
                <a:cs typeface="Arial"/>
              </a:rPr>
              <a:t>n</a:t>
            </a:r>
            <a:r>
              <a:rPr sz="1800" b="1" spc="5" dirty="0">
                <a:latin typeface="Arial"/>
                <a:cs typeface="Arial"/>
              </a:rPr>
              <a:t>d</a:t>
            </a:r>
            <a:r>
              <a:rPr sz="1800" b="1" spc="15" dirty="0">
                <a:latin typeface="Arial"/>
                <a:cs typeface="Arial"/>
              </a:rPr>
              <a:t>a</a:t>
            </a:r>
            <a:r>
              <a:rPr sz="1800" b="1" spc="-10" dirty="0">
                <a:latin typeface="Arial"/>
                <a:cs typeface="Arial"/>
              </a:rPr>
              <a:t>rds</a:t>
            </a:r>
            <a:endParaRPr sz="1800" dirty="0">
              <a:latin typeface="Arial"/>
              <a:cs typeface="Arial"/>
            </a:endParaRPr>
          </a:p>
          <a:p>
            <a:pPr marL="299085" indent="-287020">
              <a:lnSpc>
                <a:spcPts val="2130"/>
              </a:lnSpc>
              <a:spcBef>
                <a:spcPts val="6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30" dirty="0">
                <a:latin typeface="Arial"/>
                <a:cs typeface="Arial"/>
              </a:rPr>
              <a:t>Essential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30" dirty="0">
                <a:latin typeface="Arial"/>
                <a:cs typeface="Arial"/>
              </a:rPr>
              <a:t>success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75" dirty="0">
                <a:latin typeface="Arial"/>
                <a:cs typeface="Arial"/>
              </a:rPr>
              <a:t>Wi-Fi </a:t>
            </a:r>
            <a:r>
              <a:rPr sz="1800" spc="65" dirty="0">
                <a:latin typeface="Arial"/>
                <a:cs typeface="Arial"/>
              </a:rPr>
              <a:t>is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interoperability.</a:t>
            </a:r>
            <a:endParaRPr sz="1800" dirty="0">
              <a:latin typeface="Arial"/>
              <a:cs typeface="Arial"/>
            </a:endParaRPr>
          </a:p>
          <a:p>
            <a:pPr marL="299085" indent="-287020">
              <a:lnSpc>
                <a:spcPts val="2130"/>
              </a:lnSpc>
              <a:buChar char="•"/>
              <a:tabLst>
                <a:tab pos="299085" algn="l"/>
                <a:tab pos="299720" algn="l"/>
                <a:tab pos="2249805" algn="l"/>
                <a:tab pos="3423920" algn="l"/>
                <a:tab pos="4338320" algn="l"/>
                <a:tab pos="4967605" algn="l"/>
                <a:tab pos="5790565" algn="l"/>
              </a:tabLst>
            </a:pPr>
            <a:r>
              <a:rPr sz="1800" spc="-25" dirty="0">
                <a:latin typeface="Arial"/>
                <a:cs typeface="Arial"/>
              </a:rPr>
              <a:t>Wi</a:t>
            </a:r>
            <a:r>
              <a:rPr sz="1800" spc="440" dirty="0">
                <a:latin typeface="Arial"/>
                <a:cs typeface="Arial"/>
              </a:rPr>
              <a:t>-</a:t>
            </a:r>
            <a:r>
              <a:rPr sz="1800" spc="-15" dirty="0">
                <a:latin typeface="Arial"/>
                <a:cs typeface="Arial"/>
              </a:rPr>
              <a:t>Fi</a:t>
            </a:r>
            <a:r>
              <a:rPr sz="1800" spc="440" dirty="0">
                <a:latin typeface="Arial"/>
                <a:cs typeface="Arial"/>
              </a:rPr>
              <a:t>-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80" dirty="0">
                <a:latin typeface="Arial"/>
                <a:cs typeface="Arial"/>
              </a:rPr>
              <a:t>na</a:t>
            </a:r>
            <a:r>
              <a:rPr sz="1800" spc="85" dirty="0">
                <a:latin typeface="Arial"/>
                <a:cs typeface="Arial"/>
              </a:rPr>
              <a:t>b</a:t>
            </a:r>
            <a:r>
              <a:rPr sz="1800" spc="65" dirty="0">
                <a:latin typeface="Arial"/>
                <a:cs typeface="Arial"/>
              </a:rPr>
              <a:t>le</a:t>
            </a:r>
            <a:r>
              <a:rPr sz="1800" spc="105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45" dirty="0">
                <a:latin typeface="Arial"/>
                <a:cs typeface="Arial"/>
              </a:rPr>
              <a:t>devic</a:t>
            </a:r>
            <a:r>
              <a:rPr sz="1800" spc="60" dirty="0">
                <a:latin typeface="Arial"/>
                <a:cs typeface="Arial"/>
              </a:rPr>
              <a:t>e</a:t>
            </a:r>
            <a:r>
              <a:rPr sz="1800" spc="1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14" dirty="0">
                <a:latin typeface="Arial"/>
                <a:cs typeface="Arial"/>
              </a:rPr>
              <a:t>mu</a:t>
            </a:r>
            <a:r>
              <a:rPr sz="1800" spc="70" dirty="0">
                <a:latin typeface="Arial"/>
                <a:cs typeface="Arial"/>
              </a:rPr>
              <a:t>s</a:t>
            </a:r>
            <a:r>
              <a:rPr sz="1800" spc="170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60" dirty="0">
                <a:latin typeface="Arial"/>
                <a:cs typeface="Arial"/>
              </a:rPr>
              <a:t>b</a:t>
            </a:r>
            <a:r>
              <a:rPr sz="1800" spc="6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	a</a:t>
            </a:r>
            <a:r>
              <a:rPr sz="1800" spc="130" dirty="0">
                <a:latin typeface="Arial"/>
                <a:cs typeface="Arial"/>
              </a:rPr>
              <a:t>b</a:t>
            </a:r>
            <a:r>
              <a:rPr sz="1800" spc="25" dirty="0">
                <a:latin typeface="Arial"/>
                <a:cs typeface="Arial"/>
              </a:rPr>
              <a:t>l</a:t>
            </a:r>
            <a:r>
              <a:rPr sz="1800" spc="8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30" dirty="0">
                <a:latin typeface="Arial"/>
                <a:cs typeface="Arial"/>
              </a:rPr>
              <a:t>to</a:t>
            </a:r>
            <a:endParaRPr sz="1800" dirty="0">
              <a:latin typeface="Arial"/>
              <a:cs typeface="Arial"/>
            </a:endParaRPr>
          </a:p>
          <a:p>
            <a:pPr marL="299085" marR="5080" algn="just">
              <a:lnSpc>
                <a:spcPct val="100000"/>
              </a:lnSpc>
              <a:spcBef>
                <a:spcPts val="60"/>
              </a:spcBef>
            </a:pPr>
            <a:r>
              <a:rPr sz="1800" spc="85" dirty="0">
                <a:latin typeface="Arial"/>
                <a:cs typeface="Arial"/>
              </a:rPr>
              <a:t>communicate </a:t>
            </a:r>
            <a:r>
              <a:rPr sz="1800" spc="125" dirty="0">
                <a:latin typeface="Arial"/>
                <a:cs typeface="Arial"/>
              </a:rPr>
              <a:t>with </a:t>
            </a:r>
            <a:r>
              <a:rPr sz="1800" spc="75" dirty="0">
                <a:latin typeface="Arial"/>
                <a:cs typeface="Arial"/>
              </a:rPr>
              <a:t>Wi-Fi </a:t>
            </a:r>
            <a:r>
              <a:rPr sz="1800" spc="10" dirty="0">
                <a:latin typeface="Arial"/>
                <a:cs typeface="Arial"/>
              </a:rPr>
              <a:t>access </a:t>
            </a:r>
            <a:r>
              <a:rPr sz="1800" spc="100" dirty="0">
                <a:latin typeface="Arial"/>
                <a:cs typeface="Arial"/>
              </a:rPr>
              <a:t>points, </a:t>
            </a:r>
            <a:r>
              <a:rPr sz="1800" spc="65" dirty="0">
                <a:latin typeface="Arial"/>
                <a:cs typeface="Arial"/>
              </a:rPr>
              <a:t>such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90" dirty="0">
                <a:latin typeface="Arial"/>
                <a:cs typeface="Arial"/>
              </a:rPr>
              <a:t>the  </a:t>
            </a:r>
            <a:r>
              <a:rPr sz="1800" spc="95" dirty="0">
                <a:latin typeface="Arial"/>
                <a:cs typeface="Arial"/>
              </a:rPr>
              <a:t>home </a:t>
            </a:r>
            <a:r>
              <a:rPr sz="1800" spc="100" dirty="0">
                <a:latin typeface="Arial"/>
                <a:cs typeface="Arial"/>
              </a:rPr>
              <a:t>router,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80" dirty="0">
                <a:latin typeface="Arial"/>
                <a:cs typeface="Arial"/>
              </a:rPr>
              <a:t>enterprise </a:t>
            </a:r>
            <a:r>
              <a:rPr sz="1800" spc="10" dirty="0">
                <a:latin typeface="Arial"/>
                <a:cs typeface="Arial"/>
              </a:rPr>
              <a:t>access </a:t>
            </a:r>
            <a:r>
              <a:rPr sz="1800" spc="114" dirty="0">
                <a:latin typeface="Arial"/>
                <a:cs typeface="Arial"/>
              </a:rPr>
              <a:t>point, </a:t>
            </a:r>
            <a:r>
              <a:rPr sz="1800" spc="75" dirty="0">
                <a:latin typeface="Arial"/>
                <a:cs typeface="Arial"/>
              </a:rPr>
              <a:t>and  </a:t>
            </a:r>
            <a:r>
              <a:rPr sz="1800" spc="100" dirty="0">
                <a:latin typeface="Arial"/>
                <a:cs typeface="Arial"/>
              </a:rPr>
              <a:t>public </a:t>
            </a:r>
            <a:r>
              <a:rPr sz="1800" spc="95" dirty="0">
                <a:latin typeface="Arial"/>
                <a:cs typeface="Arial"/>
              </a:rPr>
              <a:t>hotspots, </a:t>
            </a:r>
            <a:r>
              <a:rPr sz="1800" spc="60" dirty="0">
                <a:latin typeface="Arial"/>
                <a:cs typeface="Arial"/>
              </a:rPr>
              <a:t>regardless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the manufacturer </a:t>
            </a:r>
            <a:r>
              <a:rPr sz="1800" spc="280" dirty="0">
                <a:latin typeface="Arial"/>
                <a:cs typeface="Arial"/>
              </a:rPr>
              <a:t> </a:t>
            </a:r>
            <a:r>
              <a:rPr sz="1800" spc="125" dirty="0">
                <a:latin typeface="Arial"/>
                <a:cs typeface="Arial"/>
              </a:rPr>
              <a:t>of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13695" y="2240002"/>
            <a:ext cx="26200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04645" algn="l"/>
                <a:tab pos="2204085" algn="l"/>
              </a:tabLst>
            </a:pPr>
            <a:r>
              <a:rPr sz="1800" b="1" spc="20" dirty="0">
                <a:latin typeface="Arial"/>
                <a:cs typeface="Arial"/>
              </a:rPr>
              <a:t>gua</a:t>
            </a:r>
            <a:r>
              <a:rPr sz="1800" b="1" spc="15" dirty="0">
                <a:latin typeface="Arial"/>
                <a:cs typeface="Arial"/>
              </a:rPr>
              <a:t>rant</a:t>
            </a:r>
            <a:r>
              <a:rPr sz="1800" b="1" spc="5" dirty="0">
                <a:latin typeface="Arial"/>
                <a:cs typeface="Arial"/>
              </a:rPr>
              <a:t>e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spc="30" dirty="0">
                <a:latin typeface="Arial"/>
                <a:cs typeface="Arial"/>
              </a:rPr>
              <a:t>d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-10" dirty="0">
                <a:latin typeface="Arial"/>
                <a:cs typeface="Arial"/>
              </a:rPr>
              <a:t>b</a:t>
            </a:r>
            <a:r>
              <a:rPr sz="1800" b="1" spc="-15" dirty="0">
                <a:latin typeface="Arial"/>
                <a:cs typeface="Arial"/>
              </a:rPr>
              <a:t>y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20" dirty="0">
                <a:latin typeface="Arial"/>
                <a:cs typeface="Arial"/>
              </a:rPr>
              <a:t>two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700" y="1969289"/>
            <a:ext cx="326199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>
              <a:lnSpc>
                <a:spcPts val="2130"/>
              </a:lnSpc>
              <a:spcBef>
                <a:spcPts val="100"/>
              </a:spcBef>
            </a:pP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45" dirty="0">
                <a:latin typeface="Arial"/>
                <a:cs typeface="Arial"/>
              </a:rPr>
              <a:t>device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10" dirty="0">
                <a:latin typeface="Arial"/>
                <a:cs typeface="Arial"/>
              </a:rPr>
              <a:t>access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110" dirty="0">
                <a:latin typeface="Arial"/>
                <a:cs typeface="Arial"/>
              </a:rPr>
              <a:t>point.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ts val="2130"/>
              </a:lnSpc>
              <a:tabLst>
                <a:tab pos="871855" algn="l"/>
                <a:tab pos="2905125" algn="l"/>
              </a:tabLst>
            </a:pPr>
            <a:r>
              <a:rPr sz="1800" b="1" spc="-70" dirty="0">
                <a:latin typeface="Arial"/>
                <a:cs typeface="Arial"/>
              </a:rPr>
              <a:t>Such	</a:t>
            </a:r>
            <a:r>
              <a:rPr sz="1800" b="1" spc="15" dirty="0">
                <a:latin typeface="Arial"/>
                <a:cs typeface="Arial"/>
              </a:rPr>
              <a:t>interoperability	</a:t>
            </a:r>
            <a:r>
              <a:rPr sz="1800" b="1" spc="-40" dirty="0">
                <a:latin typeface="Arial"/>
                <a:cs typeface="Arial"/>
              </a:rPr>
              <a:t>is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b="1" spc="25" dirty="0">
                <a:latin typeface="Arial"/>
                <a:cs typeface="Arial"/>
              </a:rPr>
              <a:t>organizations.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00" y="3003677"/>
            <a:ext cx="6031865" cy="2487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720" algn="l"/>
              </a:tabLst>
            </a:pPr>
            <a:r>
              <a:rPr sz="1800" b="1" spc="-5" dirty="0">
                <a:latin typeface="Arial"/>
                <a:cs typeface="Arial"/>
              </a:rPr>
              <a:t>First</a:t>
            </a:r>
            <a:r>
              <a:rPr sz="1800" spc="-5" dirty="0">
                <a:latin typeface="Arial"/>
                <a:cs typeface="Arial"/>
              </a:rPr>
              <a:t>,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-170" dirty="0">
                <a:latin typeface="Arial"/>
                <a:cs typeface="Arial"/>
              </a:rPr>
              <a:t>IEEE </a:t>
            </a:r>
            <a:r>
              <a:rPr sz="1800" spc="120" dirty="0">
                <a:latin typeface="Arial"/>
                <a:cs typeface="Arial"/>
              </a:rPr>
              <a:t>802.11 </a:t>
            </a:r>
            <a:r>
              <a:rPr sz="1800" spc="60" dirty="0">
                <a:latin typeface="Arial"/>
                <a:cs typeface="Arial"/>
              </a:rPr>
              <a:t>wireless  </a:t>
            </a:r>
            <a:r>
              <a:rPr sz="1800" spc="5" dirty="0">
                <a:latin typeface="Arial"/>
                <a:cs typeface="Arial"/>
              </a:rPr>
              <a:t>LAN </a:t>
            </a:r>
            <a:r>
              <a:rPr sz="1800" spc="100" dirty="0">
                <a:latin typeface="Arial"/>
                <a:cs typeface="Arial"/>
              </a:rPr>
              <a:t>committee  </a:t>
            </a:r>
            <a:r>
              <a:rPr sz="1800" spc="60" dirty="0">
                <a:latin typeface="Arial"/>
                <a:cs typeface="Arial"/>
              </a:rPr>
              <a:t>develops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05" dirty="0">
                <a:latin typeface="Arial"/>
                <a:cs typeface="Arial"/>
              </a:rPr>
              <a:t>protocol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90" dirty="0">
                <a:latin typeface="Arial"/>
                <a:cs typeface="Arial"/>
              </a:rPr>
              <a:t>signaling </a:t>
            </a:r>
            <a:r>
              <a:rPr sz="1800" spc="75" dirty="0">
                <a:latin typeface="Arial"/>
                <a:cs typeface="Arial"/>
              </a:rPr>
              <a:t>standards </a:t>
            </a:r>
            <a:r>
              <a:rPr sz="1800" spc="130" dirty="0">
                <a:latin typeface="Arial"/>
                <a:cs typeface="Arial"/>
              </a:rPr>
              <a:t>for  </a:t>
            </a:r>
            <a:r>
              <a:rPr sz="1800" spc="70" dirty="0">
                <a:latin typeface="Arial"/>
                <a:cs typeface="Arial"/>
              </a:rPr>
              <a:t>Wi-Fi.</a:t>
            </a:r>
            <a:endParaRPr sz="1800" dirty="0">
              <a:latin typeface="Arial"/>
              <a:cs typeface="Arial"/>
            </a:endParaRPr>
          </a:p>
          <a:p>
            <a:pPr marL="299085" marR="6985" indent="-287020" algn="just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800" b="1" spc="-45" dirty="0">
                <a:latin typeface="Arial"/>
                <a:cs typeface="Arial"/>
              </a:rPr>
              <a:t>Second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70" dirty="0">
                <a:latin typeface="Arial"/>
                <a:cs typeface="Arial"/>
              </a:rPr>
              <a:t>Wi-Fi </a:t>
            </a:r>
            <a:r>
              <a:rPr sz="1800" spc="60" dirty="0">
                <a:latin typeface="Arial"/>
                <a:cs typeface="Arial"/>
              </a:rPr>
              <a:t>Alliance </a:t>
            </a:r>
            <a:r>
              <a:rPr sz="1800" spc="45" dirty="0">
                <a:latin typeface="Arial"/>
                <a:cs typeface="Arial"/>
              </a:rPr>
              <a:t>creates </a:t>
            </a:r>
            <a:r>
              <a:rPr sz="1800" spc="90" dirty="0">
                <a:latin typeface="Arial"/>
                <a:cs typeface="Arial"/>
              </a:rPr>
              <a:t>test </a:t>
            </a:r>
            <a:r>
              <a:rPr sz="1800" spc="70" dirty="0">
                <a:latin typeface="Arial"/>
                <a:cs typeface="Arial"/>
              </a:rPr>
              <a:t>suites </a:t>
            </a:r>
            <a:r>
              <a:rPr sz="1800" spc="130" dirty="0">
                <a:latin typeface="Arial"/>
                <a:cs typeface="Arial"/>
              </a:rPr>
              <a:t>to  </a:t>
            </a:r>
            <a:r>
              <a:rPr sz="1800" spc="85" dirty="0">
                <a:latin typeface="Arial"/>
                <a:cs typeface="Arial"/>
              </a:rPr>
              <a:t>certify</a:t>
            </a:r>
            <a:r>
              <a:rPr sz="1800" spc="670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interoperability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80" dirty="0">
                <a:latin typeface="Arial"/>
                <a:cs typeface="Arial"/>
              </a:rPr>
              <a:t>commercial </a:t>
            </a:r>
            <a:r>
              <a:rPr sz="1800" spc="95" dirty="0">
                <a:latin typeface="Arial"/>
                <a:cs typeface="Arial"/>
              </a:rPr>
              <a:t>products  </a:t>
            </a:r>
            <a:r>
              <a:rPr sz="1800" spc="110" dirty="0">
                <a:latin typeface="Arial"/>
                <a:cs typeface="Arial"/>
              </a:rPr>
              <a:t>that conform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70" dirty="0">
                <a:latin typeface="Arial"/>
                <a:cs typeface="Arial"/>
              </a:rPr>
              <a:t>various </a:t>
            </a:r>
            <a:r>
              <a:rPr sz="1800" spc="-170" dirty="0">
                <a:latin typeface="Arial"/>
                <a:cs typeface="Arial"/>
              </a:rPr>
              <a:t>IEEE </a:t>
            </a:r>
            <a:r>
              <a:rPr sz="1800" spc="120" dirty="0">
                <a:latin typeface="Arial"/>
                <a:cs typeface="Arial"/>
              </a:rPr>
              <a:t>802.11</a:t>
            </a:r>
            <a:r>
              <a:rPr sz="1800" spc="-210" dirty="0">
                <a:latin typeface="Arial"/>
                <a:cs typeface="Arial"/>
              </a:rPr>
              <a:t> </a:t>
            </a:r>
            <a:r>
              <a:rPr sz="1800" spc="70" dirty="0">
                <a:latin typeface="Arial"/>
                <a:cs typeface="Arial"/>
              </a:rPr>
              <a:t>standards.</a:t>
            </a:r>
            <a:endParaRPr sz="1800" dirty="0">
              <a:latin typeface="Arial"/>
              <a:cs typeface="Arial"/>
            </a:endParaRPr>
          </a:p>
          <a:p>
            <a:pPr marL="299085" marR="7620" indent="-287020" algn="just">
              <a:lnSpc>
                <a:spcPts val="2100"/>
              </a:lnSpc>
              <a:spcBef>
                <a:spcPts val="120"/>
              </a:spcBef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120" dirty="0">
                <a:latin typeface="Arial"/>
                <a:cs typeface="Arial"/>
              </a:rPr>
              <a:t>term </a:t>
            </a:r>
            <a:r>
              <a:rPr sz="1800" spc="-15" dirty="0">
                <a:latin typeface="Arial"/>
                <a:cs typeface="Arial"/>
              </a:rPr>
              <a:t>WiFi </a:t>
            </a:r>
            <a:r>
              <a:rPr sz="1800" spc="50" dirty="0">
                <a:latin typeface="Arial"/>
                <a:cs typeface="Arial"/>
              </a:rPr>
              <a:t>(wireless </a:t>
            </a:r>
            <a:r>
              <a:rPr sz="1800" spc="90" dirty="0">
                <a:latin typeface="Arial"/>
                <a:cs typeface="Arial"/>
              </a:rPr>
              <a:t>fidelity)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60" dirty="0">
                <a:latin typeface="Arial"/>
                <a:cs typeface="Arial"/>
              </a:rPr>
              <a:t>used  </a:t>
            </a:r>
            <a:r>
              <a:rPr sz="1800" spc="130" dirty="0">
                <a:latin typeface="Arial"/>
                <a:cs typeface="Arial"/>
              </a:rPr>
              <a:t>for  </a:t>
            </a:r>
            <a:r>
              <a:rPr sz="1800" spc="100" dirty="0">
                <a:latin typeface="Arial"/>
                <a:cs typeface="Arial"/>
              </a:rPr>
              <a:t>products </a:t>
            </a:r>
            <a:r>
              <a:rPr sz="1800" spc="90" dirty="0">
                <a:latin typeface="Arial"/>
                <a:cs typeface="Arial"/>
              </a:rPr>
              <a:t>certified </a:t>
            </a:r>
            <a:r>
              <a:rPr sz="1800" spc="80" dirty="0">
                <a:latin typeface="Arial"/>
                <a:cs typeface="Arial"/>
              </a:rPr>
              <a:t>by </a:t>
            </a:r>
            <a:r>
              <a:rPr sz="1800" spc="90" dirty="0">
                <a:latin typeface="Arial"/>
                <a:cs typeface="Arial"/>
              </a:rPr>
              <a:t>the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60" dirty="0">
                <a:latin typeface="Arial"/>
                <a:cs typeface="Arial"/>
              </a:rPr>
              <a:t>Alliance.</a:t>
            </a:r>
            <a:endParaRPr sz="1800" dirty="0">
              <a:latin typeface="Arial"/>
              <a:cs typeface="Arial"/>
            </a:endParaRPr>
          </a:p>
          <a:p>
            <a:pPr marL="299085" indent="-287020" algn="just">
              <a:lnSpc>
                <a:spcPts val="2100"/>
              </a:lnSpc>
              <a:buChar char="•"/>
              <a:tabLst>
                <a:tab pos="299720" algn="l"/>
              </a:tabLst>
            </a:pPr>
            <a:r>
              <a:rPr sz="1800" spc="-170" dirty="0">
                <a:latin typeface="Arial"/>
                <a:cs typeface="Arial"/>
              </a:rPr>
              <a:t>IEEE </a:t>
            </a:r>
            <a:r>
              <a:rPr sz="1800" spc="120" dirty="0">
                <a:latin typeface="Arial"/>
                <a:cs typeface="Arial"/>
              </a:rPr>
              <a:t>802.11 </a:t>
            </a:r>
            <a:r>
              <a:rPr sz="1800" spc="25" dirty="0">
                <a:latin typeface="Arial"/>
                <a:cs typeface="Arial"/>
              </a:rPr>
              <a:t>Wireless </a:t>
            </a:r>
            <a:r>
              <a:rPr sz="1800" spc="5" dirty="0">
                <a:latin typeface="Arial"/>
                <a:cs typeface="Arial"/>
              </a:rPr>
              <a:t>LAN </a:t>
            </a:r>
            <a:r>
              <a:rPr sz="1800" spc="75" dirty="0">
                <a:latin typeface="Arial"/>
                <a:cs typeface="Arial"/>
              </a:rPr>
              <a:t>Working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70" dirty="0">
                <a:latin typeface="Arial"/>
                <a:cs typeface="Arial"/>
              </a:rPr>
              <a:t>Group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10884" y="4692396"/>
            <a:ext cx="5669279" cy="1597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10884" y="699516"/>
            <a:ext cx="5669279" cy="3012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640" y="0"/>
            <a:ext cx="6399530" cy="30598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9735" marR="1417955" indent="-652780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Arial"/>
              <a:cs typeface="Arial"/>
            </a:endParaRPr>
          </a:p>
          <a:p>
            <a:pPr marL="50800" algn="just">
              <a:lnSpc>
                <a:spcPct val="100000"/>
              </a:lnSpc>
            </a:pPr>
            <a:r>
              <a:rPr sz="1800" b="1" spc="40" dirty="0">
                <a:latin typeface="Arial"/>
                <a:cs typeface="Arial"/>
              </a:rPr>
              <a:t>Wi-Fi </a:t>
            </a:r>
            <a:r>
              <a:rPr sz="1800" b="1" spc="30" dirty="0">
                <a:latin typeface="Arial"/>
                <a:cs typeface="Arial"/>
              </a:rPr>
              <a:t>Data</a:t>
            </a:r>
            <a:r>
              <a:rPr sz="1800" b="1" spc="60" dirty="0">
                <a:latin typeface="Arial"/>
                <a:cs typeface="Arial"/>
              </a:rPr>
              <a:t> </a:t>
            </a:r>
            <a:r>
              <a:rPr sz="1800" b="1" spc="-35" dirty="0">
                <a:latin typeface="Arial"/>
                <a:cs typeface="Arial"/>
              </a:rPr>
              <a:t>Rates</a:t>
            </a:r>
            <a:endParaRPr sz="1800" dirty="0">
              <a:latin typeface="Arial"/>
              <a:cs typeface="Arial"/>
            </a:endParaRPr>
          </a:p>
          <a:p>
            <a:pPr marL="337185" marR="30480" indent="-287020" algn="just">
              <a:lnSpc>
                <a:spcPct val="100000"/>
              </a:lnSpc>
              <a:buChar char="•"/>
              <a:tabLst>
                <a:tab pos="337820" algn="l"/>
              </a:tabLst>
            </a:pPr>
            <a:r>
              <a:rPr sz="1800" spc="-15" dirty="0">
                <a:latin typeface="Arial"/>
                <a:cs typeface="Arial"/>
              </a:rPr>
              <a:t>Just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50" dirty="0">
                <a:latin typeface="Arial"/>
                <a:cs typeface="Arial"/>
              </a:rPr>
              <a:t>businesses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95" dirty="0">
                <a:latin typeface="Arial"/>
                <a:cs typeface="Arial"/>
              </a:rPr>
              <a:t>home </a:t>
            </a:r>
            <a:r>
              <a:rPr sz="1800" spc="55" dirty="0">
                <a:latin typeface="Arial"/>
                <a:cs typeface="Arial"/>
              </a:rPr>
              <a:t>users </a:t>
            </a:r>
            <a:r>
              <a:rPr sz="1800" spc="35" dirty="0">
                <a:latin typeface="Arial"/>
                <a:cs typeface="Arial"/>
              </a:rPr>
              <a:t>have </a:t>
            </a:r>
            <a:r>
              <a:rPr sz="1800" spc="75" dirty="0">
                <a:latin typeface="Arial"/>
                <a:cs typeface="Arial"/>
              </a:rPr>
              <a:t>generated </a:t>
            </a:r>
            <a:r>
              <a:rPr sz="1800" spc="-10" dirty="0">
                <a:latin typeface="Arial"/>
                <a:cs typeface="Arial"/>
              </a:rPr>
              <a:t>a  </a:t>
            </a:r>
            <a:r>
              <a:rPr sz="1800" spc="60" dirty="0">
                <a:latin typeface="Arial"/>
                <a:cs typeface="Arial"/>
              </a:rPr>
              <a:t>need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100" dirty="0">
                <a:latin typeface="Arial"/>
                <a:cs typeface="Arial"/>
              </a:rPr>
              <a:t>extend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55" dirty="0">
                <a:latin typeface="Arial"/>
                <a:cs typeface="Arial"/>
              </a:rPr>
              <a:t>Ethernet </a:t>
            </a:r>
            <a:r>
              <a:rPr sz="1800" spc="85" dirty="0">
                <a:latin typeface="Arial"/>
                <a:cs typeface="Arial"/>
              </a:rPr>
              <a:t>standard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45" dirty="0">
                <a:latin typeface="Arial"/>
                <a:cs typeface="Arial"/>
              </a:rPr>
              <a:t>speeds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90" dirty="0">
                <a:latin typeface="Arial"/>
                <a:cs typeface="Arial"/>
              </a:rPr>
              <a:t>the  </a:t>
            </a:r>
            <a:r>
              <a:rPr sz="1800" spc="95" dirty="0">
                <a:latin typeface="Arial"/>
                <a:cs typeface="Arial"/>
              </a:rPr>
              <a:t>gigabits </a:t>
            </a:r>
            <a:r>
              <a:rPr sz="1800" spc="85" dirty="0">
                <a:latin typeface="Arial"/>
                <a:cs typeface="Arial"/>
              </a:rPr>
              <a:t>per  </a:t>
            </a:r>
            <a:r>
              <a:rPr sz="1800" spc="60" dirty="0">
                <a:latin typeface="Arial"/>
                <a:cs typeface="Arial"/>
              </a:rPr>
              <a:t>second </a:t>
            </a:r>
            <a:r>
              <a:rPr sz="1800" spc="25" dirty="0">
                <a:latin typeface="Arial"/>
                <a:cs typeface="Arial"/>
              </a:rPr>
              <a:t>(Gbps) </a:t>
            </a:r>
            <a:r>
              <a:rPr sz="1800" spc="70" dirty="0">
                <a:latin typeface="Arial"/>
                <a:cs typeface="Arial"/>
              </a:rPr>
              <a:t>range,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40" dirty="0">
                <a:latin typeface="Arial"/>
                <a:cs typeface="Arial"/>
              </a:rPr>
              <a:t>same  </a:t>
            </a:r>
            <a:r>
              <a:rPr sz="1800" spc="95" dirty="0">
                <a:latin typeface="Arial"/>
                <a:cs typeface="Arial"/>
              </a:rPr>
              <a:t>requirement </a:t>
            </a:r>
            <a:r>
              <a:rPr sz="1800" spc="85" dirty="0">
                <a:latin typeface="Arial"/>
                <a:cs typeface="Arial"/>
              </a:rPr>
              <a:t>exists </a:t>
            </a:r>
            <a:r>
              <a:rPr sz="1800" spc="130" dirty="0">
                <a:latin typeface="Arial"/>
                <a:cs typeface="Arial"/>
              </a:rPr>
              <a:t>for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70" dirty="0">
                <a:latin typeface="Arial"/>
                <a:cs typeface="Arial"/>
              </a:rPr>
              <a:t>Wi-Fi.</a:t>
            </a:r>
            <a:endParaRPr sz="1800" dirty="0">
              <a:latin typeface="Arial"/>
              <a:cs typeface="Arial"/>
            </a:endParaRPr>
          </a:p>
          <a:p>
            <a:pPr marL="337185" marR="30480" indent="-287020" algn="just">
              <a:lnSpc>
                <a:spcPct val="100000"/>
              </a:lnSpc>
              <a:buChar char="•"/>
              <a:tabLst>
                <a:tab pos="337820" algn="l"/>
              </a:tabLst>
            </a:pPr>
            <a:r>
              <a:rPr sz="1800" spc="20" dirty="0">
                <a:latin typeface="Arial"/>
                <a:cs typeface="Arial"/>
              </a:rPr>
              <a:t>As </a:t>
            </a:r>
            <a:r>
              <a:rPr sz="1800" spc="90" dirty="0">
                <a:latin typeface="Arial"/>
                <a:cs typeface="Arial"/>
              </a:rPr>
              <a:t>the technology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60" dirty="0">
                <a:latin typeface="Arial"/>
                <a:cs typeface="Arial"/>
              </a:rPr>
              <a:t>antennas, wireless </a:t>
            </a:r>
            <a:r>
              <a:rPr sz="1800" spc="85" dirty="0">
                <a:latin typeface="Arial"/>
                <a:cs typeface="Arial"/>
              </a:rPr>
              <a:t>transmission  </a:t>
            </a:r>
            <a:r>
              <a:rPr sz="1800" spc="75" dirty="0">
                <a:latin typeface="Arial"/>
                <a:cs typeface="Arial"/>
              </a:rPr>
              <a:t>techniques,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60" dirty="0">
                <a:latin typeface="Arial"/>
                <a:cs typeface="Arial"/>
              </a:rPr>
              <a:t>wireless </a:t>
            </a:r>
            <a:r>
              <a:rPr sz="1800" spc="110" dirty="0">
                <a:latin typeface="Arial"/>
                <a:cs typeface="Arial"/>
              </a:rPr>
              <a:t>protocol </a:t>
            </a:r>
            <a:r>
              <a:rPr sz="1800" spc="80" dirty="0">
                <a:latin typeface="Arial"/>
                <a:cs typeface="Arial"/>
              </a:rPr>
              <a:t>design </a:t>
            </a:r>
            <a:r>
              <a:rPr sz="1800" spc="40" dirty="0">
                <a:latin typeface="Arial"/>
                <a:cs typeface="Arial"/>
              </a:rPr>
              <a:t>has </a:t>
            </a:r>
            <a:r>
              <a:rPr sz="1800" spc="60" dirty="0">
                <a:latin typeface="Arial"/>
                <a:cs typeface="Arial"/>
              </a:rPr>
              <a:t>evolved, 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-170" dirty="0">
                <a:latin typeface="Arial"/>
                <a:cs typeface="Arial"/>
              </a:rPr>
              <a:t>IEEE </a:t>
            </a:r>
            <a:r>
              <a:rPr sz="1800" spc="125" dirty="0">
                <a:latin typeface="Arial"/>
                <a:cs typeface="Arial"/>
              </a:rPr>
              <a:t>802.11 </a:t>
            </a:r>
            <a:r>
              <a:rPr sz="1800" spc="100" dirty="0">
                <a:latin typeface="Arial"/>
                <a:cs typeface="Arial"/>
              </a:rPr>
              <a:t>committee </a:t>
            </a:r>
            <a:r>
              <a:rPr sz="1800" spc="40" dirty="0">
                <a:latin typeface="Arial"/>
                <a:cs typeface="Arial"/>
              </a:rPr>
              <a:t>has </a:t>
            </a:r>
            <a:r>
              <a:rPr sz="1800" spc="60" dirty="0">
                <a:latin typeface="Arial"/>
                <a:cs typeface="Arial"/>
              </a:rPr>
              <a:t>been </a:t>
            </a:r>
            <a:r>
              <a:rPr sz="1800" spc="55" dirty="0">
                <a:latin typeface="Arial"/>
                <a:cs typeface="Arial"/>
              </a:rPr>
              <a:t>able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5" dirty="0">
                <a:latin typeface="Arial"/>
                <a:cs typeface="Arial"/>
              </a:rPr>
              <a:t>introduce  </a:t>
            </a:r>
            <a:r>
              <a:rPr sz="1800" spc="75" dirty="0">
                <a:latin typeface="Arial"/>
                <a:cs typeface="Arial"/>
              </a:rPr>
              <a:t>standards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65" dirty="0">
                <a:latin typeface="Arial"/>
                <a:cs typeface="Arial"/>
              </a:rPr>
              <a:t>new versions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75" dirty="0">
                <a:latin typeface="Arial"/>
                <a:cs typeface="Arial"/>
              </a:rPr>
              <a:t>Wi-Fi </a:t>
            </a:r>
            <a:r>
              <a:rPr sz="1800" spc="80" dirty="0">
                <a:latin typeface="Arial"/>
                <a:cs typeface="Arial"/>
              </a:rPr>
              <a:t>at </a:t>
            </a:r>
            <a:r>
              <a:rPr sz="1800" spc="110" dirty="0">
                <a:latin typeface="Arial"/>
                <a:cs typeface="Arial"/>
              </a:rPr>
              <a:t>ever-higher  </a:t>
            </a:r>
            <a:r>
              <a:rPr sz="1800" spc="45" dirty="0">
                <a:latin typeface="Arial"/>
                <a:cs typeface="Arial"/>
              </a:rPr>
              <a:t>speeds.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3127437"/>
            <a:ext cx="1474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  <a:tab pos="1106805" algn="l"/>
              </a:tabLst>
            </a:pPr>
            <a:r>
              <a:rPr sz="1800" spc="45" dirty="0">
                <a:latin typeface="Arial"/>
                <a:cs typeface="Arial"/>
              </a:rPr>
              <a:t>Onc</a:t>
            </a:r>
            <a:r>
              <a:rPr sz="1800" dirty="0">
                <a:latin typeface="Arial"/>
                <a:cs typeface="Arial"/>
              </a:rPr>
              <a:t>e	</a:t>
            </a:r>
            <a:r>
              <a:rPr sz="1800" spc="90" dirty="0">
                <a:latin typeface="Arial"/>
                <a:cs typeface="Arial"/>
              </a:rPr>
              <a:t>the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5541" y="3109595"/>
            <a:ext cx="4641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34440" algn="l"/>
                <a:tab pos="1661160" algn="l"/>
                <a:tab pos="2688590" algn="l"/>
                <a:tab pos="3841115" algn="l"/>
              </a:tabLst>
            </a:pPr>
            <a:r>
              <a:rPr sz="1800" spc="85" dirty="0">
                <a:latin typeface="Arial"/>
                <a:cs typeface="Arial"/>
              </a:rPr>
              <a:t>standard	</a:t>
            </a:r>
            <a:r>
              <a:rPr sz="1800" spc="65" dirty="0">
                <a:latin typeface="Arial"/>
                <a:cs typeface="Arial"/>
              </a:rPr>
              <a:t>is	</a:t>
            </a:r>
            <a:r>
              <a:rPr sz="1800" spc="60" dirty="0">
                <a:latin typeface="Arial"/>
                <a:cs typeface="Arial"/>
              </a:rPr>
              <a:t>issued,	</a:t>
            </a:r>
            <a:r>
              <a:rPr sz="1800" spc="100" dirty="0">
                <a:latin typeface="Arial"/>
                <a:cs typeface="Arial"/>
              </a:rPr>
              <a:t>industry	</a:t>
            </a:r>
            <a:r>
              <a:rPr sz="1800" spc="90" dirty="0">
                <a:latin typeface="Arial"/>
                <a:cs typeface="Arial"/>
              </a:rPr>
              <a:t>quickly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-8974" y="3476940"/>
            <a:ext cx="6335395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algn="just">
              <a:lnSpc>
                <a:spcPct val="100000"/>
              </a:lnSpc>
              <a:spcBef>
                <a:spcPts val="100"/>
              </a:spcBef>
            </a:pPr>
            <a:r>
              <a:rPr sz="1800" spc="60" dirty="0">
                <a:latin typeface="Arial"/>
                <a:cs typeface="Arial"/>
              </a:rPr>
              <a:t>develops </a:t>
            </a:r>
            <a:r>
              <a:rPr sz="1800" spc="90" dirty="0">
                <a:latin typeface="Arial"/>
                <a:cs typeface="Arial"/>
              </a:rPr>
              <a:t>the</a:t>
            </a:r>
            <a:r>
              <a:rPr sz="1800" spc="80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products.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55" dirty="0">
                <a:latin typeface="Arial"/>
                <a:cs typeface="Arial"/>
              </a:rPr>
              <a:t>Here’s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05" dirty="0">
                <a:latin typeface="Arial"/>
                <a:cs typeface="Arial"/>
              </a:rPr>
              <a:t>brief </a:t>
            </a:r>
            <a:r>
              <a:rPr sz="1800" spc="90" dirty="0">
                <a:latin typeface="Arial"/>
                <a:cs typeface="Arial"/>
              </a:rPr>
              <a:t>chronology, </a:t>
            </a:r>
            <a:r>
              <a:rPr sz="1800" spc="100" dirty="0">
                <a:latin typeface="Arial"/>
                <a:cs typeface="Arial"/>
              </a:rPr>
              <a:t>starting </a:t>
            </a:r>
            <a:r>
              <a:rPr sz="1800" spc="125" dirty="0">
                <a:latin typeface="Arial"/>
                <a:cs typeface="Arial"/>
              </a:rPr>
              <a:t>with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00" dirty="0">
                <a:latin typeface="Arial"/>
                <a:cs typeface="Arial"/>
              </a:rPr>
              <a:t>original  </a:t>
            </a:r>
            <a:r>
              <a:rPr sz="1800" spc="85" dirty="0">
                <a:latin typeface="Arial"/>
                <a:cs typeface="Arial"/>
              </a:rPr>
              <a:t>standard, </a:t>
            </a:r>
            <a:r>
              <a:rPr sz="1800" spc="90" dirty="0">
                <a:latin typeface="Arial"/>
                <a:cs typeface="Arial"/>
              </a:rPr>
              <a:t>which </a:t>
            </a:r>
            <a:r>
              <a:rPr sz="1800" spc="30" dirty="0">
                <a:latin typeface="Arial"/>
                <a:cs typeface="Arial"/>
              </a:rPr>
              <a:t>was </a:t>
            </a:r>
            <a:r>
              <a:rPr sz="1800" spc="100" dirty="0">
                <a:latin typeface="Arial"/>
                <a:cs typeface="Arial"/>
              </a:rPr>
              <a:t>simply </a:t>
            </a:r>
            <a:r>
              <a:rPr sz="1800" spc="60" dirty="0">
                <a:latin typeface="Arial"/>
                <a:cs typeface="Arial"/>
              </a:rPr>
              <a:t>called </a:t>
            </a:r>
            <a:r>
              <a:rPr sz="1800" spc="-170" dirty="0">
                <a:latin typeface="Arial"/>
                <a:cs typeface="Arial"/>
              </a:rPr>
              <a:t>IEEE</a:t>
            </a:r>
            <a:r>
              <a:rPr sz="1800" spc="160" dirty="0">
                <a:latin typeface="Arial"/>
                <a:cs typeface="Arial"/>
              </a:rPr>
              <a:t> </a:t>
            </a:r>
            <a:r>
              <a:rPr sz="1800" spc="114" dirty="0">
                <a:latin typeface="Arial"/>
                <a:cs typeface="Arial"/>
              </a:rPr>
              <a:t>802.11, </a:t>
            </a:r>
            <a:r>
              <a:rPr sz="1800" spc="75" dirty="0">
                <a:latin typeface="Arial"/>
                <a:cs typeface="Arial"/>
              </a:rPr>
              <a:t>and  </a:t>
            </a:r>
            <a:r>
              <a:rPr sz="1800" spc="95" dirty="0">
                <a:latin typeface="Arial"/>
                <a:cs typeface="Arial"/>
              </a:rPr>
              <a:t>showing the </a:t>
            </a:r>
            <a:r>
              <a:rPr sz="1800" spc="135" dirty="0">
                <a:latin typeface="Arial"/>
                <a:cs typeface="Arial"/>
              </a:rPr>
              <a:t>maximum </a:t>
            </a:r>
            <a:r>
              <a:rPr sz="1800" spc="65" dirty="0">
                <a:latin typeface="Arial"/>
                <a:cs typeface="Arial"/>
              </a:rPr>
              <a:t>data </a:t>
            </a:r>
            <a:r>
              <a:rPr sz="1800" spc="70" dirty="0">
                <a:latin typeface="Arial"/>
                <a:cs typeface="Arial"/>
              </a:rPr>
              <a:t>rate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30" dirty="0">
                <a:latin typeface="Arial"/>
                <a:cs typeface="Arial"/>
              </a:rPr>
              <a:t>each </a:t>
            </a:r>
            <a:r>
              <a:rPr sz="1800" spc="70" dirty="0">
                <a:latin typeface="Arial"/>
                <a:cs typeface="Arial"/>
              </a:rPr>
              <a:t>version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70" dirty="0"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120" dirty="0">
                <a:latin typeface="Arial"/>
                <a:cs typeface="Arial"/>
              </a:rPr>
              <a:t>802.11 </a:t>
            </a:r>
            <a:r>
              <a:rPr sz="1800" spc="80" dirty="0">
                <a:latin typeface="Arial"/>
                <a:cs typeface="Arial"/>
              </a:rPr>
              <a:t>(1997): </a:t>
            </a:r>
            <a:r>
              <a:rPr sz="1800" spc="135" dirty="0">
                <a:latin typeface="Arial"/>
                <a:cs typeface="Arial"/>
              </a:rPr>
              <a:t>2 </a:t>
            </a:r>
            <a:r>
              <a:rPr sz="1800" spc="80" dirty="0">
                <a:latin typeface="Arial"/>
                <a:cs typeface="Arial"/>
              </a:rPr>
              <a:t>Mbps (megabits </a:t>
            </a:r>
            <a:r>
              <a:rPr sz="1800" spc="85" dirty="0">
                <a:latin typeface="Arial"/>
                <a:cs typeface="Arial"/>
              </a:rPr>
              <a:t>per </a:t>
            </a:r>
            <a:r>
              <a:rPr sz="1800" spc="60" dirty="0">
                <a:latin typeface="Arial"/>
                <a:cs typeface="Arial"/>
              </a:rPr>
              <a:t>second, </a:t>
            </a:r>
            <a:r>
              <a:rPr sz="1800" spc="125" dirty="0">
                <a:latin typeface="Arial"/>
                <a:cs typeface="Arial"/>
              </a:rPr>
              <a:t>million  </a:t>
            </a:r>
            <a:r>
              <a:rPr sz="1800" spc="105" dirty="0">
                <a:latin typeface="Arial"/>
                <a:cs typeface="Arial"/>
              </a:rPr>
              <a:t>bits </a:t>
            </a:r>
            <a:r>
              <a:rPr sz="1800" spc="85" dirty="0">
                <a:latin typeface="Arial"/>
                <a:cs typeface="Arial"/>
              </a:rPr>
              <a:t>per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50" dirty="0">
                <a:latin typeface="Arial"/>
                <a:cs typeface="Arial"/>
              </a:rPr>
              <a:t>second)</a:t>
            </a:r>
            <a:endParaRPr sz="18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105" dirty="0">
                <a:latin typeface="Arial"/>
                <a:cs typeface="Arial"/>
              </a:rPr>
              <a:t>802.11a </a:t>
            </a:r>
            <a:r>
              <a:rPr sz="1800" spc="80" dirty="0">
                <a:latin typeface="Arial"/>
                <a:cs typeface="Arial"/>
              </a:rPr>
              <a:t>(1999): </a:t>
            </a:r>
            <a:r>
              <a:rPr sz="1800" spc="135" dirty="0">
                <a:latin typeface="Arial"/>
                <a:cs typeface="Arial"/>
              </a:rPr>
              <a:t>54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Mbps</a:t>
            </a:r>
            <a:endParaRPr sz="18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125" dirty="0">
                <a:latin typeface="Arial"/>
                <a:cs typeface="Arial"/>
              </a:rPr>
              <a:t>802.11b </a:t>
            </a:r>
            <a:r>
              <a:rPr sz="1800" spc="80" dirty="0">
                <a:latin typeface="Arial"/>
                <a:cs typeface="Arial"/>
              </a:rPr>
              <a:t>(1999): </a:t>
            </a:r>
            <a:r>
              <a:rPr sz="1800" spc="135" dirty="0">
                <a:latin typeface="Arial"/>
                <a:cs typeface="Arial"/>
              </a:rPr>
              <a:t>11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Mbps</a:t>
            </a:r>
            <a:endParaRPr sz="18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120" dirty="0">
                <a:latin typeface="Arial"/>
                <a:cs typeface="Arial"/>
              </a:rPr>
              <a:t>802.11n </a:t>
            </a:r>
            <a:r>
              <a:rPr sz="1800" spc="80" dirty="0">
                <a:latin typeface="Arial"/>
                <a:cs typeface="Arial"/>
              </a:rPr>
              <a:t>(1999): </a:t>
            </a:r>
            <a:r>
              <a:rPr sz="1800" spc="135" dirty="0">
                <a:latin typeface="Arial"/>
                <a:cs typeface="Arial"/>
              </a:rPr>
              <a:t>600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Mbps</a:t>
            </a:r>
            <a:endParaRPr sz="18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120" dirty="0">
                <a:latin typeface="Arial"/>
                <a:cs typeface="Arial"/>
              </a:rPr>
              <a:t>802.11g </a:t>
            </a:r>
            <a:r>
              <a:rPr sz="1800" spc="80" dirty="0">
                <a:latin typeface="Arial"/>
                <a:cs typeface="Arial"/>
              </a:rPr>
              <a:t>(2003): </a:t>
            </a:r>
            <a:r>
              <a:rPr sz="1800" spc="135" dirty="0">
                <a:latin typeface="Arial"/>
                <a:cs typeface="Arial"/>
              </a:rPr>
              <a:t>54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Mbps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19088" y="231647"/>
            <a:ext cx="5713475" cy="2354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19088" y="2845307"/>
            <a:ext cx="5734812" cy="3878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40" y="0"/>
            <a:ext cx="6450330" cy="3613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4509135">
              <a:lnSpc>
                <a:spcPct val="100000"/>
              </a:lnSpc>
            </a:pPr>
            <a:r>
              <a:rPr sz="1800" b="1" spc="40" dirty="0">
                <a:latin typeface="Arial"/>
                <a:cs typeface="Arial"/>
              </a:rPr>
              <a:t>Wi-Fi </a:t>
            </a:r>
            <a:r>
              <a:rPr sz="1800" b="1" spc="30" dirty="0">
                <a:latin typeface="Arial"/>
                <a:cs typeface="Arial"/>
              </a:rPr>
              <a:t>Data </a:t>
            </a:r>
            <a:r>
              <a:rPr sz="1800" b="1" spc="-35" dirty="0">
                <a:latin typeface="Arial"/>
                <a:cs typeface="Arial"/>
              </a:rPr>
              <a:t>Rates  </a:t>
            </a:r>
            <a:r>
              <a:rPr sz="1800" b="1" spc="-165" dirty="0">
                <a:latin typeface="Arial"/>
                <a:cs typeface="Arial"/>
              </a:rPr>
              <a:t>IEEE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85" dirty="0">
                <a:latin typeface="Arial"/>
                <a:cs typeface="Arial"/>
              </a:rPr>
              <a:t>802.11ac</a:t>
            </a:r>
            <a:endParaRPr sz="1800" dirty="0">
              <a:latin typeface="Arial"/>
              <a:cs typeface="Arial"/>
            </a:endParaRPr>
          </a:p>
          <a:p>
            <a:pPr marL="375285" marR="43815" indent="-287020" algn="just">
              <a:lnSpc>
                <a:spcPct val="100000"/>
              </a:lnSpc>
              <a:buChar char="•"/>
              <a:tabLst>
                <a:tab pos="375920" algn="l"/>
              </a:tabLst>
            </a:pPr>
            <a:r>
              <a:rPr sz="1800" spc="65" dirty="0">
                <a:latin typeface="Arial"/>
                <a:cs typeface="Arial"/>
              </a:rPr>
              <a:t>operates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120" dirty="0">
                <a:latin typeface="Arial"/>
                <a:cs typeface="Arial"/>
              </a:rPr>
              <a:t>5-GHz </a:t>
            </a:r>
            <a:r>
              <a:rPr sz="1800" spc="85" dirty="0">
                <a:latin typeface="Arial"/>
                <a:cs typeface="Arial"/>
              </a:rPr>
              <a:t>band,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60" dirty="0">
                <a:latin typeface="Arial"/>
                <a:cs typeface="Arial"/>
              </a:rPr>
              <a:t>does </a:t>
            </a:r>
            <a:r>
              <a:rPr sz="1800" spc="95" dirty="0">
                <a:latin typeface="Arial"/>
                <a:cs typeface="Arial"/>
              </a:rPr>
              <a:t>the older </a:t>
            </a:r>
            <a:r>
              <a:rPr sz="1800" spc="80" dirty="0">
                <a:latin typeface="Arial"/>
                <a:cs typeface="Arial"/>
              </a:rPr>
              <a:t>and  </a:t>
            </a:r>
            <a:r>
              <a:rPr sz="1800" spc="75" dirty="0">
                <a:latin typeface="Arial"/>
                <a:cs typeface="Arial"/>
              </a:rPr>
              <a:t>slower standards </a:t>
            </a:r>
            <a:r>
              <a:rPr sz="1800" spc="105" dirty="0">
                <a:latin typeface="Arial"/>
                <a:cs typeface="Arial"/>
              </a:rPr>
              <a:t>802.11a </a:t>
            </a:r>
            <a:r>
              <a:rPr sz="1800" spc="75" dirty="0">
                <a:latin typeface="Arial"/>
                <a:cs typeface="Arial"/>
              </a:rPr>
              <a:t>and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114" dirty="0">
                <a:latin typeface="Arial"/>
                <a:cs typeface="Arial"/>
              </a:rPr>
              <a:t>802.11n.</a:t>
            </a:r>
            <a:endParaRPr sz="1800" dirty="0">
              <a:latin typeface="Arial"/>
              <a:cs typeface="Arial"/>
            </a:endParaRPr>
          </a:p>
          <a:p>
            <a:pPr marL="375285" marR="43180" indent="-287020" algn="just">
              <a:lnSpc>
                <a:spcPct val="100000"/>
              </a:lnSpc>
              <a:buChar char="•"/>
              <a:tabLst>
                <a:tab pos="375920" algn="l"/>
              </a:tabLst>
            </a:pPr>
            <a:r>
              <a:rPr sz="1800" spc="90" dirty="0">
                <a:latin typeface="Arial"/>
                <a:cs typeface="Arial"/>
              </a:rPr>
              <a:t>It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75" dirty="0">
                <a:latin typeface="Arial"/>
                <a:cs typeface="Arial"/>
              </a:rPr>
              <a:t>designed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provide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14" dirty="0">
                <a:latin typeface="Arial"/>
                <a:cs typeface="Arial"/>
              </a:rPr>
              <a:t>smooth </a:t>
            </a:r>
            <a:r>
              <a:rPr sz="1800" spc="95" dirty="0">
                <a:latin typeface="Arial"/>
                <a:cs typeface="Arial"/>
              </a:rPr>
              <a:t>evolution </a:t>
            </a:r>
            <a:r>
              <a:rPr sz="1800" spc="140" dirty="0">
                <a:latin typeface="Arial"/>
                <a:cs typeface="Arial"/>
              </a:rPr>
              <a:t>from  </a:t>
            </a:r>
            <a:r>
              <a:rPr sz="1800" spc="114" dirty="0">
                <a:latin typeface="Arial"/>
                <a:cs typeface="Arial"/>
              </a:rPr>
              <a:t>802.11n.</a:t>
            </a:r>
            <a:endParaRPr sz="1800" dirty="0">
              <a:latin typeface="Arial"/>
              <a:cs typeface="Arial"/>
            </a:endParaRPr>
          </a:p>
          <a:p>
            <a:pPr marL="375285" marR="41910" indent="-287020" algn="just">
              <a:lnSpc>
                <a:spcPct val="100000"/>
              </a:lnSpc>
              <a:buChar char="•"/>
              <a:tabLst>
                <a:tab pos="375920" algn="l"/>
              </a:tabLst>
            </a:pPr>
            <a:r>
              <a:rPr sz="1800" spc="65" dirty="0">
                <a:latin typeface="Arial"/>
                <a:cs typeface="Arial"/>
              </a:rPr>
              <a:t>This new </a:t>
            </a:r>
            <a:r>
              <a:rPr sz="1800" spc="85" dirty="0">
                <a:latin typeface="Arial"/>
                <a:cs typeface="Arial"/>
              </a:rPr>
              <a:t>standard </a:t>
            </a:r>
            <a:r>
              <a:rPr sz="1800" spc="70" dirty="0">
                <a:latin typeface="Arial"/>
                <a:cs typeface="Arial"/>
              </a:rPr>
              <a:t>makes </a:t>
            </a:r>
            <a:r>
              <a:rPr sz="1800" spc="40" dirty="0">
                <a:latin typeface="Arial"/>
                <a:cs typeface="Arial"/>
              </a:rPr>
              <a:t>use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50" dirty="0">
                <a:latin typeface="Arial"/>
                <a:cs typeface="Arial"/>
              </a:rPr>
              <a:t>advanced  </a:t>
            </a:r>
            <a:r>
              <a:rPr sz="1800" spc="80" dirty="0">
                <a:latin typeface="Arial"/>
                <a:cs typeface="Arial"/>
              </a:rPr>
              <a:t>technologies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65" dirty="0">
                <a:latin typeface="Arial"/>
                <a:cs typeface="Arial"/>
              </a:rPr>
              <a:t>antenna </a:t>
            </a:r>
            <a:r>
              <a:rPr sz="1800" spc="80" dirty="0">
                <a:latin typeface="Arial"/>
                <a:cs typeface="Arial"/>
              </a:rPr>
              <a:t>design </a:t>
            </a:r>
            <a:r>
              <a:rPr sz="1800" spc="75" dirty="0">
                <a:latin typeface="Arial"/>
                <a:cs typeface="Arial"/>
              </a:rPr>
              <a:t>and signal processing 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35" dirty="0">
                <a:latin typeface="Arial"/>
                <a:cs typeface="Arial"/>
              </a:rPr>
              <a:t>achieve </a:t>
            </a:r>
            <a:r>
              <a:rPr sz="1800" spc="110" dirty="0">
                <a:latin typeface="Arial"/>
                <a:cs typeface="Arial"/>
              </a:rPr>
              <a:t>much </a:t>
            </a:r>
            <a:r>
              <a:rPr sz="1800" spc="80" dirty="0">
                <a:latin typeface="Arial"/>
                <a:cs typeface="Arial"/>
              </a:rPr>
              <a:t>greater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60" dirty="0">
                <a:latin typeface="Arial"/>
                <a:cs typeface="Arial"/>
              </a:rPr>
              <a:t>rates, </a:t>
            </a:r>
            <a:r>
              <a:rPr sz="1800" spc="80" dirty="0">
                <a:latin typeface="Arial"/>
                <a:cs typeface="Arial"/>
              </a:rPr>
              <a:t>at </a:t>
            </a:r>
            <a:r>
              <a:rPr sz="1800" spc="85" dirty="0">
                <a:latin typeface="Arial"/>
                <a:cs typeface="Arial"/>
              </a:rPr>
              <a:t>lower </a:t>
            </a:r>
            <a:r>
              <a:rPr sz="1800" spc="90" dirty="0">
                <a:latin typeface="Arial"/>
                <a:cs typeface="Arial"/>
              </a:rPr>
              <a:t>battery  </a:t>
            </a:r>
            <a:r>
              <a:rPr sz="1800" spc="100" dirty="0">
                <a:latin typeface="Arial"/>
                <a:cs typeface="Arial"/>
              </a:rPr>
              <a:t>consumption, </a:t>
            </a:r>
            <a:r>
              <a:rPr sz="1800" spc="80" dirty="0">
                <a:latin typeface="Arial"/>
                <a:cs typeface="Arial"/>
              </a:rPr>
              <a:t>all </a:t>
            </a:r>
            <a:r>
              <a:rPr sz="1800" spc="120" dirty="0">
                <a:latin typeface="Arial"/>
                <a:cs typeface="Arial"/>
              </a:rPr>
              <a:t>within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40" dirty="0">
                <a:latin typeface="Arial"/>
                <a:cs typeface="Arial"/>
              </a:rPr>
              <a:t>same </a:t>
            </a:r>
            <a:r>
              <a:rPr sz="1800" spc="75" dirty="0">
                <a:latin typeface="Arial"/>
                <a:cs typeface="Arial"/>
              </a:rPr>
              <a:t>frequency </a:t>
            </a:r>
            <a:r>
              <a:rPr sz="1800" spc="90" dirty="0">
                <a:latin typeface="Arial"/>
                <a:cs typeface="Arial"/>
              </a:rPr>
              <a:t>band </a:t>
            </a:r>
            <a:r>
              <a:rPr sz="1800" spc="5" dirty="0">
                <a:latin typeface="Arial"/>
                <a:cs typeface="Arial"/>
              </a:rPr>
              <a:t>as  </a:t>
            </a:r>
            <a:r>
              <a:rPr sz="1800" spc="90" dirty="0">
                <a:latin typeface="Arial"/>
                <a:cs typeface="Arial"/>
              </a:rPr>
              <a:t>the older </a:t>
            </a:r>
            <a:r>
              <a:rPr sz="1800" spc="60" dirty="0">
                <a:latin typeface="Arial"/>
                <a:cs typeface="Arial"/>
              </a:rPr>
              <a:t>versions </a:t>
            </a:r>
            <a:r>
              <a:rPr sz="1800" spc="130" dirty="0">
                <a:latin typeface="Arial"/>
                <a:cs typeface="Arial"/>
              </a:rPr>
              <a:t>of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70" dirty="0">
                <a:latin typeface="Arial"/>
                <a:cs typeface="Arial"/>
              </a:rPr>
              <a:t>Wi-Fi.</a:t>
            </a:r>
            <a:endParaRPr sz="1800" dirty="0">
              <a:latin typeface="Arial"/>
              <a:cs typeface="Arial"/>
            </a:endParaRPr>
          </a:p>
          <a:p>
            <a:pPr marL="375285" marR="4445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375920" algn="l"/>
              </a:tabLst>
            </a:pPr>
            <a:r>
              <a:rPr sz="1800" spc="-170" dirty="0">
                <a:latin typeface="Arial"/>
                <a:cs typeface="Arial"/>
              </a:rPr>
              <a:t>IEEE </a:t>
            </a:r>
            <a:r>
              <a:rPr sz="1800" spc="95" dirty="0">
                <a:latin typeface="Arial"/>
                <a:cs typeface="Arial"/>
              </a:rPr>
              <a:t>802.11ac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90" dirty="0">
                <a:latin typeface="Arial"/>
                <a:cs typeface="Arial"/>
              </a:rPr>
              <a:t>likely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65" dirty="0">
                <a:latin typeface="Arial"/>
                <a:cs typeface="Arial"/>
              </a:rPr>
              <a:t>be </a:t>
            </a:r>
            <a:r>
              <a:rPr sz="1800" spc="90" dirty="0">
                <a:latin typeface="Arial"/>
                <a:cs typeface="Arial"/>
              </a:rPr>
              <a:t>the preferred </a:t>
            </a:r>
            <a:r>
              <a:rPr sz="1800" spc="110" dirty="0">
                <a:latin typeface="Arial"/>
                <a:cs typeface="Arial"/>
              </a:rPr>
              <a:t>gigabit </a:t>
            </a:r>
            <a:r>
              <a:rPr sz="1800" spc="130" dirty="0">
                <a:latin typeface="Arial"/>
                <a:cs typeface="Arial"/>
              </a:rPr>
              <a:t>Wi-  </a:t>
            </a:r>
            <a:r>
              <a:rPr sz="1800" spc="-10" dirty="0">
                <a:latin typeface="Arial"/>
                <a:cs typeface="Arial"/>
              </a:rPr>
              <a:t>Fi </a:t>
            </a:r>
            <a:r>
              <a:rPr sz="1800" spc="120" dirty="0">
                <a:latin typeface="Arial"/>
                <a:cs typeface="Arial"/>
              </a:rPr>
              <a:t>option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100" dirty="0">
                <a:latin typeface="Arial"/>
                <a:cs typeface="Arial"/>
              </a:rPr>
              <a:t>this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environment.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93764" y="3214116"/>
            <a:ext cx="5620512" cy="3509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28232" y="35051"/>
            <a:ext cx="5686044" cy="30236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0299" y="3697986"/>
            <a:ext cx="5734812" cy="25420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22859" y="0"/>
            <a:ext cx="6216015" cy="5552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3235" marR="1170305" indent="-652780">
              <a:lnSpc>
                <a:spcPct val="100000"/>
              </a:lnSpc>
              <a:spcBef>
                <a:spcPts val="100"/>
              </a:spcBef>
            </a:pPr>
            <a:r>
              <a:rPr sz="1800" b="1" spc="40" dirty="0">
                <a:latin typeface="Arial"/>
                <a:cs typeface="Arial"/>
              </a:rPr>
              <a:t>Wi-Fi </a:t>
            </a:r>
            <a:r>
              <a:rPr sz="1800" b="1" spc="30" dirty="0">
                <a:latin typeface="Arial"/>
                <a:cs typeface="Arial"/>
              </a:rPr>
              <a:t>Data </a:t>
            </a:r>
            <a:r>
              <a:rPr sz="1800" b="1" spc="-35" dirty="0">
                <a:latin typeface="Arial"/>
                <a:cs typeface="Arial"/>
              </a:rPr>
              <a:t>Rates  </a:t>
            </a:r>
            <a:r>
              <a:rPr sz="1800" b="1" spc="-165" dirty="0">
                <a:latin typeface="Arial"/>
                <a:cs typeface="Arial"/>
              </a:rPr>
              <a:t>IEEE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spc="100" dirty="0">
                <a:latin typeface="Arial"/>
                <a:cs typeface="Arial"/>
              </a:rPr>
              <a:t>802.11ad</a:t>
            </a:r>
            <a:endParaRPr sz="1800" dirty="0">
              <a:latin typeface="Arial"/>
              <a:cs typeface="Arial"/>
            </a:endParaRPr>
          </a:p>
          <a:p>
            <a:pPr marL="400685" marR="68580" indent="-287020" algn="just">
              <a:lnSpc>
                <a:spcPct val="100000"/>
              </a:lnSpc>
              <a:buChar char="•"/>
              <a:tabLst>
                <a:tab pos="401320" algn="l"/>
              </a:tabLst>
            </a:pP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70" dirty="0">
                <a:latin typeface="Arial"/>
                <a:cs typeface="Arial"/>
              </a:rPr>
              <a:t>version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20" dirty="0">
                <a:latin typeface="Arial"/>
                <a:cs typeface="Arial"/>
              </a:rPr>
              <a:t>802.11 </a:t>
            </a:r>
            <a:r>
              <a:rPr sz="1800" spc="95" dirty="0">
                <a:latin typeface="Arial"/>
                <a:cs typeface="Arial"/>
              </a:rPr>
              <a:t>operating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125" dirty="0">
                <a:latin typeface="Arial"/>
                <a:cs typeface="Arial"/>
              </a:rPr>
              <a:t>60-GHz  </a:t>
            </a:r>
            <a:r>
              <a:rPr sz="1800" spc="75" dirty="0">
                <a:latin typeface="Arial"/>
                <a:cs typeface="Arial"/>
              </a:rPr>
              <a:t>frequency</a:t>
            </a:r>
            <a:r>
              <a:rPr sz="1800" spc="70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band.</a:t>
            </a:r>
            <a:endParaRPr sz="1800" dirty="0">
              <a:latin typeface="Arial"/>
              <a:cs typeface="Arial"/>
            </a:endParaRPr>
          </a:p>
          <a:p>
            <a:pPr marL="400685" marR="68580" indent="-287020" algn="just">
              <a:lnSpc>
                <a:spcPct val="100000"/>
              </a:lnSpc>
              <a:buChar char="•"/>
              <a:tabLst>
                <a:tab pos="401320" algn="l"/>
              </a:tabLst>
            </a:pPr>
            <a:r>
              <a:rPr sz="1800" spc="65" dirty="0">
                <a:latin typeface="Arial"/>
                <a:cs typeface="Arial"/>
              </a:rPr>
              <a:t>This </a:t>
            </a:r>
            <a:r>
              <a:rPr sz="1800" spc="90" dirty="0">
                <a:latin typeface="Arial"/>
                <a:cs typeface="Arial"/>
              </a:rPr>
              <a:t>band </a:t>
            </a:r>
            <a:r>
              <a:rPr sz="1800" spc="95" dirty="0">
                <a:latin typeface="Arial"/>
                <a:cs typeface="Arial"/>
              </a:rPr>
              <a:t>offers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00" dirty="0">
                <a:latin typeface="Arial"/>
                <a:cs typeface="Arial"/>
              </a:rPr>
              <a:t>potential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105" dirty="0">
                <a:latin typeface="Arial"/>
                <a:cs typeface="Arial"/>
              </a:rPr>
              <a:t>much </a:t>
            </a:r>
            <a:r>
              <a:rPr sz="1800" spc="95" dirty="0">
                <a:latin typeface="Arial"/>
                <a:cs typeface="Arial"/>
              </a:rPr>
              <a:t>wider  </a:t>
            </a:r>
            <a:r>
              <a:rPr sz="1800" spc="65" dirty="0">
                <a:latin typeface="Arial"/>
                <a:cs typeface="Arial"/>
              </a:rPr>
              <a:t>channel </a:t>
            </a:r>
            <a:r>
              <a:rPr sz="1800" spc="110" dirty="0">
                <a:latin typeface="Arial"/>
                <a:cs typeface="Arial"/>
              </a:rPr>
              <a:t>bandwidth </a:t>
            </a:r>
            <a:r>
              <a:rPr sz="1800" spc="95" dirty="0">
                <a:latin typeface="Arial"/>
                <a:cs typeface="Arial"/>
              </a:rPr>
              <a:t>than the </a:t>
            </a:r>
            <a:r>
              <a:rPr sz="1800" spc="120" dirty="0">
                <a:latin typeface="Arial"/>
                <a:cs typeface="Arial"/>
              </a:rPr>
              <a:t>5-GHz </a:t>
            </a:r>
            <a:r>
              <a:rPr sz="1800" spc="85" dirty="0">
                <a:latin typeface="Arial"/>
                <a:cs typeface="Arial"/>
              </a:rPr>
              <a:t>band, enabling  </a:t>
            </a:r>
            <a:r>
              <a:rPr sz="1800" spc="114" dirty="0">
                <a:latin typeface="Arial"/>
                <a:cs typeface="Arial"/>
              </a:rPr>
              <a:t>high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60" dirty="0">
                <a:latin typeface="Arial"/>
                <a:cs typeface="Arial"/>
              </a:rPr>
              <a:t>rates  </a:t>
            </a:r>
            <a:r>
              <a:rPr sz="1800" spc="120" dirty="0">
                <a:latin typeface="Arial"/>
                <a:cs typeface="Arial"/>
              </a:rPr>
              <a:t>with </a:t>
            </a:r>
            <a:r>
              <a:rPr sz="1800" spc="70" dirty="0">
                <a:latin typeface="Arial"/>
                <a:cs typeface="Arial"/>
              </a:rPr>
              <a:t>relatively </a:t>
            </a:r>
            <a:r>
              <a:rPr sz="1800" spc="90" dirty="0">
                <a:latin typeface="Arial"/>
                <a:cs typeface="Arial"/>
              </a:rPr>
              <a:t>simple </a:t>
            </a:r>
            <a:r>
              <a:rPr sz="1800" spc="75" dirty="0">
                <a:latin typeface="Arial"/>
                <a:cs typeface="Arial"/>
              </a:rPr>
              <a:t>signal  </a:t>
            </a:r>
            <a:r>
              <a:rPr sz="1800" spc="90" dirty="0">
                <a:latin typeface="Arial"/>
                <a:cs typeface="Arial"/>
              </a:rPr>
              <a:t>encoding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65" dirty="0">
                <a:latin typeface="Arial"/>
                <a:cs typeface="Arial"/>
              </a:rPr>
              <a:t>antenna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65" dirty="0">
                <a:latin typeface="Arial"/>
                <a:cs typeface="Arial"/>
              </a:rPr>
              <a:t>characteristics.</a:t>
            </a:r>
            <a:endParaRPr sz="1800" dirty="0">
              <a:latin typeface="Arial"/>
              <a:cs typeface="Arial"/>
            </a:endParaRPr>
          </a:p>
          <a:p>
            <a:pPr marL="400685" marR="67945" indent="-287020" algn="just">
              <a:lnSpc>
                <a:spcPct val="100000"/>
              </a:lnSpc>
              <a:buChar char="•"/>
              <a:tabLst>
                <a:tab pos="401320" algn="l"/>
              </a:tabLst>
            </a:pPr>
            <a:r>
              <a:rPr sz="1800" spc="-20" dirty="0">
                <a:latin typeface="Arial"/>
                <a:cs typeface="Arial"/>
              </a:rPr>
              <a:t>Few </a:t>
            </a:r>
            <a:r>
              <a:rPr sz="1800" spc="40" dirty="0">
                <a:latin typeface="Arial"/>
                <a:cs typeface="Arial"/>
              </a:rPr>
              <a:t>devices </a:t>
            </a:r>
            <a:r>
              <a:rPr sz="1800" spc="70" dirty="0">
                <a:latin typeface="Arial"/>
                <a:cs typeface="Arial"/>
              </a:rPr>
              <a:t>operate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125" dirty="0">
                <a:latin typeface="Arial"/>
                <a:cs typeface="Arial"/>
              </a:rPr>
              <a:t>60-GHz </a:t>
            </a:r>
            <a:r>
              <a:rPr sz="1800" spc="85" dirty="0">
                <a:latin typeface="Arial"/>
                <a:cs typeface="Arial"/>
              </a:rPr>
              <a:t>band, </a:t>
            </a:r>
            <a:r>
              <a:rPr sz="1800" spc="90" dirty="0">
                <a:latin typeface="Arial"/>
                <a:cs typeface="Arial"/>
              </a:rPr>
              <a:t>which  </a:t>
            </a:r>
            <a:r>
              <a:rPr sz="1800" spc="60" dirty="0">
                <a:latin typeface="Arial"/>
                <a:cs typeface="Arial"/>
              </a:rPr>
              <a:t>means </a:t>
            </a:r>
            <a:r>
              <a:rPr sz="1800" spc="100" dirty="0">
                <a:latin typeface="Arial"/>
                <a:cs typeface="Arial"/>
              </a:rPr>
              <a:t>communication </a:t>
            </a:r>
            <a:r>
              <a:rPr sz="1800" spc="65" dirty="0">
                <a:latin typeface="Arial"/>
                <a:cs typeface="Arial"/>
              </a:rPr>
              <a:t>experiences </a:t>
            </a:r>
            <a:r>
              <a:rPr sz="1800" spc="30" dirty="0">
                <a:latin typeface="Arial"/>
                <a:cs typeface="Arial"/>
              </a:rPr>
              <a:t>less  </a:t>
            </a:r>
            <a:r>
              <a:rPr sz="1800" spc="80" dirty="0">
                <a:latin typeface="Arial"/>
                <a:cs typeface="Arial"/>
              </a:rPr>
              <a:t>interference </a:t>
            </a:r>
            <a:r>
              <a:rPr sz="1800" spc="95" dirty="0">
                <a:latin typeface="Arial"/>
                <a:cs typeface="Arial"/>
              </a:rPr>
              <a:t>than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00" dirty="0">
                <a:latin typeface="Arial"/>
                <a:cs typeface="Arial"/>
              </a:rPr>
              <a:t>other </a:t>
            </a:r>
            <a:r>
              <a:rPr sz="1800" spc="70" dirty="0">
                <a:latin typeface="Arial"/>
                <a:cs typeface="Arial"/>
              </a:rPr>
              <a:t>bands </a:t>
            </a:r>
            <a:r>
              <a:rPr sz="1800" spc="60" dirty="0">
                <a:latin typeface="Arial"/>
                <a:cs typeface="Arial"/>
              </a:rPr>
              <a:t>used </a:t>
            </a:r>
            <a:r>
              <a:rPr sz="1800" spc="130" dirty="0">
                <a:latin typeface="Arial"/>
                <a:cs typeface="Arial"/>
              </a:rPr>
              <a:t>for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70" dirty="0">
                <a:latin typeface="Arial"/>
                <a:cs typeface="Arial"/>
              </a:rPr>
              <a:t>Wi-Fi.</a:t>
            </a:r>
            <a:endParaRPr sz="1800" dirty="0">
              <a:latin typeface="Arial"/>
              <a:cs typeface="Arial"/>
            </a:endParaRPr>
          </a:p>
          <a:p>
            <a:pPr marL="400685" marR="70485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401320" algn="l"/>
              </a:tabLst>
            </a:pPr>
            <a:r>
              <a:rPr sz="1800" spc="-5" dirty="0">
                <a:latin typeface="Arial"/>
                <a:cs typeface="Arial"/>
              </a:rPr>
              <a:t>Because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95" dirty="0">
                <a:latin typeface="Arial"/>
                <a:cs typeface="Arial"/>
              </a:rPr>
              <a:t>inherent </a:t>
            </a:r>
            <a:r>
              <a:rPr sz="1800" spc="85" dirty="0">
                <a:latin typeface="Arial"/>
                <a:cs typeface="Arial"/>
              </a:rPr>
              <a:t>transmission </a:t>
            </a:r>
            <a:r>
              <a:rPr sz="1800" spc="105" dirty="0">
                <a:latin typeface="Arial"/>
                <a:cs typeface="Arial"/>
              </a:rPr>
              <a:t>limitations </a:t>
            </a:r>
            <a:r>
              <a:rPr sz="1800" spc="125" dirty="0">
                <a:latin typeface="Arial"/>
                <a:cs typeface="Arial"/>
              </a:rPr>
              <a:t>of 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25" dirty="0">
                <a:latin typeface="Arial"/>
                <a:cs typeface="Arial"/>
              </a:rPr>
              <a:t>60-GHz </a:t>
            </a:r>
            <a:r>
              <a:rPr sz="1800" spc="85" dirty="0">
                <a:latin typeface="Arial"/>
                <a:cs typeface="Arial"/>
              </a:rPr>
              <a:t>band, </a:t>
            </a:r>
            <a:r>
              <a:rPr sz="1800" spc="110" dirty="0">
                <a:latin typeface="Arial"/>
                <a:cs typeface="Arial"/>
              </a:rPr>
              <a:t>802.11ad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85" dirty="0">
                <a:latin typeface="Arial"/>
                <a:cs typeface="Arial"/>
              </a:rPr>
              <a:t>likely </a:t>
            </a:r>
            <a:r>
              <a:rPr sz="1800" spc="140" dirty="0">
                <a:latin typeface="Arial"/>
                <a:cs typeface="Arial"/>
              </a:rPr>
              <a:t>to </a:t>
            </a:r>
            <a:r>
              <a:rPr sz="1800" spc="60" dirty="0">
                <a:latin typeface="Arial"/>
                <a:cs typeface="Arial"/>
              </a:rPr>
              <a:t>be </a:t>
            </a:r>
            <a:r>
              <a:rPr sz="1800" spc="85" dirty="0">
                <a:latin typeface="Arial"/>
                <a:cs typeface="Arial"/>
              </a:rPr>
              <a:t>useful  </a:t>
            </a:r>
            <a:r>
              <a:rPr sz="1800" spc="90" dirty="0">
                <a:latin typeface="Arial"/>
                <a:cs typeface="Arial"/>
              </a:rPr>
              <a:t>only </a:t>
            </a:r>
            <a:r>
              <a:rPr sz="1800" spc="120" dirty="0">
                <a:latin typeface="Arial"/>
                <a:cs typeface="Arial"/>
              </a:rPr>
              <a:t>within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75" dirty="0">
                <a:latin typeface="Arial"/>
                <a:cs typeface="Arial"/>
              </a:rPr>
              <a:t>single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sz="1800" spc="125" dirty="0">
                <a:latin typeface="Arial"/>
                <a:cs typeface="Arial"/>
              </a:rPr>
              <a:t>room</a:t>
            </a:r>
            <a:endParaRPr sz="1800" dirty="0">
              <a:latin typeface="Arial"/>
              <a:cs typeface="Arial"/>
            </a:endParaRPr>
          </a:p>
          <a:p>
            <a:pPr marL="400685" marR="69215" indent="-287020" algn="just">
              <a:lnSpc>
                <a:spcPct val="100000"/>
              </a:lnSpc>
              <a:buChar char="•"/>
              <a:tabLst>
                <a:tab pos="401320" algn="l"/>
              </a:tabLst>
            </a:pPr>
            <a:r>
              <a:rPr sz="1800" spc="-10" dirty="0">
                <a:latin typeface="Arial"/>
                <a:cs typeface="Arial"/>
              </a:rPr>
              <a:t>Because </a:t>
            </a:r>
            <a:r>
              <a:rPr sz="1800" spc="145" dirty="0">
                <a:latin typeface="Arial"/>
                <a:cs typeface="Arial"/>
              </a:rPr>
              <a:t>it </a:t>
            </a:r>
            <a:r>
              <a:rPr sz="1800" spc="45" dirty="0">
                <a:latin typeface="Arial"/>
                <a:cs typeface="Arial"/>
              </a:rPr>
              <a:t>can </a:t>
            </a:r>
            <a:r>
              <a:rPr sz="1800" spc="110" dirty="0">
                <a:latin typeface="Arial"/>
                <a:cs typeface="Arial"/>
              </a:rPr>
              <a:t>support </a:t>
            </a:r>
            <a:r>
              <a:rPr sz="1800" spc="114" dirty="0">
                <a:latin typeface="Arial"/>
                <a:cs typeface="Arial"/>
              </a:rPr>
              <a:t>high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60" dirty="0">
                <a:latin typeface="Arial"/>
                <a:cs typeface="Arial"/>
              </a:rPr>
              <a:t>rates </a:t>
            </a:r>
            <a:r>
              <a:rPr sz="1800" spc="75" dirty="0">
                <a:latin typeface="Arial"/>
                <a:cs typeface="Arial"/>
              </a:rPr>
              <a:t>and, </a:t>
            </a:r>
            <a:r>
              <a:rPr sz="1800" spc="130" dirty="0">
                <a:latin typeface="Arial"/>
                <a:cs typeface="Arial"/>
              </a:rPr>
              <a:t>for  </a:t>
            </a:r>
            <a:r>
              <a:rPr sz="1800" spc="80" dirty="0">
                <a:latin typeface="Arial"/>
                <a:cs typeface="Arial"/>
              </a:rPr>
              <a:t>example, </a:t>
            </a:r>
            <a:r>
              <a:rPr sz="1800" spc="95" dirty="0">
                <a:latin typeface="Arial"/>
                <a:cs typeface="Arial"/>
              </a:rPr>
              <a:t>could </a:t>
            </a:r>
            <a:r>
              <a:rPr sz="1800" spc="45" dirty="0">
                <a:latin typeface="Arial"/>
                <a:cs typeface="Arial"/>
              </a:rPr>
              <a:t>easily </a:t>
            </a:r>
            <a:r>
              <a:rPr sz="1800" spc="110" dirty="0">
                <a:latin typeface="Arial"/>
                <a:cs typeface="Arial"/>
              </a:rPr>
              <a:t>transmit  </a:t>
            </a:r>
            <a:r>
              <a:rPr sz="1800" spc="75" dirty="0">
                <a:latin typeface="Arial"/>
                <a:cs typeface="Arial"/>
              </a:rPr>
              <a:t>uncompressed  </a:t>
            </a:r>
            <a:r>
              <a:rPr sz="1800" spc="135" dirty="0">
                <a:latin typeface="Arial"/>
                <a:cs typeface="Arial"/>
              </a:rPr>
              <a:t>high-definition </a:t>
            </a:r>
            <a:r>
              <a:rPr sz="1800" spc="70" dirty="0">
                <a:latin typeface="Arial"/>
                <a:cs typeface="Arial"/>
              </a:rPr>
              <a:t>video, </a:t>
            </a:r>
            <a:r>
              <a:rPr sz="1800" spc="145" dirty="0">
                <a:latin typeface="Arial"/>
                <a:cs typeface="Arial"/>
              </a:rPr>
              <a:t>it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80" dirty="0">
                <a:latin typeface="Arial"/>
                <a:cs typeface="Arial"/>
              </a:rPr>
              <a:t>suitable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80" dirty="0">
                <a:latin typeface="Arial"/>
                <a:cs typeface="Arial"/>
              </a:rPr>
              <a:t>applications  </a:t>
            </a:r>
            <a:r>
              <a:rPr sz="1800" spc="65" dirty="0">
                <a:latin typeface="Arial"/>
                <a:cs typeface="Arial"/>
              </a:rPr>
              <a:t>such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80" dirty="0">
                <a:latin typeface="Arial"/>
                <a:cs typeface="Arial"/>
              </a:rPr>
              <a:t>replacing </a:t>
            </a:r>
            <a:r>
              <a:rPr sz="1800" spc="70" dirty="0">
                <a:latin typeface="Arial"/>
                <a:cs typeface="Arial"/>
              </a:rPr>
              <a:t>wires </a:t>
            </a:r>
            <a:r>
              <a:rPr sz="1800" spc="120" dirty="0">
                <a:latin typeface="Arial"/>
                <a:cs typeface="Arial"/>
              </a:rPr>
              <a:t>in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95" dirty="0">
                <a:latin typeface="Arial"/>
                <a:cs typeface="Arial"/>
              </a:rPr>
              <a:t>home entertainment  </a:t>
            </a:r>
            <a:r>
              <a:rPr sz="1800" spc="65" dirty="0">
                <a:latin typeface="Arial"/>
                <a:cs typeface="Arial"/>
              </a:rPr>
              <a:t>system,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90" dirty="0">
                <a:latin typeface="Arial"/>
                <a:cs typeface="Arial"/>
              </a:rPr>
              <a:t>streaming </a:t>
            </a:r>
            <a:r>
              <a:rPr sz="1800" spc="135" dirty="0">
                <a:latin typeface="Arial"/>
                <a:cs typeface="Arial"/>
              </a:rPr>
              <a:t>high-definition </a:t>
            </a:r>
            <a:r>
              <a:rPr sz="1800" spc="75" dirty="0">
                <a:latin typeface="Arial"/>
                <a:cs typeface="Arial"/>
              </a:rPr>
              <a:t>movies </a:t>
            </a:r>
            <a:r>
              <a:rPr sz="1800" spc="140" dirty="0">
                <a:latin typeface="Arial"/>
                <a:cs typeface="Arial"/>
              </a:rPr>
              <a:t>from  </a:t>
            </a:r>
            <a:r>
              <a:rPr sz="1800" spc="90" dirty="0">
                <a:latin typeface="Arial"/>
                <a:cs typeface="Arial"/>
              </a:rPr>
              <a:t>your </a:t>
            </a:r>
            <a:r>
              <a:rPr sz="1800" spc="60" dirty="0">
                <a:latin typeface="Arial"/>
                <a:cs typeface="Arial"/>
              </a:rPr>
              <a:t>cell </a:t>
            </a:r>
            <a:r>
              <a:rPr sz="1800" spc="85" dirty="0">
                <a:latin typeface="Arial"/>
                <a:cs typeface="Arial"/>
              </a:rPr>
              <a:t>phone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your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television.</a:t>
            </a:r>
            <a:endParaRPr sz="1800" dirty="0">
              <a:latin typeface="Arial"/>
              <a:cs typeface="Arial"/>
            </a:endParaRPr>
          </a:p>
          <a:p>
            <a:pPr marL="400685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401320" algn="l"/>
              </a:tabLst>
            </a:pPr>
            <a:r>
              <a:rPr sz="1800" spc="60" dirty="0">
                <a:latin typeface="Arial"/>
                <a:cs typeface="Arial"/>
              </a:rPr>
              <a:t>In </a:t>
            </a:r>
            <a:r>
              <a:rPr sz="1800" spc="90" dirty="0">
                <a:latin typeface="Arial"/>
                <a:cs typeface="Arial"/>
              </a:rPr>
              <a:t>the office environment, the </a:t>
            </a:r>
            <a:r>
              <a:rPr sz="1800" spc="85" dirty="0">
                <a:latin typeface="Arial"/>
                <a:cs typeface="Arial"/>
              </a:rPr>
              <a:t>demand </a:t>
            </a:r>
            <a:r>
              <a:rPr sz="1800" spc="130" dirty="0">
                <a:latin typeface="Arial"/>
                <a:cs typeface="Arial"/>
              </a:rPr>
              <a:t>for</a:t>
            </a:r>
            <a:r>
              <a:rPr sz="1800" spc="160" dirty="0">
                <a:latin typeface="Arial"/>
                <a:cs typeface="Arial"/>
              </a:rPr>
              <a:t> </a:t>
            </a:r>
            <a:r>
              <a:rPr sz="1800" spc="40" dirty="0">
                <a:latin typeface="Arial"/>
                <a:cs typeface="Arial"/>
              </a:rPr>
              <a:t>ever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07252" y="100584"/>
            <a:ext cx="5818632" cy="3296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45352" y="3518914"/>
            <a:ext cx="5780532" cy="3223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5155" y="1038713"/>
            <a:ext cx="5050790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0"/>
              </a:spcBef>
            </a:pPr>
            <a:r>
              <a:rPr sz="1800" b="1" spc="114" dirty="0">
                <a:latin typeface="Arial"/>
                <a:cs typeface="Arial"/>
              </a:rPr>
              <a:t>1.5 </a:t>
            </a:r>
            <a:r>
              <a:rPr sz="1800" b="1" spc="105" dirty="0">
                <a:latin typeface="Arial"/>
                <a:cs typeface="Arial"/>
              </a:rPr>
              <a:t>4G/5G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spc="-120" dirty="0">
                <a:latin typeface="Arial"/>
                <a:cs typeface="Arial"/>
              </a:rPr>
              <a:t>CELLULAR</a:t>
            </a:r>
            <a:endParaRPr sz="1800" dirty="0">
              <a:latin typeface="Arial"/>
              <a:cs typeface="Arial"/>
            </a:endParaRPr>
          </a:p>
          <a:p>
            <a:pPr marL="299085" marR="115887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65" dirty="0">
                <a:latin typeface="Arial"/>
                <a:cs typeface="Arial"/>
              </a:rPr>
              <a:t>Cellular </a:t>
            </a:r>
            <a:r>
              <a:rPr sz="1800" spc="90" dirty="0">
                <a:latin typeface="Arial"/>
                <a:cs typeface="Arial"/>
              </a:rPr>
              <a:t>technology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90" dirty="0">
                <a:latin typeface="Arial"/>
                <a:cs typeface="Arial"/>
              </a:rPr>
              <a:t>the  </a:t>
            </a:r>
            <a:r>
              <a:rPr sz="1800" spc="105" dirty="0">
                <a:latin typeface="Arial"/>
                <a:cs typeface="Arial"/>
              </a:rPr>
              <a:t>foundation </a:t>
            </a:r>
            <a:r>
              <a:rPr sz="1800" spc="135" dirty="0">
                <a:latin typeface="Arial"/>
                <a:cs typeface="Arial"/>
              </a:rPr>
              <a:t>of </a:t>
            </a:r>
            <a:r>
              <a:rPr sz="1800" spc="105" dirty="0">
                <a:latin typeface="Arial"/>
                <a:cs typeface="Arial"/>
              </a:rPr>
              <a:t>mobile </a:t>
            </a:r>
            <a:r>
              <a:rPr sz="1800" spc="60" dirty="0">
                <a:latin typeface="Arial"/>
                <a:cs typeface="Arial"/>
              </a:rPr>
              <a:t>wireless  </a:t>
            </a:r>
            <a:r>
              <a:rPr sz="1800" spc="90" dirty="0">
                <a:latin typeface="Arial"/>
                <a:cs typeface="Arial"/>
              </a:rPr>
              <a:t>communications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95" dirty="0">
                <a:latin typeface="Arial"/>
                <a:cs typeface="Arial"/>
              </a:rPr>
              <a:t>supports  </a:t>
            </a:r>
            <a:r>
              <a:rPr sz="1800" spc="55" dirty="0">
                <a:latin typeface="Arial"/>
                <a:cs typeface="Arial"/>
              </a:rPr>
              <a:t>users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80" dirty="0">
                <a:latin typeface="Arial"/>
                <a:cs typeface="Arial"/>
              </a:rPr>
              <a:t>locations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45" dirty="0">
                <a:latin typeface="Arial"/>
                <a:cs typeface="Arial"/>
              </a:rPr>
              <a:t>are</a:t>
            </a:r>
            <a:r>
              <a:rPr sz="1800" spc="305" dirty="0">
                <a:latin typeface="Arial"/>
                <a:cs typeface="Arial"/>
              </a:rPr>
              <a:t> </a:t>
            </a:r>
            <a:r>
              <a:rPr sz="1800" spc="125" dirty="0">
                <a:latin typeface="Arial"/>
                <a:cs typeface="Arial"/>
              </a:rPr>
              <a:t>not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8703" y="2748534"/>
            <a:ext cx="1113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0" dirty="0">
                <a:latin typeface="Arial"/>
                <a:cs typeface="Arial"/>
              </a:rPr>
              <a:t>networks.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2191" y="3022853"/>
            <a:ext cx="10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8703" y="3022853"/>
            <a:ext cx="2926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4275" algn="l"/>
                <a:tab pos="2731770" algn="l"/>
              </a:tabLst>
            </a:pPr>
            <a:r>
              <a:rPr sz="1800" spc="-30" dirty="0">
                <a:latin typeface="Arial"/>
                <a:cs typeface="Arial"/>
              </a:rPr>
              <a:t>C</a:t>
            </a:r>
            <a:r>
              <a:rPr sz="1800" spc="-20" dirty="0">
                <a:latin typeface="Arial"/>
                <a:cs typeface="Arial"/>
              </a:rPr>
              <a:t>e</a:t>
            </a:r>
            <a:r>
              <a:rPr sz="1800" spc="114" dirty="0">
                <a:latin typeface="Arial"/>
                <a:cs typeface="Arial"/>
              </a:rPr>
              <a:t>l</a:t>
            </a:r>
            <a:r>
              <a:rPr sz="1800" spc="110" dirty="0">
                <a:latin typeface="Arial"/>
                <a:cs typeface="Arial"/>
              </a:rPr>
              <a:t>l</a:t>
            </a:r>
            <a:r>
              <a:rPr sz="1800" spc="114" dirty="0">
                <a:latin typeface="Arial"/>
                <a:cs typeface="Arial"/>
              </a:rPr>
              <a:t>ul</a:t>
            </a:r>
            <a:r>
              <a:rPr sz="1800" spc="75" dirty="0">
                <a:latin typeface="Arial"/>
                <a:cs typeface="Arial"/>
              </a:rPr>
              <a:t>a</a:t>
            </a:r>
            <a:r>
              <a:rPr sz="1800" spc="45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60" dirty="0">
                <a:latin typeface="Arial"/>
                <a:cs typeface="Arial"/>
              </a:rPr>
              <a:t>te</a:t>
            </a:r>
            <a:r>
              <a:rPr sz="1800" spc="75" dirty="0">
                <a:latin typeface="Arial"/>
                <a:cs typeface="Arial"/>
              </a:rPr>
              <a:t>c</a:t>
            </a:r>
            <a:r>
              <a:rPr sz="1800" spc="130" dirty="0">
                <a:latin typeface="Arial"/>
                <a:cs typeface="Arial"/>
              </a:rPr>
              <a:t>hno</a:t>
            </a:r>
            <a:r>
              <a:rPr sz="1800" spc="40" dirty="0">
                <a:latin typeface="Arial"/>
                <a:cs typeface="Arial"/>
              </a:rPr>
              <a:t>l</a:t>
            </a:r>
            <a:r>
              <a:rPr sz="1800" spc="85" dirty="0">
                <a:latin typeface="Arial"/>
                <a:cs typeface="Arial"/>
              </a:rPr>
              <a:t>og</a:t>
            </a:r>
            <a:r>
              <a:rPr sz="1800" spc="80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60" dirty="0">
                <a:latin typeface="Arial"/>
                <a:cs typeface="Arial"/>
              </a:rPr>
              <a:t>is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8703" y="2474214"/>
            <a:ext cx="36074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1074420" algn="l"/>
                <a:tab pos="2255520" algn="l"/>
                <a:tab pos="2973705" algn="l"/>
              </a:tabLst>
            </a:pPr>
            <a:r>
              <a:rPr sz="1800" dirty="0">
                <a:latin typeface="Arial"/>
                <a:cs typeface="Arial"/>
              </a:rPr>
              <a:t>e</a:t>
            </a:r>
            <a:r>
              <a:rPr sz="1800" spc="45" dirty="0">
                <a:latin typeface="Arial"/>
                <a:cs typeface="Arial"/>
              </a:rPr>
              <a:t>as</a:t>
            </a:r>
            <a:r>
              <a:rPr sz="1800" spc="10" dirty="0">
                <a:latin typeface="Arial"/>
                <a:cs typeface="Arial"/>
              </a:rPr>
              <a:t>i</a:t>
            </a:r>
            <a:r>
              <a:rPr sz="1800" spc="40" dirty="0">
                <a:latin typeface="Arial"/>
                <a:cs typeface="Arial"/>
              </a:rPr>
              <a:t>l</a:t>
            </a:r>
            <a:r>
              <a:rPr sz="1800" spc="110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0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60" dirty="0">
                <a:latin typeface="Arial"/>
                <a:cs typeface="Arial"/>
              </a:rPr>
              <a:t>r</a:t>
            </a:r>
            <a:r>
              <a:rPr sz="1800" spc="105" dirty="0">
                <a:latin typeface="Arial"/>
                <a:cs typeface="Arial"/>
              </a:rPr>
              <a:t>v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3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95" dirty="0">
                <a:latin typeface="Arial"/>
                <a:cs typeface="Arial"/>
              </a:rPr>
              <a:t>b</a:t>
            </a:r>
            <a:r>
              <a:rPr sz="1800" spc="80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95" dirty="0">
                <a:latin typeface="Arial"/>
                <a:cs typeface="Arial"/>
              </a:rPr>
              <a:t>wired</a:t>
            </a:r>
            <a:endParaRPr sz="18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2160"/>
              </a:spcBef>
            </a:pPr>
            <a:r>
              <a:rPr sz="1800" spc="90" dirty="0">
                <a:latin typeface="Arial"/>
                <a:cs typeface="Arial"/>
              </a:rPr>
              <a:t>the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2191" y="3296869"/>
            <a:ext cx="3896360" cy="276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algn="just">
              <a:lnSpc>
                <a:spcPct val="100000"/>
              </a:lnSpc>
              <a:spcBef>
                <a:spcPts val="100"/>
              </a:spcBef>
              <a:tabLst>
                <a:tab pos="2914650" algn="l"/>
              </a:tabLst>
            </a:pPr>
            <a:r>
              <a:rPr sz="1800" spc="95" dirty="0">
                <a:latin typeface="Arial"/>
                <a:cs typeface="Arial"/>
              </a:rPr>
              <a:t>underlying </a:t>
            </a:r>
            <a:r>
              <a:rPr sz="1800" spc="90" dirty="0">
                <a:latin typeface="Arial"/>
                <a:cs typeface="Arial"/>
              </a:rPr>
              <a:t>technology </a:t>
            </a:r>
            <a:r>
              <a:rPr sz="1800" spc="130" dirty="0">
                <a:latin typeface="Arial"/>
                <a:cs typeface="Arial"/>
              </a:rPr>
              <a:t>for  </a:t>
            </a:r>
            <a:r>
              <a:rPr sz="1800" spc="110" dirty="0">
                <a:latin typeface="Arial"/>
                <a:cs typeface="Arial"/>
              </a:rPr>
              <a:t>mobile</a:t>
            </a:r>
            <a:r>
              <a:rPr sz="1800" spc="720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telephones, </a:t>
            </a:r>
            <a:r>
              <a:rPr sz="1800" spc="70" dirty="0">
                <a:latin typeface="Arial"/>
                <a:cs typeface="Arial"/>
              </a:rPr>
              <a:t>personal  </a:t>
            </a:r>
            <a:r>
              <a:rPr sz="1800" spc="120" dirty="0">
                <a:latin typeface="Arial"/>
                <a:cs typeface="Arial"/>
              </a:rPr>
              <a:t>comm</a:t>
            </a:r>
            <a:r>
              <a:rPr sz="1800" spc="85" dirty="0">
                <a:latin typeface="Arial"/>
                <a:cs typeface="Arial"/>
              </a:rPr>
              <a:t>u</a:t>
            </a:r>
            <a:r>
              <a:rPr sz="1800" spc="165" dirty="0">
                <a:latin typeface="Arial"/>
                <a:cs typeface="Arial"/>
              </a:rPr>
              <a:t>n</a:t>
            </a:r>
            <a:r>
              <a:rPr sz="1800" spc="60" dirty="0">
                <a:latin typeface="Arial"/>
                <a:cs typeface="Arial"/>
              </a:rPr>
              <a:t>i</a:t>
            </a:r>
            <a:r>
              <a:rPr sz="1800" spc="80" dirty="0">
                <a:latin typeface="Arial"/>
                <a:cs typeface="Arial"/>
              </a:rPr>
              <a:t>cat</a:t>
            </a:r>
            <a:r>
              <a:rPr sz="1800" spc="45" dirty="0">
                <a:latin typeface="Arial"/>
                <a:cs typeface="Arial"/>
              </a:rPr>
              <a:t>i</a:t>
            </a:r>
            <a:r>
              <a:rPr sz="1800" spc="75" dirty="0">
                <a:latin typeface="Arial"/>
                <a:cs typeface="Arial"/>
              </a:rPr>
              <a:t>on</a:t>
            </a:r>
            <a:r>
              <a:rPr sz="1800" spc="70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0" dirty="0">
                <a:latin typeface="Arial"/>
                <a:cs typeface="Arial"/>
              </a:rPr>
              <a:t>s</a:t>
            </a:r>
            <a:r>
              <a:rPr sz="1800" spc="20" dirty="0">
                <a:latin typeface="Arial"/>
                <a:cs typeface="Arial"/>
              </a:rPr>
              <a:t>y</a:t>
            </a:r>
            <a:r>
              <a:rPr sz="1800" spc="15" dirty="0">
                <a:latin typeface="Arial"/>
                <a:cs typeface="Arial"/>
              </a:rPr>
              <a:t>s</a:t>
            </a:r>
            <a:r>
              <a:rPr sz="1800" spc="75" dirty="0">
                <a:latin typeface="Arial"/>
                <a:cs typeface="Arial"/>
              </a:rPr>
              <a:t>tems,  </a:t>
            </a:r>
            <a:r>
              <a:rPr sz="1800" spc="55" dirty="0">
                <a:latin typeface="Arial"/>
                <a:cs typeface="Arial"/>
              </a:rPr>
              <a:t>wireless </a:t>
            </a:r>
            <a:r>
              <a:rPr sz="1800" spc="85" dirty="0">
                <a:latin typeface="Arial"/>
                <a:cs typeface="Arial"/>
              </a:rPr>
              <a:t>Internet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60" dirty="0">
                <a:latin typeface="Arial"/>
                <a:cs typeface="Arial"/>
              </a:rPr>
              <a:t>wireless  </a:t>
            </a:r>
            <a:r>
              <a:rPr sz="1800" spc="75" dirty="0">
                <a:latin typeface="Arial"/>
                <a:cs typeface="Arial"/>
              </a:rPr>
              <a:t>web </a:t>
            </a:r>
            <a:r>
              <a:rPr sz="1800" spc="80" dirty="0">
                <a:latin typeface="Arial"/>
                <a:cs typeface="Arial"/>
              </a:rPr>
              <a:t>applications,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05" dirty="0">
                <a:latin typeface="Arial"/>
                <a:cs typeface="Arial"/>
              </a:rPr>
              <a:t>much  </a:t>
            </a:r>
            <a:r>
              <a:rPr sz="1800" spc="95" dirty="0">
                <a:latin typeface="Arial"/>
                <a:cs typeface="Arial"/>
              </a:rPr>
              <a:t>more.</a:t>
            </a:r>
            <a:endParaRPr sz="1800" dirty="0">
              <a:latin typeface="Arial"/>
              <a:cs typeface="Arial"/>
            </a:endParaRPr>
          </a:p>
          <a:p>
            <a:pPr marL="299085" marR="6985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65" dirty="0">
                <a:latin typeface="Arial"/>
                <a:cs typeface="Arial"/>
              </a:rPr>
              <a:t>This </a:t>
            </a:r>
            <a:r>
              <a:rPr sz="1800" spc="75" dirty="0">
                <a:latin typeface="Arial"/>
                <a:cs typeface="Arial"/>
              </a:rPr>
              <a:t>section </a:t>
            </a:r>
            <a:r>
              <a:rPr sz="1800" spc="95" dirty="0">
                <a:latin typeface="Arial"/>
                <a:cs typeface="Arial"/>
              </a:rPr>
              <a:t>looks </a:t>
            </a:r>
            <a:r>
              <a:rPr sz="1800" spc="80" dirty="0">
                <a:latin typeface="Arial"/>
                <a:cs typeface="Arial"/>
              </a:rPr>
              <a:t>at </a:t>
            </a:r>
            <a:r>
              <a:rPr sz="1800" spc="95" dirty="0">
                <a:latin typeface="Arial"/>
                <a:cs typeface="Arial"/>
              </a:rPr>
              <a:t>how  </a:t>
            </a:r>
            <a:r>
              <a:rPr sz="1800" spc="75" dirty="0">
                <a:latin typeface="Arial"/>
                <a:cs typeface="Arial"/>
              </a:rPr>
              <a:t>cellular </a:t>
            </a:r>
            <a:r>
              <a:rPr sz="1800" spc="90" dirty="0">
                <a:latin typeface="Arial"/>
                <a:cs typeface="Arial"/>
              </a:rPr>
              <a:t>technology </a:t>
            </a:r>
            <a:r>
              <a:rPr sz="1800" spc="40" dirty="0">
                <a:latin typeface="Arial"/>
                <a:cs typeface="Arial"/>
              </a:rPr>
              <a:t>has </a:t>
            </a:r>
            <a:r>
              <a:rPr sz="1800" spc="60" dirty="0">
                <a:latin typeface="Arial"/>
                <a:cs typeface="Arial"/>
              </a:rPr>
              <a:t>evolved  </a:t>
            </a:r>
            <a:r>
              <a:rPr sz="1800" spc="120" dirty="0">
                <a:latin typeface="Arial"/>
                <a:cs typeface="Arial"/>
              </a:rPr>
              <a:t>through </a:t>
            </a:r>
            <a:r>
              <a:rPr sz="1800" spc="125" dirty="0">
                <a:latin typeface="Arial"/>
                <a:cs typeface="Arial"/>
              </a:rPr>
              <a:t>four </a:t>
            </a:r>
            <a:r>
              <a:rPr sz="1800" spc="75" dirty="0">
                <a:latin typeface="Arial"/>
                <a:cs typeface="Arial"/>
              </a:rPr>
              <a:t>generations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60" dirty="0">
                <a:latin typeface="Arial"/>
                <a:cs typeface="Arial"/>
              </a:rPr>
              <a:t>is  </a:t>
            </a:r>
            <a:r>
              <a:rPr sz="1800" spc="75" dirty="0">
                <a:latin typeface="Arial"/>
                <a:cs typeface="Arial"/>
              </a:rPr>
              <a:t>poised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40" dirty="0">
                <a:latin typeface="Arial"/>
                <a:cs typeface="Arial"/>
              </a:rPr>
              <a:t>fifth</a:t>
            </a:r>
            <a:r>
              <a:rPr sz="1800" spc="110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generation.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37403" y="245363"/>
            <a:ext cx="6960108" cy="6437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0160" y="0"/>
            <a:ext cx="5561965" cy="58298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40535" marR="529590" indent="-652780">
              <a:lnSpc>
                <a:spcPct val="100000"/>
              </a:lnSpc>
              <a:spcBef>
                <a:spcPts val="100"/>
              </a:spcBef>
            </a:pPr>
            <a:r>
              <a:rPr lang="en-US" sz="1800" b="1" spc="105" dirty="0">
                <a:latin typeface="Arial"/>
                <a:cs typeface="Arial"/>
              </a:rPr>
              <a:t>1.5 </a:t>
            </a:r>
            <a:r>
              <a:rPr sz="1800" b="1" spc="105" dirty="0">
                <a:latin typeface="Arial"/>
                <a:cs typeface="Arial"/>
              </a:rPr>
              <a:t>4G/5G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-120" dirty="0">
                <a:latin typeface="Arial"/>
                <a:cs typeface="Arial"/>
              </a:rPr>
              <a:t>CELLULAR</a:t>
            </a:r>
            <a:endParaRPr sz="1800" dirty="0">
              <a:latin typeface="Arial"/>
              <a:cs typeface="Arial"/>
            </a:endParaRPr>
          </a:p>
          <a:p>
            <a:pPr marL="101600" algn="just">
              <a:lnSpc>
                <a:spcPct val="100000"/>
              </a:lnSpc>
            </a:pPr>
            <a:r>
              <a:rPr sz="1800" b="1" spc="-15" dirty="0">
                <a:latin typeface="Arial"/>
                <a:cs typeface="Arial"/>
              </a:rPr>
              <a:t>First</a:t>
            </a:r>
            <a:r>
              <a:rPr sz="1800" b="1" spc="50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Generation</a:t>
            </a:r>
            <a:endParaRPr sz="1800" dirty="0">
              <a:latin typeface="Arial"/>
              <a:cs typeface="Arial"/>
            </a:endParaRPr>
          </a:p>
          <a:p>
            <a:pPr marL="387985" marR="736600" indent="-287020" algn="just">
              <a:lnSpc>
                <a:spcPct val="100000"/>
              </a:lnSpc>
              <a:buChar char="•"/>
              <a:tabLst>
                <a:tab pos="388620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100" dirty="0">
                <a:latin typeface="Arial"/>
                <a:cs typeface="Arial"/>
              </a:rPr>
              <a:t>original </a:t>
            </a:r>
            <a:r>
              <a:rPr sz="1800" spc="75" dirty="0">
                <a:latin typeface="Arial"/>
                <a:cs typeface="Arial"/>
              </a:rPr>
              <a:t>cellular </a:t>
            </a:r>
            <a:r>
              <a:rPr sz="1800" spc="90" dirty="0">
                <a:latin typeface="Arial"/>
                <a:cs typeface="Arial"/>
              </a:rPr>
              <a:t>networks, </a:t>
            </a:r>
            <a:r>
              <a:rPr sz="1800" spc="95" dirty="0">
                <a:latin typeface="Arial"/>
                <a:cs typeface="Arial"/>
              </a:rPr>
              <a:t>now  </a:t>
            </a:r>
            <a:r>
              <a:rPr sz="1800" spc="100" dirty="0">
                <a:latin typeface="Arial"/>
                <a:cs typeface="Arial"/>
              </a:rPr>
              <a:t>dubbed </a:t>
            </a:r>
            <a:r>
              <a:rPr sz="1800" spc="35" dirty="0">
                <a:latin typeface="Arial"/>
                <a:cs typeface="Arial"/>
              </a:rPr>
              <a:t>1G,</a:t>
            </a:r>
            <a:r>
              <a:rPr sz="1800" spc="570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provided </a:t>
            </a:r>
            <a:r>
              <a:rPr sz="1800" spc="75" dirty="0">
                <a:latin typeface="Arial"/>
                <a:cs typeface="Arial"/>
              </a:rPr>
              <a:t>analog </a:t>
            </a:r>
            <a:r>
              <a:rPr sz="1800" spc="105" dirty="0">
                <a:latin typeface="Arial"/>
                <a:cs typeface="Arial"/>
              </a:rPr>
              <a:t>traffic  </a:t>
            </a:r>
            <a:r>
              <a:rPr sz="1800" spc="55" dirty="0">
                <a:latin typeface="Arial"/>
                <a:cs typeface="Arial"/>
              </a:rPr>
              <a:t>channels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55" dirty="0">
                <a:latin typeface="Arial"/>
                <a:cs typeface="Arial"/>
              </a:rPr>
              <a:t>were </a:t>
            </a:r>
            <a:r>
              <a:rPr sz="1800" spc="75" dirty="0">
                <a:latin typeface="Arial"/>
                <a:cs typeface="Arial"/>
              </a:rPr>
              <a:t>designed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60" dirty="0">
                <a:latin typeface="Arial"/>
                <a:cs typeface="Arial"/>
              </a:rPr>
              <a:t>be </a:t>
            </a:r>
            <a:r>
              <a:rPr sz="1800" spc="50" dirty="0">
                <a:latin typeface="Arial"/>
                <a:cs typeface="Arial"/>
              </a:rPr>
              <a:t>an  </a:t>
            </a:r>
            <a:r>
              <a:rPr sz="1800" spc="90" dirty="0">
                <a:latin typeface="Arial"/>
                <a:cs typeface="Arial"/>
              </a:rPr>
              <a:t>extension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05" dirty="0">
                <a:latin typeface="Arial"/>
                <a:cs typeface="Arial"/>
              </a:rPr>
              <a:t>public </a:t>
            </a:r>
            <a:r>
              <a:rPr sz="1800" spc="80" dirty="0">
                <a:latin typeface="Arial"/>
                <a:cs typeface="Arial"/>
              </a:rPr>
              <a:t>switched  telephone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networks.</a:t>
            </a:r>
            <a:endParaRPr sz="1800" dirty="0">
              <a:latin typeface="Arial"/>
              <a:cs typeface="Arial"/>
            </a:endParaRPr>
          </a:p>
          <a:p>
            <a:pPr marL="387985" marR="734695" indent="-287020" algn="just">
              <a:lnSpc>
                <a:spcPct val="100000"/>
              </a:lnSpc>
              <a:buChar char="•"/>
              <a:tabLst>
                <a:tab pos="388620" algn="l"/>
              </a:tabLst>
            </a:pPr>
            <a:r>
              <a:rPr sz="1800" spc="20" dirty="0">
                <a:latin typeface="Arial"/>
                <a:cs typeface="Arial"/>
              </a:rPr>
              <a:t>Users </a:t>
            </a:r>
            <a:r>
              <a:rPr sz="1800" spc="120" dirty="0">
                <a:latin typeface="Arial"/>
                <a:cs typeface="Arial"/>
              </a:rPr>
              <a:t>with brick-sized </a:t>
            </a:r>
            <a:r>
              <a:rPr sz="1800" spc="60" dirty="0">
                <a:latin typeface="Arial"/>
                <a:cs typeface="Arial"/>
              </a:rPr>
              <a:t>cell  </a:t>
            </a:r>
            <a:r>
              <a:rPr sz="1800" spc="75" dirty="0">
                <a:latin typeface="Arial"/>
                <a:cs typeface="Arial"/>
              </a:rPr>
              <a:t>phones  </a:t>
            </a:r>
            <a:r>
              <a:rPr sz="1800" spc="60" dirty="0">
                <a:latin typeface="Arial"/>
                <a:cs typeface="Arial"/>
              </a:rPr>
              <a:t>placed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50" dirty="0">
                <a:latin typeface="Arial"/>
                <a:cs typeface="Arial"/>
              </a:rPr>
              <a:t>received calls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40" dirty="0">
                <a:latin typeface="Arial"/>
                <a:cs typeface="Arial"/>
              </a:rPr>
              <a:t>same  </a:t>
            </a:r>
            <a:r>
              <a:rPr sz="1800" spc="85" dirty="0">
                <a:latin typeface="Arial"/>
                <a:cs typeface="Arial"/>
              </a:rPr>
              <a:t>fashion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85" dirty="0">
                <a:latin typeface="Arial"/>
                <a:cs typeface="Arial"/>
              </a:rPr>
              <a:t>landline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spc="70" dirty="0">
                <a:latin typeface="Arial"/>
                <a:cs typeface="Arial"/>
              </a:rPr>
              <a:t>subscribers.</a:t>
            </a:r>
            <a:endParaRPr sz="1800" dirty="0">
              <a:latin typeface="Arial"/>
              <a:cs typeface="Arial"/>
            </a:endParaRPr>
          </a:p>
          <a:p>
            <a:pPr marL="387985" marR="734695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388620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114" dirty="0">
                <a:latin typeface="Arial"/>
                <a:cs typeface="Arial"/>
              </a:rPr>
              <a:t>most </a:t>
            </a:r>
            <a:r>
              <a:rPr sz="1800" spc="80" dirty="0">
                <a:latin typeface="Arial"/>
                <a:cs typeface="Arial"/>
              </a:rPr>
              <a:t>widely </a:t>
            </a:r>
            <a:r>
              <a:rPr sz="1800" spc="75" dirty="0">
                <a:latin typeface="Arial"/>
                <a:cs typeface="Arial"/>
              </a:rPr>
              <a:t>deployed </a:t>
            </a:r>
            <a:r>
              <a:rPr sz="1800" spc="15" dirty="0">
                <a:latin typeface="Arial"/>
                <a:cs typeface="Arial"/>
              </a:rPr>
              <a:t>1G </a:t>
            </a:r>
            <a:r>
              <a:rPr sz="1800" spc="65" dirty="0">
                <a:latin typeface="Arial"/>
                <a:cs typeface="Arial"/>
              </a:rPr>
              <a:t>system  </a:t>
            </a:r>
            <a:r>
              <a:rPr sz="1800" spc="30" dirty="0">
                <a:latin typeface="Arial"/>
                <a:cs typeface="Arial"/>
              </a:rPr>
              <a:t>was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55" dirty="0">
                <a:latin typeface="Arial"/>
                <a:cs typeface="Arial"/>
              </a:rPr>
              <a:t>Advanced </a:t>
            </a:r>
            <a:r>
              <a:rPr sz="1800" spc="85" dirty="0">
                <a:latin typeface="Arial"/>
                <a:cs typeface="Arial"/>
              </a:rPr>
              <a:t>Mobile </a:t>
            </a:r>
            <a:r>
              <a:rPr sz="1800" spc="20" dirty="0">
                <a:latin typeface="Arial"/>
                <a:cs typeface="Arial"/>
              </a:rPr>
              <a:t>Phone </a:t>
            </a:r>
            <a:r>
              <a:rPr sz="1800" spc="5" dirty="0">
                <a:latin typeface="Arial"/>
                <a:cs typeface="Arial"/>
              </a:rPr>
              <a:t>Service  </a:t>
            </a:r>
            <a:r>
              <a:rPr sz="1800" spc="-50" dirty="0">
                <a:latin typeface="Arial"/>
                <a:cs typeface="Arial"/>
              </a:rPr>
              <a:t>(AMPS), </a:t>
            </a:r>
            <a:r>
              <a:rPr sz="1800" spc="65" dirty="0">
                <a:latin typeface="Arial"/>
                <a:cs typeface="Arial"/>
              </a:rPr>
              <a:t>developed </a:t>
            </a:r>
            <a:r>
              <a:rPr sz="1800" spc="80" dirty="0">
                <a:latin typeface="Arial"/>
                <a:cs typeface="Arial"/>
              </a:rPr>
              <a:t>by</a:t>
            </a:r>
            <a:r>
              <a:rPr sz="1800" spc="225" dirty="0">
                <a:latin typeface="Arial"/>
                <a:cs typeface="Arial"/>
              </a:rPr>
              <a:t> </a:t>
            </a:r>
            <a:r>
              <a:rPr sz="1800" spc="45" dirty="0">
                <a:latin typeface="Arial"/>
                <a:cs typeface="Arial"/>
              </a:rPr>
              <a:t>AT&amp;T.</a:t>
            </a:r>
            <a:endParaRPr sz="1800" dirty="0">
              <a:latin typeface="Arial"/>
              <a:cs typeface="Arial"/>
            </a:endParaRPr>
          </a:p>
          <a:p>
            <a:pPr marL="387985" marR="736600" indent="-287020" algn="just">
              <a:lnSpc>
                <a:spcPct val="100000"/>
              </a:lnSpc>
              <a:buChar char="•"/>
              <a:tabLst>
                <a:tab pos="388620" algn="l"/>
              </a:tabLst>
            </a:pPr>
            <a:r>
              <a:rPr sz="1800" spc="40" dirty="0">
                <a:latin typeface="Arial"/>
                <a:cs typeface="Arial"/>
              </a:rPr>
              <a:t>Voice </a:t>
            </a:r>
            <a:r>
              <a:rPr sz="1800" spc="85" dirty="0">
                <a:latin typeface="Arial"/>
                <a:cs typeface="Arial"/>
              </a:rPr>
              <a:t>transmission </a:t>
            </a:r>
            <a:r>
              <a:rPr sz="1800" spc="30" dirty="0">
                <a:latin typeface="Arial"/>
                <a:cs typeface="Arial"/>
              </a:rPr>
              <a:t>was </a:t>
            </a:r>
            <a:r>
              <a:rPr sz="1800" spc="85" dirty="0">
                <a:latin typeface="Arial"/>
                <a:cs typeface="Arial"/>
              </a:rPr>
              <a:t>purely </a:t>
            </a:r>
            <a:r>
              <a:rPr sz="1800" spc="70" dirty="0">
                <a:latin typeface="Arial"/>
                <a:cs typeface="Arial"/>
              </a:rPr>
              <a:t>analog 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05" dirty="0">
                <a:latin typeface="Arial"/>
                <a:cs typeface="Arial"/>
              </a:rPr>
              <a:t>control </a:t>
            </a:r>
            <a:r>
              <a:rPr sz="1800" spc="65" dirty="0">
                <a:latin typeface="Arial"/>
                <a:cs typeface="Arial"/>
              </a:rPr>
              <a:t>signals </a:t>
            </a:r>
            <a:r>
              <a:rPr sz="1800" spc="55" dirty="0">
                <a:latin typeface="Arial"/>
                <a:cs typeface="Arial"/>
              </a:rPr>
              <a:t>were </a:t>
            </a:r>
            <a:r>
              <a:rPr sz="1800" spc="75" dirty="0">
                <a:latin typeface="Arial"/>
                <a:cs typeface="Arial"/>
              </a:rPr>
              <a:t>sent </a:t>
            </a:r>
            <a:r>
              <a:rPr sz="1800" spc="65" dirty="0">
                <a:latin typeface="Arial"/>
                <a:cs typeface="Arial"/>
              </a:rPr>
              <a:t>over </a:t>
            </a:r>
            <a:r>
              <a:rPr sz="1800" spc="-10" dirty="0">
                <a:latin typeface="Arial"/>
                <a:cs typeface="Arial"/>
              </a:rPr>
              <a:t>a  </a:t>
            </a:r>
            <a:r>
              <a:rPr sz="1800" spc="160" dirty="0">
                <a:latin typeface="Arial"/>
                <a:cs typeface="Arial"/>
              </a:rPr>
              <a:t>10-kbps </a:t>
            </a:r>
            <a:r>
              <a:rPr sz="1800" spc="70" dirty="0">
                <a:latin typeface="Arial"/>
                <a:cs typeface="Arial"/>
              </a:rPr>
              <a:t>analog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65" dirty="0">
                <a:latin typeface="Arial"/>
                <a:cs typeface="Arial"/>
              </a:rPr>
              <a:t>channel.</a:t>
            </a:r>
            <a:endParaRPr sz="1800" dirty="0">
              <a:latin typeface="Arial"/>
              <a:cs typeface="Arial"/>
            </a:endParaRPr>
          </a:p>
          <a:p>
            <a:pPr marL="387985" marR="737235" indent="-287020" algn="just">
              <a:lnSpc>
                <a:spcPct val="100000"/>
              </a:lnSpc>
              <a:buChar char="•"/>
              <a:tabLst>
                <a:tab pos="388620" algn="l"/>
              </a:tabLst>
            </a:pPr>
            <a:r>
              <a:rPr sz="1800" spc="15" dirty="0">
                <a:latin typeface="Arial"/>
                <a:cs typeface="Arial"/>
              </a:rPr>
              <a:t>1G </a:t>
            </a:r>
            <a:r>
              <a:rPr sz="1800" spc="60" dirty="0">
                <a:latin typeface="Arial"/>
                <a:cs typeface="Arial"/>
              </a:rPr>
              <a:t>systems </a:t>
            </a:r>
            <a:r>
              <a:rPr sz="1800" spc="65" dirty="0">
                <a:latin typeface="Arial"/>
                <a:cs typeface="Arial"/>
              </a:rPr>
              <a:t>send user </a:t>
            </a:r>
            <a:r>
              <a:rPr sz="1800" spc="105" dirty="0">
                <a:latin typeface="Arial"/>
                <a:cs typeface="Arial"/>
              </a:rPr>
              <a:t>traffic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90" dirty="0">
                <a:latin typeface="Arial"/>
                <a:cs typeface="Arial"/>
              </a:rPr>
              <a:t>the  </a:t>
            </a:r>
            <a:r>
              <a:rPr sz="1800" spc="50" dirty="0">
                <a:latin typeface="Arial"/>
                <a:cs typeface="Arial"/>
              </a:rPr>
              <a:t>clear, </a:t>
            </a:r>
            <a:r>
              <a:rPr sz="1800" spc="105" dirty="0">
                <a:latin typeface="Arial"/>
                <a:cs typeface="Arial"/>
              </a:rPr>
              <a:t>providing no</a:t>
            </a:r>
            <a:r>
              <a:rPr sz="1800" spc="110" dirty="0">
                <a:latin typeface="Arial"/>
                <a:cs typeface="Arial"/>
              </a:rPr>
              <a:t> </a:t>
            </a:r>
            <a:r>
              <a:rPr sz="1800" spc="70" dirty="0">
                <a:latin typeface="Arial"/>
                <a:cs typeface="Arial"/>
              </a:rPr>
              <a:t>security.</a:t>
            </a:r>
            <a:endParaRPr sz="1800" dirty="0">
              <a:latin typeface="Arial"/>
              <a:cs typeface="Arial"/>
            </a:endParaRPr>
          </a:p>
          <a:p>
            <a:pPr marL="387985" marR="73660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388620" algn="l"/>
              </a:tabLst>
            </a:pPr>
            <a:r>
              <a:rPr sz="1800" spc="60" dirty="0">
                <a:latin typeface="Arial"/>
                <a:cs typeface="Arial"/>
              </a:rPr>
              <a:t>In </a:t>
            </a:r>
            <a:r>
              <a:rPr sz="1800" spc="15" dirty="0">
                <a:latin typeface="Arial"/>
                <a:cs typeface="Arial"/>
              </a:rPr>
              <a:t>1G </a:t>
            </a:r>
            <a:r>
              <a:rPr sz="1800" spc="60" dirty="0">
                <a:latin typeface="Arial"/>
                <a:cs typeface="Arial"/>
              </a:rPr>
              <a:t>systems, </a:t>
            </a:r>
            <a:r>
              <a:rPr sz="1800" spc="30" dirty="0">
                <a:latin typeface="Arial"/>
                <a:cs typeface="Arial"/>
              </a:rPr>
              <a:t>each </a:t>
            </a:r>
            <a:r>
              <a:rPr sz="1800" spc="65" dirty="0">
                <a:latin typeface="Arial"/>
                <a:cs typeface="Arial"/>
              </a:rPr>
              <a:t>cell </a:t>
            </a:r>
            <a:r>
              <a:rPr sz="1800" spc="95" dirty="0">
                <a:latin typeface="Arial"/>
                <a:cs typeface="Arial"/>
              </a:rPr>
              <a:t>supports </a:t>
            </a:r>
            <a:r>
              <a:rPr sz="1800" spc="-10" dirty="0">
                <a:latin typeface="Arial"/>
                <a:cs typeface="Arial"/>
              </a:rPr>
              <a:t>a  </a:t>
            </a:r>
            <a:r>
              <a:rPr sz="1800" spc="110" dirty="0">
                <a:latin typeface="Arial"/>
                <a:cs typeface="Arial"/>
              </a:rPr>
              <a:t>number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60" dirty="0">
                <a:latin typeface="Arial"/>
                <a:cs typeface="Arial"/>
              </a:rPr>
              <a:t>channels. </a:t>
            </a:r>
            <a:r>
              <a:rPr sz="1800" spc="100" dirty="0">
                <a:latin typeface="Arial"/>
                <a:cs typeface="Arial"/>
              </a:rPr>
              <a:t>At </a:t>
            </a:r>
            <a:r>
              <a:rPr sz="1800" spc="50" dirty="0">
                <a:latin typeface="Arial"/>
                <a:cs typeface="Arial"/>
              </a:rPr>
              <a:t>any </a:t>
            </a:r>
            <a:r>
              <a:rPr sz="1800" spc="80" dirty="0">
                <a:latin typeface="Arial"/>
                <a:cs typeface="Arial"/>
              </a:rPr>
              <a:t>given </a:t>
            </a:r>
            <a:r>
              <a:rPr sz="1800" spc="114" dirty="0">
                <a:latin typeface="Arial"/>
                <a:cs typeface="Arial"/>
              </a:rPr>
              <a:t>time 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65" dirty="0">
                <a:latin typeface="Arial"/>
                <a:cs typeface="Arial"/>
              </a:rPr>
              <a:t>channel is allocated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only </a:t>
            </a:r>
            <a:r>
              <a:rPr sz="1800" spc="70" dirty="0">
                <a:latin typeface="Arial"/>
                <a:cs typeface="Arial"/>
              </a:rPr>
              <a:t>one</a:t>
            </a:r>
            <a:r>
              <a:rPr sz="1800" spc="80" dirty="0">
                <a:latin typeface="Arial"/>
                <a:cs typeface="Arial"/>
              </a:rPr>
              <a:t> </a:t>
            </a:r>
            <a:r>
              <a:rPr sz="1800" spc="65" dirty="0">
                <a:latin typeface="Arial"/>
                <a:cs typeface="Arial"/>
              </a:rPr>
              <a:t>user.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23988" y="0"/>
            <a:ext cx="2743200" cy="6781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22859" y="0"/>
            <a:ext cx="7023100" cy="61196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3235" marR="1977389" indent="-652780">
              <a:lnSpc>
                <a:spcPct val="100000"/>
              </a:lnSpc>
              <a:spcBef>
                <a:spcPts val="100"/>
              </a:spcBef>
            </a:pPr>
            <a:r>
              <a:rPr lang="en-US" sz="1800" b="1" spc="105" dirty="0">
                <a:latin typeface="Arial"/>
                <a:cs typeface="Arial"/>
              </a:rPr>
              <a:t>1.5 </a:t>
            </a:r>
            <a:r>
              <a:rPr sz="1800" b="1" spc="105" dirty="0">
                <a:latin typeface="Arial"/>
                <a:cs typeface="Arial"/>
              </a:rPr>
              <a:t>4G/5G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-120" dirty="0">
                <a:latin typeface="Arial"/>
                <a:cs typeface="Arial"/>
              </a:rPr>
              <a:t>CELLULAR</a:t>
            </a:r>
            <a:endParaRPr sz="1800" dirty="0">
              <a:latin typeface="Arial"/>
              <a:cs typeface="Arial"/>
            </a:endParaRPr>
          </a:p>
          <a:p>
            <a:pPr marL="114300" algn="just">
              <a:lnSpc>
                <a:spcPct val="100000"/>
              </a:lnSpc>
            </a:pPr>
            <a:r>
              <a:rPr sz="1800" b="1" spc="-40" dirty="0">
                <a:latin typeface="Arial"/>
                <a:cs typeface="Arial"/>
              </a:rPr>
              <a:t>Second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Generation</a:t>
            </a:r>
            <a:endParaRPr sz="1800" dirty="0">
              <a:latin typeface="Arial"/>
              <a:cs typeface="Arial"/>
            </a:endParaRPr>
          </a:p>
          <a:p>
            <a:pPr marL="400685" marR="93980" indent="-287020" algn="just">
              <a:lnSpc>
                <a:spcPct val="100000"/>
              </a:lnSpc>
              <a:buChar char="•"/>
              <a:tabLst>
                <a:tab pos="401320" algn="l"/>
              </a:tabLst>
            </a:pPr>
            <a:r>
              <a:rPr sz="1800" spc="95" dirty="0">
                <a:latin typeface="Arial"/>
                <a:cs typeface="Arial"/>
              </a:rPr>
              <a:t>First-generation </a:t>
            </a:r>
            <a:r>
              <a:rPr sz="1800" spc="75" dirty="0">
                <a:latin typeface="Arial"/>
                <a:cs typeface="Arial"/>
              </a:rPr>
              <a:t>cellular </a:t>
            </a:r>
            <a:r>
              <a:rPr sz="1800" spc="95" dirty="0">
                <a:latin typeface="Arial"/>
                <a:cs typeface="Arial"/>
              </a:rPr>
              <a:t>networks quickly </a:t>
            </a:r>
            <a:r>
              <a:rPr sz="1800" spc="50" dirty="0">
                <a:latin typeface="Arial"/>
                <a:cs typeface="Arial"/>
              </a:rPr>
              <a:t>became </a:t>
            </a:r>
            <a:r>
              <a:rPr sz="1800" spc="100" dirty="0">
                <a:latin typeface="Arial"/>
                <a:cs typeface="Arial"/>
              </a:rPr>
              <a:t>highly  </a:t>
            </a:r>
            <a:r>
              <a:rPr sz="1800" spc="90" dirty="0">
                <a:latin typeface="Arial"/>
                <a:cs typeface="Arial"/>
              </a:rPr>
              <a:t>popular, </a:t>
            </a:r>
            <a:r>
              <a:rPr sz="1800" spc="95" dirty="0">
                <a:latin typeface="Arial"/>
                <a:cs typeface="Arial"/>
              </a:rPr>
              <a:t>threatening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80" dirty="0">
                <a:latin typeface="Arial"/>
                <a:cs typeface="Arial"/>
              </a:rPr>
              <a:t>swamp </a:t>
            </a:r>
            <a:r>
              <a:rPr sz="1800" spc="50" dirty="0">
                <a:latin typeface="Arial"/>
                <a:cs typeface="Arial"/>
              </a:rPr>
              <a:t>available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55" dirty="0">
                <a:latin typeface="Arial"/>
                <a:cs typeface="Arial"/>
              </a:rPr>
              <a:t>capacity.</a:t>
            </a:r>
            <a:endParaRPr sz="1800" dirty="0">
              <a:latin typeface="Arial"/>
              <a:cs typeface="Arial"/>
            </a:endParaRPr>
          </a:p>
          <a:p>
            <a:pPr marL="400685" marR="93345" indent="-287020" algn="just">
              <a:lnSpc>
                <a:spcPct val="100000"/>
              </a:lnSpc>
              <a:buChar char="•"/>
              <a:tabLst>
                <a:tab pos="401320" algn="l"/>
              </a:tabLst>
            </a:pPr>
            <a:r>
              <a:rPr sz="1800" spc="80" dirty="0">
                <a:latin typeface="Arial"/>
                <a:cs typeface="Arial"/>
              </a:rPr>
              <a:t>Second-generation </a:t>
            </a:r>
            <a:r>
              <a:rPr sz="1800" dirty="0">
                <a:latin typeface="Arial"/>
                <a:cs typeface="Arial"/>
              </a:rPr>
              <a:t>(2G) </a:t>
            </a:r>
            <a:r>
              <a:rPr sz="1800" spc="60" dirty="0">
                <a:latin typeface="Arial"/>
                <a:cs typeface="Arial"/>
              </a:rPr>
              <a:t>systems</a:t>
            </a:r>
            <a:r>
              <a:rPr sz="1800" spc="620" dirty="0">
                <a:latin typeface="Arial"/>
                <a:cs typeface="Arial"/>
              </a:rPr>
              <a:t> </a:t>
            </a:r>
            <a:r>
              <a:rPr sz="1800" spc="50" dirty="0">
                <a:latin typeface="Arial"/>
                <a:cs typeface="Arial"/>
              </a:rPr>
              <a:t>were </a:t>
            </a:r>
            <a:r>
              <a:rPr sz="1800" spc="65" dirty="0">
                <a:latin typeface="Arial"/>
                <a:cs typeface="Arial"/>
              </a:rPr>
              <a:t>developed </a:t>
            </a:r>
            <a:r>
              <a:rPr sz="1800" spc="130" dirty="0">
                <a:latin typeface="Arial"/>
                <a:cs typeface="Arial"/>
              </a:rPr>
              <a:t>to  </a:t>
            </a:r>
            <a:r>
              <a:rPr sz="1800" spc="90" dirty="0">
                <a:latin typeface="Arial"/>
                <a:cs typeface="Arial"/>
              </a:rPr>
              <a:t>provide </a:t>
            </a:r>
            <a:r>
              <a:rPr sz="1800" spc="120" dirty="0">
                <a:latin typeface="Arial"/>
                <a:cs typeface="Arial"/>
              </a:rPr>
              <a:t>higher-quality </a:t>
            </a:r>
            <a:r>
              <a:rPr sz="1800" spc="65" dirty="0">
                <a:latin typeface="Arial"/>
                <a:cs typeface="Arial"/>
              </a:rPr>
              <a:t>signals, </a:t>
            </a:r>
            <a:r>
              <a:rPr sz="1800" spc="95" dirty="0">
                <a:latin typeface="Arial"/>
                <a:cs typeface="Arial"/>
              </a:rPr>
              <a:t>higher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60" dirty="0">
                <a:latin typeface="Arial"/>
                <a:cs typeface="Arial"/>
              </a:rPr>
              <a:t>rates  </a:t>
            </a:r>
            <a:r>
              <a:rPr sz="1800" spc="130" dirty="0">
                <a:latin typeface="Arial"/>
                <a:cs typeface="Arial"/>
              </a:rPr>
              <a:t>for  </a:t>
            </a:r>
            <a:r>
              <a:rPr sz="1800" spc="110" dirty="0">
                <a:latin typeface="Arial"/>
                <a:cs typeface="Arial"/>
              </a:rPr>
              <a:t>support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05" dirty="0">
                <a:latin typeface="Arial"/>
                <a:cs typeface="Arial"/>
              </a:rPr>
              <a:t>digital </a:t>
            </a:r>
            <a:r>
              <a:rPr sz="1800" spc="40" dirty="0">
                <a:latin typeface="Arial"/>
                <a:cs typeface="Arial"/>
              </a:rPr>
              <a:t>services,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80" dirty="0">
                <a:latin typeface="Arial"/>
                <a:cs typeface="Arial"/>
              </a:rPr>
              <a:t>greater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55" dirty="0">
                <a:latin typeface="Arial"/>
                <a:cs typeface="Arial"/>
              </a:rPr>
              <a:t>capacity.</a:t>
            </a:r>
            <a:endParaRPr sz="1800" dirty="0">
              <a:latin typeface="Arial"/>
              <a:cs typeface="Arial"/>
            </a:endParaRPr>
          </a:p>
          <a:p>
            <a:pPr marL="114300" marR="93980" algn="just">
              <a:lnSpc>
                <a:spcPct val="100000"/>
              </a:lnSpc>
            </a:pPr>
            <a:r>
              <a:rPr sz="1800" b="1" spc="-65" dirty="0">
                <a:latin typeface="Arial"/>
                <a:cs typeface="Arial"/>
              </a:rPr>
              <a:t>Key </a:t>
            </a:r>
            <a:r>
              <a:rPr sz="1800" b="1" dirty="0">
                <a:latin typeface="Arial"/>
                <a:cs typeface="Arial"/>
              </a:rPr>
              <a:t>differences </a:t>
            </a:r>
            <a:r>
              <a:rPr sz="1800" b="1" spc="10" dirty="0">
                <a:latin typeface="Arial"/>
                <a:cs typeface="Arial"/>
              </a:rPr>
              <a:t>between </a:t>
            </a:r>
            <a:r>
              <a:rPr sz="1800" b="1" spc="15" dirty="0">
                <a:latin typeface="Arial"/>
                <a:cs typeface="Arial"/>
              </a:rPr>
              <a:t>1G and 2G </a:t>
            </a:r>
            <a:r>
              <a:rPr sz="1800" b="1" spc="5" dirty="0">
                <a:latin typeface="Arial"/>
                <a:cs typeface="Arial"/>
              </a:rPr>
              <a:t>networks </a:t>
            </a:r>
            <a:r>
              <a:rPr sz="1800" b="1" dirty="0">
                <a:latin typeface="Arial"/>
                <a:cs typeface="Arial"/>
              </a:rPr>
              <a:t>include </a:t>
            </a:r>
            <a:r>
              <a:rPr sz="1800" b="1" spc="25" dirty="0">
                <a:latin typeface="Arial"/>
                <a:cs typeface="Arial"/>
              </a:rPr>
              <a:t>the  </a:t>
            </a:r>
            <a:r>
              <a:rPr sz="1800" b="1" spc="15" dirty="0">
                <a:latin typeface="Arial"/>
                <a:cs typeface="Arial"/>
              </a:rPr>
              <a:t>following:</a:t>
            </a:r>
            <a:endParaRPr sz="1800" dirty="0">
              <a:latin typeface="Arial"/>
              <a:cs typeface="Arial"/>
            </a:endParaRPr>
          </a:p>
          <a:p>
            <a:pPr marL="400685" marR="92710" indent="-287020" algn="just">
              <a:lnSpc>
                <a:spcPct val="100000"/>
              </a:lnSpc>
              <a:buFont typeface="Arial"/>
              <a:buChar char="•"/>
              <a:tabLst>
                <a:tab pos="401320" algn="l"/>
              </a:tabLst>
            </a:pPr>
            <a:r>
              <a:rPr sz="1800" b="1" spc="25" dirty="0">
                <a:latin typeface="Arial"/>
                <a:cs typeface="Arial"/>
              </a:rPr>
              <a:t>Digital </a:t>
            </a:r>
            <a:r>
              <a:rPr sz="1800" b="1" spc="20" dirty="0">
                <a:latin typeface="Arial"/>
                <a:cs typeface="Arial"/>
              </a:rPr>
              <a:t>traffic </a:t>
            </a:r>
            <a:r>
              <a:rPr sz="1800" b="1" spc="-20" dirty="0">
                <a:latin typeface="Arial"/>
                <a:cs typeface="Arial"/>
              </a:rPr>
              <a:t>channels: </a:t>
            </a:r>
            <a:r>
              <a:rPr sz="1800" spc="20" dirty="0">
                <a:latin typeface="Arial"/>
                <a:cs typeface="Arial"/>
              </a:rPr>
              <a:t>1G </a:t>
            </a:r>
            <a:r>
              <a:rPr sz="1800" spc="60" dirty="0">
                <a:latin typeface="Arial"/>
                <a:cs typeface="Arial"/>
              </a:rPr>
              <a:t>systems </a:t>
            </a:r>
            <a:r>
              <a:rPr sz="1800" spc="40" dirty="0">
                <a:latin typeface="Arial"/>
                <a:cs typeface="Arial"/>
              </a:rPr>
              <a:t>are </a:t>
            </a:r>
            <a:r>
              <a:rPr sz="1800" spc="75" dirty="0">
                <a:latin typeface="Arial"/>
                <a:cs typeface="Arial"/>
              </a:rPr>
              <a:t>designed </a:t>
            </a:r>
            <a:r>
              <a:rPr sz="1800" spc="135" dirty="0">
                <a:latin typeface="Arial"/>
                <a:cs typeface="Arial"/>
              </a:rPr>
              <a:t>to  </a:t>
            </a:r>
            <a:r>
              <a:rPr sz="1800" spc="110" dirty="0">
                <a:latin typeface="Arial"/>
                <a:cs typeface="Arial"/>
              </a:rPr>
              <a:t>support </a:t>
            </a:r>
            <a:r>
              <a:rPr sz="1800" spc="55" dirty="0">
                <a:latin typeface="Arial"/>
                <a:cs typeface="Arial"/>
              </a:rPr>
              <a:t>voice </a:t>
            </a:r>
            <a:r>
              <a:rPr sz="1800" spc="60" dirty="0">
                <a:latin typeface="Arial"/>
                <a:cs typeface="Arial"/>
              </a:rPr>
              <a:t>channels; </a:t>
            </a:r>
            <a:r>
              <a:rPr sz="1800" spc="110" dirty="0">
                <a:latin typeface="Arial"/>
                <a:cs typeface="Arial"/>
              </a:rPr>
              <a:t>digital </a:t>
            </a:r>
            <a:r>
              <a:rPr sz="1800" spc="105" dirty="0">
                <a:latin typeface="Arial"/>
                <a:cs typeface="Arial"/>
              </a:rPr>
              <a:t>traffic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100" dirty="0">
                <a:latin typeface="Arial"/>
                <a:cs typeface="Arial"/>
              </a:rPr>
              <a:t>supported </a:t>
            </a:r>
            <a:r>
              <a:rPr sz="1800" spc="95" dirty="0">
                <a:latin typeface="Arial"/>
                <a:cs typeface="Arial"/>
              </a:rPr>
              <a:t>only </a:t>
            </a:r>
            <a:r>
              <a:rPr sz="1800" spc="80" dirty="0">
                <a:latin typeface="Arial"/>
                <a:cs typeface="Arial"/>
              </a:rPr>
              <a:t>by 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40" dirty="0">
                <a:latin typeface="Arial"/>
                <a:cs typeface="Arial"/>
              </a:rPr>
              <a:t>use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14" dirty="0">
                <a:latin typeface="Arial"/>
                <a:cs typeface="Arial"/>
              </a:rPr>
              <a:t>modem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70" dirty="0">
                <a:latin typeface="Arial"/>
                <a:cs typeface="Arial"/>
              </a:rPr>
              <a:t>converts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10" dirty="0">
                <a:latin typeface="Arial"/>
                <a:cs typeface="Arial"/>
              </a:rPr>
              <a:t>digital </a:t>
            </a:r>
            <a:r>
              <a:rPr sz="1800" spc="70" dirty="0">
                <a:latin typeface="Arial"/>
                <a:cs typeface="Arial"/>
              </a:rPr>
              <a:t>data</a:t>
            </a:r>
            <a:r>
              <a:rPr sz="1800" spc="114" dirty="0">
                <a:latin typeface="Arial"/>
                <a:cs typeface="Arial"/>
              </a:rPr>
              <a:t> </a:t>
            </a:r>
            <a:r>
              <a:rPr sz="1800" spc="120" dirty="0">
                <a:latin typeface="Arial"/>
                <a:cs typeface="Arial"/>
              </a:rPr>
              <a:t>into</a:t>
            </a:r>
            <a:endParaRPr sz="1800" dirty="0">
              <a:latin typeface="Arial"/>
              <a:cs typeface="Arial"/>
            </a:endParaRPr>
          </a:p>
          <a:p>
            <a:pPr marL="400685" algn="just">
              <a:lnSpc>
                <a:spcPts val="2130"/>
              </a:lnSpc>
              <a:spcBef>
                <a:spcPts val="65"/>
              </a:spcBef>
            </a:pPr>
            <a:r>
              <a:rPr sz="1800" spc="95" dirty="0">
                <a:latin typeface="Arial"/>
                <a:cs typeface="Arial"/>
              </a:rPr>
              <a:t>analogform. </a:t>
            </a:r>
            <a:r>
              <a:rPr sz="1800" spc="15" dirty="0">
                <a:latin typeface="Arial"/>
                <a:cs typeface="Arial"/>
              </a:rPr>
              <a:t>2G </a:t>
            </a:r>
            <a:r>
              <a:rPr sz="1800" spc="60" dirty="0">
                <a:latin typeface="Arial"/>
                <a:cs typeface="Arial"/>
              </a:rPr>
              <a:t>systems </a:t>
            </a:r>
            <a:r>
              <a:rPr sz="1800" spc="85" dirty="0">
                <a:latin typeface="Arial"/>
                <a:cs typeface="Arial"/>
              </a:rPr>
              <a:t>provide </a:t>
            </a:r>
            <a:r>
              <a:rPr sz="1800" spc="105" dirty="0">
                <a:latin typeface="Arial"/>
                <a:cs typeface="Arial"/>
              </a:rPr>
              <a:t>digital </a:t>
            </a:r>
            <a:r>
              <a:rPr sz="1800" spc="100" dirty="0">
                <a:latin typeface="Arial"/>
                <a:cs typeface="Arial"/>
              </a:rPr>
              <a:t>traffic</a:t>
            </a:r>
            <a:r>
              <a:rPr sz="1800" spc="200" dirty="0">
                <a:latin typeface="Arial"/>
                <a:cs typeface="Arial"/>
              </a:rPr>
              <a:t> </a:t>
            </a:r>
            <a:r>
              <a:rPr sz="1800" spc="55" dirty="0">
                <a:latin typeface="Arial"/>
                <a:cs typeface="Arial"/>
              </a:rPr>
              <a:t>channels.</a:t>
            </a:r>
            <a:endParaRPr sz="1800" dirty="0">
              <a:latin typeface="Arial"/>
              <a:cs typeface="Arial"/>
            </a:endParaRPr>
          </a:p>
          <a:p>
            <a:pPr marL="400685" marR="93345" indent="-287020" algn="just">
              <a:lnSpc>
                <a:spcPts val="2160"/>
              </a:lnSpc>
              <a:spcBef>
                <a:spcPts val="40"/>
              </a:spcBef>
              <a:buFont typeface="Arial"/>
              <a:buChar char="•"/>
              <a:tabLst>
                <a:tab pos="401320" algn="l"/>
              </a:tabLst>
            </a:pPr>
            <a:r>
              <a:rPr sz="1800" b="1" spc="-10" dirty="0">
                <a:latin typeface="Arial"/>
                <a:cs typeface="Arial"/>
              </a:rPr>
              <a:t>Encryption</a:t>
            </a:r>
            <a:r>
              <a:rPr sz="1800" spc="-10" dirty="0">
                <a:latin typeface="Arial"/>
                <a:cs typeface="Arial"/>
              </a:rPr>
              <a:t>: </a:t>
            </a:r>
            <a:r>
              <a:rPr sz="1800" spc="-5" dirty="0">
                <a:latin typeface="Arial"/>
                <a:cs typeface="Arial"/>
              </a:rPr>
              <a:t>Because </a:t>
            </a:r>
            <a:r>
              <a:rPr sz="1800" spc="70" dirty="0">
                <a:latin typeface="Arial"/>
                <a:cs typeface="Arial"/>
              </a:rPr>
              <a:t>all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65" dirty="0">
                <a:latin typeface="Arial"/>
                <a:cs typeface="Arial"/>
              </a:rPr>
              <a:t>user </a:t>
            </a:r>
            <a:r>
              <a:rPr sz="1800" spc="100" dirty="0">
                <a:latin typeface="Arial"/>
                <a:cs typeface="Arial"/>
              </a:rPr>
              <a:t>traffic,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05" dirty="0">
                <a:latin typeface="Arial"/>
                <a:cs typeface="Arial"/>
              </a:rPr>
              <a:t>control  </a:t>
            </a:r>
            <a:r>
              <a:rPr sz="1800" spc="100" dirty="0">
                <a:latin typeface="Arial"/>
                <a:cs typeface="Arial"/>
              </a:rPr>
              <a:t>traffic,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114" dirty="0">
                <a:latin typeface="Arial"/>
                <a:cs typeface="Arial"/>
              </a:rPr>
              <a:t>digitized in </a:t>
            </a:r>
            <a:r>
              <a:rPr sz="1800" spc="15" dirty="0">
                <a:latin typeface="Arial"/>
                <a:cs typeface="Arial"/>
              </a:rPr>
              <a:t>2G </a:t>
            </a:r>
            <a:r>
              <a:rPr sz="1800" spc="60" dirty="0">
                <a:latin typeface="Arial"/>
                <a:cs typeface="Arial"/>
              </a:rPr>
              <a:t>systems, </a:t>
            </a:r>
            <a:r>
              <a:rPr sz="1800" spc="140" dirty="0">
                <a:latin typeface="Arial"/>
                <a:cs typeface="Arial"/>
              </a:rPr>
              <a:t>it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70" dirty="0">
                <a:latin typeface="Arial"/>
                <a:cs typeface="Arial"/>
              </a:rPr>
              <a:t>relatively </a:t>
            </a:r>
            <a:r>
              <a:rPr sz="1800" spc="90" dirty="0">
                <a:latin typeface="Arial"/>
                <a:cs typeface="Arial"/>
              </a:rPr>
              <a:t>simple  </a:t>
            </a:r>
            <a:r>
              <a:rPr sz="1800" spc="105" dirty="0">
                <a:latin typeface="Arial"/>
                <a:cs typeface="Arial"/>
              </a:rPr>
              <a:t>matter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85" dirty="0">
                <a:latin typeface="Arial"/>
                <a:cs typeface="Arial"/>
              </a:rPr>
              <a:t>encrypt </a:t>
            </a:r>
            <a:r>
              <a:rPr sz="1800" spc="75" dirty="0">
                <a:latin typeface="Arial"/>
                <a:cs typeface="Arial"/>
              </a:rPr>
              <a:t>all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110" dirty="0">
                <a:latin typeface="Arial"/>
                <a:cs typeface="Arial"/>
              </a:rPr>
              <a:t>traffic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80" dirty="0">
                <a:latin typeface="Arial"/>
                <a:cs typeface="Arial"/>
              </a:rPr>
              <a:t>prevent </a:t>
            </a:r>
            <a:r>
              <a:rPr sz="1800" spc="75" dirty="0">
                <a:latin typeface="Arial"/>
                <a:cs typeface="Arial"/>
              </a:rPr>
              <a:t>eavesdropping.</a:t>
            </a:r>
            <a:endParaRPr sz="1800" dirty="0">
              <a:latin typeface="Arial"/>
              <a:cs typeface="Arial"/>
            </a:endParaRPr>
          </a:p>
          <a:p>
            <a:pPr marL="400685" algn="just">
              <a:lnSpc>
                <a:spcPts val="2090"/>
              </a:lnSpc>
            </a:pPr>
            <a:r>
              <a:rPr sz="1800" spc="85" dirty="0">
                <a:latin typeface="Arial"/>
                <a:cs typeface="Arial"/>
              </a:rPr>
              <a:t>All </a:t>
            </a:r>
            <a:r>
              <a:rPr sz="1800" spc="15" dirty="0">
                <a:latin typeface="Arial"/>
                <a:cs typeface="Arial"/>
              </a:rPr>
              <a:t>2G </a:t>
            </a:r>
            <a:r>
              <a:rPr sz="1800" spc="60" dirty="0">
                <a:latin typeface="Arial"/>
                <a:cs typeface="Arial"/>
              </a:rPr>
              <a:t>systems </a:t>
            </a:r>
            <a:r>
              <a:rPr sz="1800" spc="85" dirty="0">
                <a:latin typeface="Arial"/>
                <a:cs typeface="Arial"/>
              </a:rPr>
              <a:t>provide </a:t>
            </a:r>
            <a:r>
              <a:rPr sz="1800" spc="100" dirty="0">
                <a:latin typeface="Arial"/>
                <a:cs typeface="Arial"/>
              </a:rPr>
              <a:t>this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capability,</a:t>
            </a:r>
            <a:endParaRPr sz="1800" dirty="0">
              <a:latin typeface="Arial"/>
              <a:cs typeface="Arial"/>
            </a:endParaRPr>
          </a:p>
          <a:p>
            <a:pPr marL="400685" marR="93980" indent="-287020"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401320" algn="l"/>
              </a:tabLst>
            </a:pPr>
            <a:r>
              <a:rPr sz="1800" b="1" spc="-25" dirty="0">
                <a:latin typeface="Arial"/>
                <a:cs typeface="Arial"/>
              </a:rPr>
              <a:t>Error </a:t>
            </a:r>
            <a:r>
              <a:rPr sz="1800" b="1" spc="10" dirty="0">
                <a:latin typeface="Arial"/>
                <a:cs typeface="Arial"/>
              </a:rPr>
              <a:t>detection </a:t>
            </a:r>
            <a:r>
              <a:rPr sz="1800" b="1" spc="15" dirty="0">
                <a:latin typeface="Arial"/>
                <a:cs typeface="Arial"/>
              </a:rPr>
              <a:t>and </a:t>
            </a:r>
            <a:r>
              <a:rPr sz="1800" b="1" spc="5" dirty="0">
                <a:latin typeface="Arial"/>
                <a:cs typeface="Arial"/>
              </a:rPr>
              <a:t>correction</a:t>
            </a:r>
            <a:r>
              <a:rPr sz="1800" spc="5" dirty="0">
                <a:latin typeface="Arial"/>
                <a:cs typeface="Arial"/>
              </a:rPr>
              <a:t>: </a:t>
            </a: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110" dirty="0">
                <a:latin typeface="Arial"/>
                <a:cs typeface="Arial"/>
              </a:rPr>
              <a:t>digital </a:t>
            </a:r>
            <a:r>
              <a:rPr sz="1800" spc="105" dirty="0">
                <a:latin typeface="Arial"/>
                <a:cs typeface="Arial"/>
              </a:rPr>
              <a:t>traffic </a:t>
            </a:r>
            <a:r>
              <a:rPr sz="1800" spc="80" dirty="0">
                <a:latin typeface="Arial"/>
                <a:cs typeface="Arial"/>
              </a:rPr>
              <a:t>stream 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5" dirty="0">
                <a:latin typeface="Arial"/>
                <a:cs typeface="Arial"/>
              </a:rPr>
              <a:t>2G </a:t>
            </a:r>
            <a:r>
              <a:rPr sz="1800" spc="60" dirty="0">
                <a:latin typeface="Arial"/>
                <a:cs typeface="Arial"/>
              </a:rPr>
              <a:t>systems </a:t>
            </a:r>
            <a:r>
              <a:rPr sz="1800" spc="55" dirty="0">
                <a:latin typeface="Arial"/>
                <a:cs typeface="Arial"/>
              </a:rPr>
              <a:t>also </a:t>
            </a:r>
            <a:r>
              <a:rPr sz="1800" spc="70" dirty="0">
                <a:latin typeface="Arial"/>
                <a:cs typeface="Arial"/>
              </a:rPr>
              <a:t>lends </a:t>
            </a:r>
            <a:r>
              <a:rPr sz="1800" spc="95" dirty="0">
                <a:latin typeface="Arial"/>
                <a:cs typeface="Arial"/>
              </a:rPr>
              <a:t>itself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40" dirty="0">
                <a:latin typeface="Arial"/>
                <a:cs typeface="Arial"/>
              </a:rPr>
              <a:t>use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5" dirty="0">
                <a:latin typeface="Arial"/>
                <a:cs typeface="Arial"/>
              </a:rPr>
              <a:t>error  </a:t>
            </a:r>
            <a:r>
              <a:rPr sz="1800" spc="90" dirty="0">
                <a:latin typeface="Arial"/>
                <a:cs typeface="Arial"/>
              </a:rPr>
              <a:t>detection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85" dirty="0">
                <a:latin typeface="Arial"/>
                <a:cs typeface="Arial"/>
              </a:rPr>
              <a:t>correction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techniques.</a:t>
            </a:r>
            <a:endParaRPr sz="1800" dirty="0">
              <a:latin typeface="Arial"/>
              <a:cs typeface="Arial"/>
            </a:endParaRPr>
          </a:p>
          <a:p>
            <a:pPr marL="400685" marR="93980" indent="-287020" algn="just">
              <a:lnSpc>
                <a:spcPct val="100000"/>
              </a:lnSpc>
              <a:buFont typeface="Arial"/>
              <a:buChar char="•"/>
              <a:tabLst>
                <a:tab pos="401320" algn="l"/>
              </a:tabLst>
            </a:pPr>
            <a:r>
              <a:rPr sz="1800" b="1" dirty="0">
                <a:latin typeface="Arial"/>
                <a:cs typeface="Arial"/>
              </a:rPr>
              <a:t>Channel </a:t>
            </a:r>
            <a:r>
              <a:rPr sz="1800" b="1" spc="-55" dirty="0">
                <a:latin typeface="Arial"/>
                <a:cs typeface="Arial"/>
              </a:rPr>
              <a:t>access: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15" dirty="0">
                <a:latin typeface="Arial"/>
                <a:cs typeface="Arial"/>
              </a:rPr>
              <a:t>1G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15" dirty="0">
                <a:latin typeface="Arial"/>
                <a:cs typeface="Arial"/>
              </a:rPr>
              <a:t>2G </a:t>
            </a:r>
            <a:r>
              <a:rPr sz="1800" spc="60" dirty="0">
                <a:latin typeface="Arial"/>
                <a:cs typeface="Arial"/>
              </a:rPr>
              <a:t>systems </a:t>
            </a:r>
            <a:r>
              <a:rPr sz="1800" spc="50" dirty="0">
                <a:latin typeface="Arial"/>
                <a:cs typeface="Arial"/>
              </a:rPr>
              <a:t>also </a:t>
            </a:r>
            <a:r>
              <a:rPr sz="1800" spc="85" dirty="0">
                <a:latin typeface="Arial"/>
                <a:cs typeface="Arial"/>
              </a:rPr>
              <a:t>provide  </a:t>
            </a:r>
            <a:r>
              <a:rPr sz="1800" spc="114" dirty="0">
                <a:latin typeface="Arial"/>
                <a:cs typeface="Arial"/>
              </a:rPr>
              <a:t>multiple </a:t>
            </a:r>
            <a:r>
              <a:rPr sz="1800" spc="60" dirty="0">
                <a:latin typeface="Arial"/>
                <a:cs typeface="Arial"/>
              </a:rPr>
              <a:t>channels </a:t>
            </a:r>
            <a:r>
              <a:rPr sz="1800" spc="85" dirty="0">
                <a:latin typeface="Arial"/>
                <a:cs typeface="Arial"/>
              </a:rPr>
              <a:t>per </a:t>
            </a:r>
            <a:r>
              <a:rPr sz="1800" spc="65" dirty="0">
                <a:latin typeface="Arial"/>
                <a:cs typeface="Arial"/>
              </a:rPr>
              <a:t>cell, </a:t>
            </a:r>
            <a:r>
              <a:rPr sz="1800" spc="135" dirty="0">
                <a:latin typeface="Arial"/>
                <a:cs typeface="Arial"/>
              </a:rPr>
              <a:t>but </a:t>
            </a:r>
            <a:r>
              <a:rPr sz="1800" b="1" spc="10" dirty="0">
                <a:latin typeface="Arial"/>
                <a:cs typeface="Arial"/>
              </a:rPr>
              <a:t>On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85" dirty="0">
                <a:latin typeface="Arial"/>
                <a:cs typeface="Arial"/>
              </a:rPr>
              <a:t>contrary</a:t>
            </a:r>
            <a:r>
              <a:rPr sz="1800" spc="280" dirty="0">
                <a:latin typeface="Arial"/>
                <a:cs typeface="Arial"/>
              </a:rPr>
              <a:t> </a:t>
            </a:r>
            <a:r>
              <a:rPr sz="1800" spc="15" dirty="0">
                <a:latin typeface="Arial"/>
                <a:cs typeface="Arial"/>
              </a:rPr>
              <a:t>1G </a:t>
            </a:r>
            <a:r>
              <a:rPr sz="1800" spc="25" dirty="0">
                <a:latin typeface="Arial"/>
                <a:cs typeface="Arial"/>
              </a:rPr>
              <a:t>each</a:t>
            </a:r>
            <a:r>
              <a:rPr lang="en-US" sz="1800" spc="25" dirty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55507" y="131063"/>
            <a:ext cx="2703576" cy="6355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286" y="0"/>
            <a:ext cx="5461635" cy="59008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250" dirty="0">
              <a:latin typeface="Arial"/>
              <a:cs typeface="Arial"/>
            </a:endParaRPr>
          </a:p>
          <a:p>
            <a:pPr marL="12700" marR="3079115" algn="just">
              <a:lnSpc>
                <a:spcPct val="100000"/>
              </a:lnSpc>
              <a:spcBef>
                <a:spcPts val="5"/>
              </a:spcBef>
            </a:pPr>
            <a:r>
              <a:rPr sz="1800" b="1" spc="114" dirty="0">
                <a:latin typeface="Arial"/>
                <a:cs typeface="Arial"/>
              </a:rPr>
              <a:t>1.5 </a:t>
            </a:r>
            <a:r>
              <a:rPr sz="1800" b="1" spc="105" dirty="0">
                <a:latin typeface="Arial"/>
                <a:cs typeface="Arial"/>
              </a:rPr>
              <a:t>4G/5G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b="1" spc="-120" dirty="0">
                <a:latin typeface="Arial"/>
                <a:cs typeface="Arial"/>
              </a:rPr>
              <a:t>CELLULAR  </a:t>
            </a:r>
            <a:r>
              <a:rPr sz="1800" b="1" spc="30" dirty="0">
                <a:latin typeface="Arial"/>
                <a:cs typeface="Arial"/>
              </a:rPr>
              <a:t>Third </a:t>
            </a:r>
            <a:r>
              <a:rPr sz="1800" b="1" spc="5" dirty="0">
                <a:latin typeface="Arial"/>
                <a:cs typeface="Arial"/>
              </a:rPr>
              <a:t>Generation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75" dirty="0">
                <a:latin typeface="Arial"/>
                <a:cs typeface="Arial"/>
              </a:rPr>
              <a:t>objective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30" dirty="0">
                <a:latin typeface="Arial"/>
                <a:cs typeface="Arial"/>
              </a:rPr>
              <a:t>third </a:t>
            </a:r>
            <a:r>
              <a:rPr sz="1800" spc="80" dirty="0">
                <a:latin typeface="Arial"/>
                <a:cs typeface="Arial"/>
              </a:rPr>
              <a:t>generation </a:t>
            </a:r>
            <a:r>
              <a:rPr sz="1800" dirty="0">
                <a:latin typeface="Arial"/>
                <a:cs typeface="Arial"/>
              </a:rPr>
              <a:t>(3G) </a:t>
            </a:r>
            <a:r>
              <a:rPr sz="1800" spc="125" dirty="0">
                <a:latin typeface="Arial"/>
                <a:cs typeface="Arial"/>
              </a:rPr>
              <a:t>of  </a:t>
            </a:r>
            <a:r>
              <a:rPr sz="1800" spc="60" dirty="0">
                <a:latin typeface="Arial"/>
                <a:cs typeface="Arial"/>
              </a:rPr>
              <a:t>wireless </a:t>
            </a:r>
            <a:r>
              <a:rPr sz="1800" spc="100" dirty="0">
                <a:latin typeface="Arial"/>
                <a:cs typeface="Arial"/>
              </a:rPr>
              <a:t>communication </a:t>
            </a:r>
            <a:r>
              <a:rPr sz="1800" spc="70" dirty="0">
                <a:latin typeface="Arial"/>
                <a:cs typeface="Arial"/>
              </a:rPr>
              <a:t>is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provide fairly  </a:t>
            </a:r>
            <a:r>
              <a:rPr sz="1800" spc="114" dirty="0">
                <a:latin typeface="Arial"/>
                <a:cs typeface="Arial"/>
              </a:rPr>
              <a:t>high-speed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55" dirty="0">
                <a:latin typeface="Arial"/>
                <a:cs typeface="Arial"/>
              </a:rPr>
              <a:t>wireless</a:t>
            </a:r>
            <a:endParaRPr sz="1800" dirty="0">
              <a:latin typeface="Arial"/>
              <a:cs typeface="Arial"/>
            </a:endParaRPr>
          </a:p>
          <a:p>
            <a:pPr marL="12700" marR="6350" algn="just">
              <a:lnSpc>
                <a:spcPct val="100000"/>
              </a:lnSpc>
            </a:pPr>
            <a:r>
              <a:rPr sz="1800" spc="90" dirty="0">
                <a:latin typeface="Arial"/>
                <a:cs typeface="Arial"/>
              </a:rPr>
              <a:t>communications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110" dirty="0">
                <a:latin typeface="Arial"/>
                <a:cs typeface="Arial"/>
              </a:rPr>
              <a:t>support </a:t>
            </a:r>
            <a:r>
              <a:rPr sz="1800" spc="105" dirty="0">
                <a:latin typeface="Arial"/>
                <a:cs typeface="Arial"/>
              </a:rPr>
              <a:t>multimedia, </a:t>
            </a:r>
            <a:r>
              <a:rPr sz="1800" spc="70" dirty="0">
                <a:latin typeface="Arial"/>
                <a:cs typeface="Arial"/>
              </a:rPr>
              <a:t>data, 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80" dirty="0">
                <a:latin typeface="Arial"/>
                <a:cs typeface="Arial"/>
              </a:rPr>
              <a:t>video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105" dirty="0">
                <a:latin typeface="Arial"/>
                <a:cs typeface="Arial"/>
              </a:rPr>
              <a:t>addition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55" dirty="0">
                <a:latin typeface="Arial"/>
                <a:cs typeface="Arial"/>
              </a:rPr>
              <a:t>voice. </a:t>
            </a:r>
            <a:r>
              <a:rPr sz="1800" spc="15" dirty="0">
                <a:latin typeface="Arial"/>
                <a:cs typeface="Arial"/>
              </a:rPr>
              <a:t>3G </a:t>
            </a:r>
            <a:r>
              <a:rPr sz="1800" spc="60" dirty="0">
                <a:latin typeface="Arial"/>
                <a:cs typeface="Arial"/>
              </a:rPr>
              <a:t>systems </a:t>
            </a:r>
            <a:r>
              <a:rPr sz="1800" spc="40" dirty="0">
                <a:latin typeface="Arial"/>
                <a:cs typeface="Arial"/>
              </a:rPr>
              <a:t>has 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10" dirty="0">
                <a:latin typeface="Arial"/>
                <a:cs typeface="Arial"/>
              </a:rPr>
              <a:t>following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spc="70" dirty="0">
                <a:latin typeface="Arial"/>
                <a:cs typeface="Arial"/>
              </a:rPr>
              <a:t>features:</a:t>
            </a:r>
            <a:endParaRPr sz="1800" dirty="0">
              <a:latin typeface="Arial"/>
              <a:cs typeface="Arial"/>
            </a:endParaRPr>
          </a:p>
          <a:p>
            <a:pPr marL="299085" indent="-287020" algn="just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800" b="1" spc="-5" dirty="0">
                <a:latin typeface="Arial"/>
                <a:cs typeface="Arial"/>
              </a:rPr>
              <a:t>Bandwidth</a:t>
            </a:r>
            <a:r>
              <a:rPr sz="1800" spc="-5" dirty="0">
                <a:latin typeface="Arial"/>
                <a:cs typeface="Arial"/>
              </a:rPr>
              <a:t>: </a:t>
            </a:r>
            <a:r>
              <a:rPr sz="1800" spc="15" dirty="0">
                <a:latin typeface="Arial"/>
                <a:cs typeface="Arial"/>
              </a:rPr>
              <a:t>3G </a:t>
            </a:r>
            <a:r>
              <a:rPr sz="1800" spc="60" dirty="0">
                <a:latin typeface="Arial"/>
                <a:cs typeface="Arial"/>
              </a:rPr>
              <a:t>systems </a:t>
            </a:r>
            <a:r>
              <a:rPr sz="1800" spc="40" dirty="0">
                <a:latin typeface="Arial"/>
                <a:cs typeface="Arial"/>
              </a:rPr>
              <a:t>has </a:t>
            </a:r>
            <a:r>
              <a:rPr sz="1800" spc="65" dirty="0">
                <a:latin typeface="Arial"/>
                <a:cs typeface="Arial"/>
              </a:rPr>
              <a:t>channel </a:t>
            </a:r>
            <a:r>
              <a:rPr sz="1800" spc="50" dirty="0">
                <a:latin typeface="Arial"/>
                <a:cs typeface="Arial"/>
              </a:rPr>
              <a:t>usage</a:t>
            </a:r>
            <a:r>
              <a:rPr sz="1800" spc="245" dirty="0">
                <a:latin typeface="Arial"/>
                <a:cs typeface="Arial"/>
              </a:rPr>
              <a:t> </a:t>
            </a:r>
            <a:r>
              <a:rPr sz="1800" spc="130" dirty="0">
                <a:latin typeface="Arial"/>
                <a:cs typeface="Arial"/>
              </a:rPr>
              <a:t>to</a:t>
            </a:r>
            <a:endParaRPr sz="1800" dirty="0">
              <a:latin typeface="Arial"/>
              <a:cs typeface="Arial"/>
            </a:endParaRPr>
          </a:p>
          <a:p>
            <a:pPr marL="299085" algn="just">
              <a:lnSpc>
                <a:spcPct val="100000"/>
              </a:lnSpc>
            </a:pPr>
            <a:r>
              <a:rPr sz="1800" spc="135" dirty="0">
                <a:latin typeface="Arial"/>
                <a:cs typeface="Arial"/>
              </a:rPr>
              <a:t>5 </a:t>
            </a:r>
            <a:r>
              <a:rPr sz="1800" spc="65" dirty="0">
                <a:latin typeface="Arial"/>
                <a:cs typeface="Arial"/>
              </a:rPr>
              <a:t>MHz</a:t>
            </a:r>
            <a:r>
              <a:rPr sz="1800" spc="595" dirty="0">
                <a:latin typeface="Arial"/>
                <a:cs typeface="Arial"/>
              </a:rPr>
              <a:t> </a:t>
            </a:r>
            <a:r>
              <a:rPr sz="1800" spc="70" dirty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  <a:p>
            <a:pPr marL="299085" marR="5715" indent="-287020"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720" algn="l"/>
              </a:tabLst>
            </a:pPr>
            <a:r>
              <a:rPr sz="1800" b="1" spc="25" dirty="0">
                <a:latin typeface="Arial"/>
                <a:cs typeface="Arial"/>
              </a:rPr>
              <a:t>Data </a:t>
            </a:r>
            <a:r>
              <a:rPr sz="1800" b="1" spc="35" dirty="0">
                <a:latin typeface="Arial"/>
                <a:cs typeface="Arial"/>
              </a:rPr>
              <a:t>rate</a:t>
            </a:r>
            <a:r>
              <a:rPr sz="1800" spc="35" dirty="0">
                <a:latin typeface="Arial"/>
                <a:cs typeface="Arial"/>
              </a:rPr>
              <a:t>: </a:t>
            </a:r>
            <a:r>
              <a:rPr sz="1800" spc="75" dirty="0">
                <a:latin typeface="Arial"/>
                <a:cs typeface="Arial"/>
              </a:rPr>
              <a:t>Target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60" dirty="0">
                <a:latin typeface="Arial"/>
                <a:cs typeface="Arial"/>
              </a:rPr>
              <a:t>rates </a:t>
            </a:r>
            <a:r>
              <a:rPr sz="1800" spc="40" dirty="0">
                <a:latin typeface="Arial"/>
                <a:cs typeface="Arial"/>
              </a:rPr>
              <a:t>are </a:t>
            </a:r>
            <a:r>
              <a:rPr sz="1800" spc="135" dirty="0">
                <a:latin typeface="Arial"/>
                <a:cs typeface="Arial"/>
              </a:rPr>
              <a:t>144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135" dirty="0">
                <a:latin typeface="Arial"/>
                <a:cs typeface="Arial"/>
              </a:rPr>
              <a:t>384 </a:t>
            </a:r>
            <a:r>
              <a:rPr sz="1800" spc="770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kbps.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Font typeface="Arial"/>
              <a:buChar char="•"/>
              <a:tabLst>
                <a:tab pos="370840" algn="l"/>
              </a:tabLst>
            </a:pPr>
            <a:r>
              <a:rPr dirty="0"/>
              <a:t>	</a:t>
            </a:r>
            <a:r>
              <a:rPr sz="1800" b="1" spc="35" dirty="0">
                <a:latin typeface="Arial"/>
                <a:cs typeface="Arial"/>
              </a:rPr>
              <a:t>Multirate</a:t>
            </a:r>
            <a:r>
              <a:rPr sz="1800" spc="35" dirty="0">
                <a:latin typeface="Arial"/>
                <a:cs typeface="Arial"/>
              </a:rPr>
              <a:t>: </a:t>
            </a: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120" dirty="0">
                <a:latin typeface="Arial"/>
                <a:cs typeface="Arial"/>
              </a:rPr>
              <a:t>term </a:t>
            </a:r>
            <a:r>
              <a:rPr sz="1800" spc="110" dirty="0">
                <a:latin typeface="Arial"/>
                <a:cs typeface="Arial"/>
              </a:rPr>
              <a:t>multirate </a:t>
            </a:r>
            <a:r>
              <a:rPr sz="1800" spc="70" dirty="0">
                <a:latin typeface="Arial"/>
                <a:cs typeface="Arial"/>
              </a:rPr>
              <a:t>refers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the  provision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14" dirty="0">
                <a:latin typeface="Arial"/>
                <a:cs typeface="Arial"/>
              </a:rPr>
              <a:t>multiple </a:t>
            </a:r>
            <a:r>
              <a:rPr sz="1800" spc="135" dirty="0">
                <a:latin typeface="Arial"/>
                <a:cs typeface="Arial"/>
              </a:rPr>
              <a:t>fixed-data-rate </a:t>
            </a:r>
            <a:r>
              <a:rPr sz="1800" spc="80" dirty="0">
                <a:latin typeface="Arial"/>
                <a:cs typeface="Arial"/>
              </a:rPr>
              <a:t>logical  </a:t>
            </a:r>
            <a:r>
              <a:rPr sz="1800" spc="55" dirty="0">
                <a:latin typeface="Arial"/>
                <a:cs typeface="Arial"/>
              </a:rPr>
              <a:t>channels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75" dirty="0">
                <a:latin typeface="Arial"/>
                <a:cs typeface="Arial"/>
              </a:rPr>
              <a:t>given </a:t>
            </a:r>
            <a:r>
              <a:rPr sz="1800" spc="65" dirty="0">
                <a:latin typeface="Arial"/>
                <a:cs typeface="Arial"/>
              </a:rPr>
              <a:t>user,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90" dirty="0">
                <a:latin typeface="Arial"/>
                <a:cs typeface="Arial"/>
              </a:rPr>
              <a:t>which </a:t>
            </a:r>
            <a:r>
              <a:rPr sz="1800" spc="105" dirty="0">
                <a:latin typeface="Arial"/>
                <a:cs typeface="Arial"/>
              </a:rPr>
              <a:t>different  </a:t>
            </a:r>
            <a:r>
              <a:rPr sz="1800" spc="70" dirty="0">
                <a:latin typeface="Arial"/>
                <a:cs typeface="Arial"/>
              </a:rPr>
              <a:t>data  </a:t>
            </a:r>
            <a:r>
              <a:rPr sz="1800" spc="60" dirty="0">
                <a:latin typeface="Arial"/>
                <a:cs typeface="Arial"/>
              </a:rPr>
              <a:t>rates  </a:t>
            </a:r>
            <a:r>
              <a:rPr sz="1800" spc="45" dirty="0">
                <a:latin typeface="Arial"/>
                <a:cs typeface="Arial"/>
              </a:rPr>
              <a:t>are  </a:t>
            </a:r>
            <a:r>
              <a:rPr sz="1800" spc="95" dirty="0">
                <a:latin typeface="Arial"/>
                <a:cs typeface="Arial"/>
              </a:rPr>
              <a:t>provided  </a:t>
            </a:r>
            <a:r>
              <a:rPr sz="1800" spc="110" dirty="0">
                <a:latin typeface="Arial"/>
                <a:cs typeface="Arial"/>
              </a:rPr>
              <a:t>on  </a:t>
            </a:r>
            <a:r>
              <a:rPr sz="1800" spc="105" dirty="0">
                <a:latin typeface="Arial"/>
                <a:cs typeface="Arial"/>
              </a:rPr>
              <a:t>different</a:t>
            </a:r>
            <a:r>
              <a:rPr sz="1800" spc="210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logical</a:t>
            </a:r>
            <a:endParaRPr sz="1800" dirty="0">
              <a:latin typeface="Arial"/>
              <a:cs typeface="Arial"/>
            </a:endParaRPr>
          </a:p>
          <a:p>
            <a:pPr marL="299085" marR="5715" algn="just">
              <a:lnSpc>
                <a:spcPct val="99300"/>
              </a:lnSpc>
              <a:spcBef>
                <a:spcPts val="75"/>
              </a:spcBef>
            </a:pPr>
            <a:r>
              <a:rPr sz="1800" spc="55" dirty="0">
                <a:latin typeface="Arial"/>
                <a:cs typeface="Arial"/>
              </a:rPr>
              <a:t>channels. </a:t>
            </a:r>
            <a:r>
              <a:rPr sz="1800" spc="75" dirty="0">
                <a:latin typeface="Arial"/>
                <a:cs typeface="Arial"/>
              </a:rPr>
              <a:t>Further,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05" dirty="0">
                <a:latin typeface="Arial"/>
                <a:cs typeface="Arial"/>
              </a:rPr>
              <a:t>traffic on </a:t>
            </a:r>
            <a:r>
              <a:rPr sz="1800" spc="30" dirty="0">
                <a:latin typeface="Arial"/>
                <a:cs typeface="Arial"/>
              </a:rPr>
              <a:t>each </a:t>
            </a:r>
            <a:r>
              <a:rPr sz="1800" spc="80" dirty="0">
                <a:latin typeface="Arial"/>
                <a:cs typeface="Arial"/>
              </a:rPr>
              <a:t>logical  </a:t>
            </a:r>
            <a:r>
              <a:rPr sz="1800" spc="65" dirty="0">
                <a:latin typeface="Arial"/>
                <a:cs typeface="Arial"/>
              </a:rPr>
              <a:t>channel </a:t>
            </a:r>
            <a:r>
              <a:rPr sz="1800" spc="40" dirty="0">
                <a:latin typeface="Arial"/>
                <a:cs typeface="Arial"/>
              </a:rPr>
              <a:t>can </a:t>
            </a:r>
            <a:r>
              <a:rPr sz="1800" spc="60" dirty="0">
                <a:latin typeface="Arial"/>
                <a:cs typeface="Arial"/>
              </a:rPr>
              <a:t>be </a:t>
            </a:r>
            <a:r>
              <a:rPr sz="1800" spc="80" dirty="0">
                <a:latin typeface="Arial"/>
                <a:cs typeface="Arial"/>
              </a:rPr>
              <a:t>switched </a:t>
            </a:r>
            <a:r>
              <a:rPr sz="1800" spc="85" dirty="0">
                <a:latin typeface="Arial"/>
                <a:cs typeface="Arial"/>
              </a:rPr>
              <a:t>independently  </a:t>
            </a:r>
            <a:r>
              <a:rPr sz="1800" spc="120" dirty="0">
                <a:latin typeface="Arial"/>
                <a:cs typeface="Arial"/>
              </a:rPr>
              <a:t>through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60" dirty="0">
                <a:latin typeface="Arial"/>
                <a:cs typeface="Arial"/>
              </a:rPr>
              <a:t>wireless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20" dirty="0">
                <a:latin typeface="Arial"/>
                <a:cs typeface="Arial"/>
              </a:rPr>
              <a:t>fixed </a:t>
            </a:r>
            <a:r>
              <a:rPr sz="1800" spc="95" dirty="0">
                <a:latin typeface="Arial"/>
                <a:cs typeface="Arial"/>
              </a:rPr>
              <a:t>networks </a:t>
            </a:r>
            <a:r>
              <a:rPr sz="1800" spc="130" dirty="0">
                <a:latin typeface="Arial"/>
                <a:cs typeface="Arial"/>
              </a:rPr>
              <a:t>to  </a:t>
            </a:r>
            <a:r>
              <a:rPr sz="1800" spc="110" dirty="0">
                <a:latin typeface="Arial"/>
                <a:cs typeface="Arial"/>
              </a:rPr>
              <a:t>different</a:t>
            </a:r>
            <a:r>
              <a:rPr sz="1800" spc="720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destinations.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32776" y="143254"/>
            <a:ext cx="2776728" cy="6659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48259" y="0"/>
            <a:ext cx="5975350" cy="610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635" marR="904240" indent="-652780">
              <a:lnSpc>
                <a:spcPct val="100000"/>
              </a:lnSpc>
              <a:spcBef>
                <a:spcPts val="100"/>
              </a:spcBef>
            </a:pPr>
            <a:r>
              <a:rPr lang="en-US" sz="1800" b="1" spc="105" dirty="0">
                <a:latin typeface="Arial"/>
                <a:cs typeface="Arial"/>
              </a:rPr>
              <a:t>1.5 </a:t>
            </a:r>
            <a:r>
              <a:rPr sz="1800" b="1" spc="105" dirty="0">
                <a:latin typeface="Arial"/>
                <a:cs typeface="Arial"/>
              </a:rPr>
              <a:t>4G/5G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-120" dirty="0">
                <a:latin typeface="Arial"/>
                <a:cs typeface="Arial"/>
              </a:rPr>
              <a:t>CELLULAR</a:t>
            </a:r>
            <a:endParaRPr sz="1800" dirty="0">
              <a:latin typeface="Arial"/>
              <a:cs typeface="Arial"/>
            </a:endParaRPr>
          </a:p>
          <a:p>
            <a:pPr marL="139700" algn="just">
              <a:lnSpc>
                <a:spcPct val="100000"/>
              </a:lnSpc>
            </a:pPr>
            <a:r>
              <a:rPr sz="1800" b="1" spc="5" dirty="0">
                <a:latin typeface="Arial"/>
                <a:cs typeface="Arial"/>
              </a:rPr>
              <a:t>Fourth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Generation</a:t>
            </a:r>
            <a:endParaRPr sz="1800" dirty="0">
              <a:latin typeface="Arial"/>
              <a:cs typeface="Arial"/>
            </a:endParaRPr>
          </a:p>
          <a:p>
            <a:pPr marL="426084" marR="119380" indent="-287020" algn="just">
              <a:lnSpc>
                <a:spcPct val="100000"/>
              </a:lnSpc>
              <a:buChar char="•"/>
              <a:tabLst>
                <a:tab pos="426720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95" dirty="0">
                <a:latin typeface="Arial"/>
                <a:cs typeface="Arial"/>
              </a:rPr>
              <a:t>evolution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85" dirty="0">
                <a:latin typeface="Arial"/>
                <a:cs typeface="Arial"/>
              </a:rPr>
              <a:t>smartphones  </a:t>
            </a:r>
            <a:r>
              <a:rPr sz="1800" spc="75" dirty="0">
                <a:latin typeface="Arial"/>
                <a:cs typeface="Arial"/>
              </a:rPr>
              <a:t>and cellular  </a:t>
            </a:r>
            <a:r>
              <a:rPr sz="1800" spc="95" dirty="0">
                <a:latin typeface="Arial"/>
                <a:cs typeface="Arial"/>
              </a:rPr>
              <a:t>networks </a:t>
            </a:r>
            <a:r>
              <a:rPr sz="1800" spc="40" dirty="0">
                <a:latin typeface="Arial"/>
                <a:cs typeface="Arial"/>
              </a:rPr>
              <a:t>has </a:t>
            </a:r>
            <a:r>
              <a:rPr sz="1800" spc="70" dirty="0">
                <a:latin typeface="Arial"/>
                <a:cs typeface="Arial"/>
              </a:rPr>
              <a:t>ushered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65" dirty="0">
                <a:latin typeface="Arial"/>
                <a:cs typeface="Arial"/>
              </a:rPr>
              <a:t>new </a:t>
            </a:r>
            <a:r>
              <a:rPr sz="1800" spc="85" dirty="0">
                <a:latin typeface="Arial"/>
                <a:cs typeface="Arial"/>
              </a:rPr>
              <a:t>generation </a:t>
            </a:r>
            <a:r>
              <a:rPr sz="1800" spc="125" dirty="0">
                <a:latin typeface="Arial"/>
                <a:cs typeface="Arial"/>
              </a:rPr>
              <a:t>of  </a:t>
            </a:r>
            <a:r>
              <a:rPr sz="1800" spc="75" dirty="0">
                <a:latin typeface="Arial"/>
                <a:cs typeface="Arial"/>
              </a:rPr>
              <a:t>capabilities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75" dirty="0">
                <a:latin typeface="Arial"/>
                <a:cs typeface="Arial"/>
              </a:rPr>
              <a:t>standards, </a:t>
            </a:r>
            <a:r>
              <a:rPr sz="1800" spc="90" dirty="0">
                <a:latin typeface="Arial"/>
                <a:cs typeface="Arial"/>
              </a:rPr>
              <a:t>which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70" dirty="0">
                <a:latin typeface="Arial"/>
                <a:cs typeface="Arial"/>
              </a:rPr>
              <a:t>collectively  </a:t>
            </a:r>
            <a:r>
              <a:rPr sz="1800" spc="60" dirty="0">
                <a:latin typeface="Arial"/>
                <a:cs typeface="Arial"/>
              </a:rPr>
              <a:t>called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spc="30" dirty="0">
                <a:latin typeface="Arial"/>
                <a:cs typeface="Arial"/>
              </a:rPr>
              <a:t>4G.</a:t>
            </a:r>
            <a:endParaRPr sz="1800" dirty="0">
              <a:latin typeface="Arial"/>
              <a:cs typeface="Arial"/>
            </a:endParaRPr>
          </a:p>
          <a:p>
            <a:pPr marL="426084" marR="118110" indent="-287020" algn="just">
              <a:lnSpc>
                <a:spcPct val="100000"/>
              </a:lnSpc>
              <a:buChar char="•"/>
              <a:tabLst>
                <a:tab pos="426720" algn="l"/>
              </a:tabLst>
            </a:pPr>
            <a:r>
              <a:rPr sz="1800" spc="15" dirty="0">
                <a:latin typeface="Arial"/>
                <a:cs typeface="Arial"/>
              </a:rPr>
              <a:t>4G </a:t>
            </a:r>
            <a:r>
              <a:rPr sz="1800" spc="60" dirty="0">
                <a:latin typeface="Arial"/>
                <a:cs typeface="Arial"/>
              </a:rPr>
              <a:t>systems </a:t>
            </a:r>
            <a:r>
              <a:rPr sz="1800" spc="90" dirty="0">
                <a:latin typeface="Arial"/>
                <a:cs typeface="Arial"/>
              </a:rPr>
              <a:t>provide </a:t>
            </a:r>
            <a:r>
              <a:rPr sz="1800" spc="120" dirty="0">
                <a:latin typeface="Arial"/>
                <a:cs typeface="Arial"/>
              </a:rPr>
              <a:t>ultra-broadband </a:t>
            </a:r>
            <a:r>
              <a:rPr sz="1800" spc="85" dirty="0">
                <a:latin typeface="Arial"/>
                <a:cs typeface="Arial"/>
              </a:rPr>
              <a:t>Internet  </a:t>
            </a:r>
            <a:r>
              <a:rPr sz="1800" spc="10" dirty="0">
                <a:latin typeface="Arial"/>
                <a:cs typeface="Arial"/>
              </a:rPr>
              <a:t>access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65" dirty="0">
                <a:latin typeface="Arial"/>
                <a:cs typeface="Arial"/>
              </a:rPr>
              <a:t>variety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10" dirty="0">
                <a:latin typeface="Arial"/>
                <a:cs typeface="Arial"/>
              </a:rPr>
              <a:t>mobile </a:t>
            </a:r>
            <a:r>
              <a:rPr sz="1800" spc="40" dirty="0">
                <a:latin typeface="Arial"/>
                <a:cs typeface="Arial"/>
              </a:rPr>
              <a:t>devices </a:t>
            </a:r>
            <a:r>
              <a:rPr sz="1800" spc="105" dirty="0">
                <a:latin typeface="Arial"/>
                <a:cs typeface="Arial"/>
              </a:rPr>
              <a:t>including  </a:t>
            </a:r>
            <a:r>
              <a:rPr sz="1800" spc="85" dirty="0">
                <a:latin typeface="Arial"/>
                <a:cs typeface="Arial"/>
              </a:rPr>
              <a:t>laptops, smartphones, </a:t>
            </a:r>
            <a:r>
              <a:rPr sz="1800" spc="75" dirty="0">
                <a:latin typeface="Arial"/>
                <a:cs typeface="Arial"/>
              </a:rPr>
              <a:t>and</a:t>
            </a:r>
            <a:r>
              <a:rPr sz="1800" spc="80" dirty="0">
                <a:latin typeface="Arial"/>
                <a:cs typeface="Arial"/>
              </a:rPr>
              <a:t> tablets.</a:t>
            </a:r>
            <a:endParaRPr sz="1800" dirty="0">
              <a:latin typeface="Arial"/>
              <a:cs typeface="Arial"/>
            </a:endParaRPr>
          </a:p>
          <a:p>
            <a:pPr marL="426084" marR="119380" indent="-287020" algn="just">
              <a:lnSpc>
                <a:spcPct val="100000"/>
              </a:lnSpc>
              <a:buChar char="•"/>
              <a:tabLst>
                <a:tab pos="426720" algn="l"/>
              </a:tabLst>
            </a:pPr>
            <a:r>
              <a:rPr sz="1800" spc="20" dirty="0">
                <a:latin typeface="Arial"/>
                <a:cs typeface="Arial"/>
              </a:rPr>
              <a:t>4G </a:t>
            </a:r>
            <a:r>
              <a:rPr sz="1800" spc="95" dirty="0">
                <a:latin typeface="Arial"/>
                <a:cs typeface="Arial"/>
              </a:rPr>
              <a:t>networks </a:t>
            </a:r>
            <a:r>
              <a:rPr sz="1800" spc="110" dirty="0">
                <a:latin typeface="Arial"/>
                <a:cs typeface="Arial"/>
              </a:rPr>
              <a:t>support </a:t>
            </a:r>
            <a:r>
              <a:rPr sz="1800" spc="85" dirty="0">
                <a:latin typeface="Arial"/>
                <a:cs typeface="Arial"/>
              </a:rPr>
              <a:t>Mobile </a:t>
            </a:r>
            <a:r>
              <a:rPr sz="1800" spc="75" dirty="0">
                <a:latin typeface="Arial"/>
                <a:cs typeface="Arial"/>
              </a:rPr>
              <a:t>web </a:t>
            </a:r>
            <a:r>
              <a:rPr sz="1800" spc="10" dirty="0">
                <a:latin typeface="Arial"/>
                <a:cs typeface="Arial"/>
              </a:rPr>
              <a:t>access </a:t>
            </a:r>
            <a:r>
              <a:rPr sz="1800" spc="75" dirty="0">
                <a:latin typeface="Arial"/>
                <a:cs typeface="Arial"/>
              </a:rPr>
              <a:t>and  </a:t>
            </a:r>
            <a:r>
              <a:rPr sz="1800" spc="130" dirty="0">
                <a:latin typeface="Arial"/>
                <a:cs typeface="Arial"/>
              </a:rPr>
              <a:t>high-bandwidth </a:t>
            </a:r>
            <a:r>
              <a:rPr sz="1800" spc="85" dirty="0">
                <a:latin typeface="Arial"/>
                <a:cs typeface="Arial"/>
              </a:rPr>
              <a:t>applications</a:t>
            </a:r>
            <a:r>
              <a:rPr sz="1800" spc="670" dirty="0">
                <a:latin typeface="Arial"/>
                <a:cs typeface="Arial"/>
              </a:rPr>
              <a:t> </a:t>
            </a:r>
            <a:r>
              <a:rPr sz="1800" spc="65" dirty="0">
                <a:latin typeface="Arial"/>
                <a:cs typeface="Arial"/>
              </a:rPr>
              <a:t>such </a:t>
            </a:r>
            <a:r>
              <a:rPr sz="1800" spc="10" dirty="0">
                <a:latin typeface="Arial"/>
                <a:cs typeface="Arial"/>
              </a:rPr>
              <a:t>as </a:t>
            </a:r>
            <a:r>
              <a:rPr sz="1800" spc="180" dirty="0">
                <a:latin typeface="Arial"/>
                <a:cs typeface="Arial"/>
              </a:rPr>
              <a:t>high-  </a:t>
            </a:r>
            <a:r>
              <a:rPr sz="1800" spc="110" dirty="0">
                <a:latin typeface="Arial"/>
                <a:cs typeface="Arial"/>
              </a:rPr>
              <a:t>definition mobile </a:t>
            </a:r>
            <a:r>
              <a:rPr sz="1800" spc="20" dirty="0">
                <a:latin typeface="Arial"/>
                <a:cs typeface="Arial"/>
              </a:rPr>
              <a:t>TV, </a:t>
            </a:r>
            <a:r>
              <a:rPr sz="1800" spc="110" dirty="0">
                <a:latin typeface="Arial"/>
                <a:cs typeface="Arial"/>
              </a:rPr>
              <a:t>mobile </a:t>
            </a:r>
            <a:r>
              <a:rPr sz="1800" spc="75" dirty="0">
                <a:latin typeface="Arial"/>
                <a:cs typeface="Arial"/>
              </a:rPr>
              <a:t>video </a:t>
            </a:r>
            <a:r>
              <a:rPr sz="1800" spc="80" dirty="0">
                <a:latin typeface="Arial"/>
                <a:cs typeface="Arial"/>
              </a:rPr>
              <a:t>conferencing, 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05" dirty="0">
                <a:latin typeface="Arial"/>
                <a:cs typeface="Arial"/>
              </a:rPr>
              <a:t>gaming</a:t>
            </a:r>
            <a:r>
              <a:rPr sz="1800" spc="80" dirty="0">
                <a:latin typeface="Arial"/>
                <a:cs typeface="Arial"/>
              </a:rPr>
              <a:t> </a:t>
            </a:r>
            <a:r>
              <a:rPr sz="1800" spc="40" dirty="0">
                <a:latin typeface="Arial"/>
                <a:cs typeface="Arial"/>
              </a:rPr>
              <a:t>services.</a:t>
            </a:r>
            <a:endParaRPr sz="1800" dirty="0">
              <a:latin typeface="Arial"/>
              <a:cs typeface="Arial"/>
            </a:endParaRPr>
          </a:p>
          <a:p>
            <a:pPr marL="139700" algn="just">
              <a:lnSpc>
                <a:spcPct val="100000"/>
              </a:lnSpc>
              <a:spcBef>
                <a:spcPts val="5"/>
              </a:spcBef>
            </a:pPr>
            <a:r>
              <a:rPr sz="1800" b="1" spc="20" dirty="0">
                <a:latin typeface="Arial"/>
                <a:cs typeface="Arial"/>
              </a:rPr>
              <a:t>4G </a:t>
            </a:r>
            <a:r>
              <a:rPr sz="1800" b="1" spc="-25" dirty="0">
                <a:latin typeface="Arial"/>
                <a:cs typeface="Arial"/>
              </a:rPr>
              <a:t>systems </a:t>
            </a:r>
            <a:r>
              <a:rPr sz="1800" b="1" spc="-10" dirty="0">
                <a:latin typeface="Arial"/>
                <a:cs typeface="Arial"/>
              </a:rPr>
              <a:t>have </a:t>
            </a:r>
            <a:r>
              <a:rPr sz="1800" b="1" spc="35" dirty="0">
                <a:latin typeface="Arial"/>
                <a:cs typeface="Arial"/>
              </a:rPr>
              <a:t>the </a:t>
            </a:r>
            <a:r>
              <a:rPr sz="1800" b="1" spc="20" dirty="0">
                <a:latin typeface="Arial"/>
                <a:cs typeface="Arial"/>
              </a:rPr>
              <a:t>following</a:t>
            </a:r>
            <a:r>
              <a:rPr sz="1800" b="1" spc="240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characteristics:</a:t>
            </a:r>
            <a:endParaRPr sz="1800" dirty="0">
              <a:latin typeface="Arial"/>
              <a:cs typeface="Arial"/>
            </a:endParaRPr>
          </a:p>
          <a:p>
            <a:pPr marL="426084" indent="-287020" algn="just">
              <a:lnSpc>
                <a:spcPct val="100000"/>
              </a:lnSpc>
              <a:buChar char="•"/>
              <a:tabLst>
                <a:tab pos="426720" algn="l"/>
              </a:tabLst>
            </a:pPr>
            <a:r>
              <a:rPr sz="1800" spc="-10" dirty="0">
                <a:latin typeface="Arial"/>
                <a:cs typeface="Arial"/>
              </a:rPr>
              <a:t>Based </a:t>
            </a:r>
            <a:r>
              <a:rPr sz="1800" spc="105" dirty="0">
                <a:latin typeface="Arial"/>
                <a:cs typeface="Arial"/>
              </a:rPr>
              <a:t>on </a:t>
            </a:r>
            <a:r>
              <a:rPr sz="1800" spc="50" dirty="0">
                <a:latin typeface="Arial"/>
                <a:cs typeface="Arial"/>
              </a:rPr>
              <a:t>an </a:t>
            </a:r>
            <a:r>
              <a:rPr sz="1800" spc="75" dirty="0">
                <a:latin typeface="Arial"/>
                <a:cs typeface="Arial"/>
              </a:rPr>
              <a:t>all-IP packet </a:t>
            </a:r>
            <a:r>
              <a:rPr sz="1800" spc="80" dirty="0">
                <a:latin typeface="Arial"/>
                <a:cs typeface="Arial"/>
              </a:rPr>
              <a:t>switched</a:t>
            </a:r>
            <a:r>
              <a:rPr sz="1800" spc="160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network</a:t>
            </a:r>
            <a:endParaRPr sz="1800" dirty="0">
              <a:latin typeface="Arial"/>
              <a:cs typeface="Arial"/>
            </a:endParaRPr>
          </a:p>
          <a:p>
            <a:pPr marL="426084" marR="119380" indent="-287020" algn="just">
              <a:lnSpc>
                <a:spcPct val="100000"/>
              </a:lnSpc>
              <a:buChar char="•"/>
              <a:tabLst>
                <a:tab pos="426720" algn="l"/>
              </a:tabLst>
            </a:pPr>
            <a:r>
              <a:rPr sz="1800" spc="80" dirty="0">
                <a:latin typeface="Arial"/>
                <a:cs typeface="Arial"/>
              </a:rPr>
              <a:t>Support </a:t>
            </a:r>
            <a:r>
              <a:rPr sz="1800" spc="65" dirty="0">
                <a:latin typeface="Arial"/>
                <a:cs typeface="Arial"/>
              </a:rPr>
              <a:t>peak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60" dirty="0">
                <a:latin typeface="Arial"/>
                <a:cs typeface="Arial"/>
              </a:rPr>
              <a:t>rates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25" dirty="0">
                <a:latin typeface="Arial"/>
                <a:cs typeface="Arial"/>
              </a:rPr>
              <a:t>up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100" dirty="0">
                <a:latin typeface="Arial"/>
                <a:cs typeface="Arial"/>
              </a:rPr>
              <a:t>approximately  </a:t>
            </a:r>
            <a:r>
              <a:rPr sz="1800" spc="135" dirty="0">
                <a:latin typeface="Arial"/>
                <a:cs typeface="Arial"/>
              </a:rPr>
              <a:t>100 </a:t>
            </a:r>
            <a:r>
              <a:rPr sz="1800" spc="80" dirty="0">
                <a:latin typeface="Arial"/>
                <a:cs typeface="Arial"/>
              </a:rPr>
              <a:t>Mbps </a:t>
            </a:r>
            <a:r>
              <a:rPr sz="1800" spc="135" dirty="0">
                <a:latin typeface="Arial"/>
                <a:cs typeface="Arial"/>
              </a:rPr>
              <a:t>for </a:t>
            </a:r>
            <a:r>
              <a:rPr sz="1800" spc="140" dirty="0">
                <a:latin typeface="Arial"/>
                <a:cs typeface="Arial"/>
              </a:rPr>
              <a:t>high-mobility </a:t>
            </a:r>
            <a:r>
              <a:rPr sz="1800" spc="110" dirty="0">
                <a:latin typeface="Arial"/>
                <a:cs typeface="Arial"/>
              </a:rPr>
              <a:t>mobile </a:t>
            </a:r>
            <a:r>
              <a:rPr sz="1800" spc="10" dirty="0">
                <a:latin typeface="Arial"/>
                <a:cs typeface="Arial"/>
              </a:rPr>
              <a:t>access </a:t>
            </a:r>
            <a:r>
              <a:rPr sz="1800" spc="80" dirty="0">
                <a:latin typeface="Arial"/>
                <a:cs typeface="Arial"/>
              </a:rPr>
              <a:t>and  </a:t>
            </a:r>
            <a:r>
              <a:rPr sz="1800" spc="120" dirty="0">
                <a:latin typeface="Arial"/>
                <a:cs typeface="Arial"/>
              </a:rPr>
              <a:t>up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5" dirty="0">
                <a:latin typeface="Arial"/>
                <a:cs typeface="Arial"/>
              </a:rPr>
              <a:t>approximately </a:t>
            </a:r>
            <a:r>
              <a:rPr sz="1800" spc="135" dirty="0">
                <a:latin typeface="Arial"/>
                <a:cs typeface="Arial"/>
              </a:rPr>
              <a:t>1 </a:t>
            </a:r>
            <a:r>
              <a:rPr sz="1800" spc="45" dirty="0">
                <a:latin typeface="Arial"/>
                <a:cs typeface="Arial"/>
              </a:rPr>
              <a:t>Gbps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140" dirty="0">
                <a:latin typeface="Arial"/>
                <a:cs typeface="Arial"/>
              </a:rPr>
              <a:t>low-mobility  </a:t>
            </a:r>
            <a:r>
              <a:rPr sz="1800" spc="10" dirty="0">
                <a:latin typeface="Arial"/>
                <a:cs typeface="Arial"/>
              </a:rPr>
              <a:t>access </a:t>
            </a:r>
            <a:r>
              <a:rPr sz="1800" spc="65" dirty="0">
                <a:latin typeface="Arial"/>
                <a:cs typeface="Arial"/>
              </a:rPr>
              <a:t>such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65" dirty="0">
                <a:latin typeface="Arial"/>
                <a:cs typeface="Arial"/>
              </a:rPr>
              <a:t>local </a:t>
            </a:r>
            <a:r>
              <a:rPr sz="1800" spc="60" dirty="0">
                <a:latin typeface="Arial"/>
                <a:cs typeface="Arial"/>
              </a:rPr>
              <a:t>wireless</a:t>
            </a:r>
            <a:r>
              <a:rPr sz="1800" spc="200" dirty="0">
                <a:latin typeface="Arial"/>
                <a:cs typeface="Arial"/>
              </a:rPr>
              <a:t> </a:t>
            </a:r>
            <a:r>
              <a:rPr sz="1800" spc="10" dirty="0">
                <a:latin typeface="Arial"/>
                <a:cs typeface="Arial"/>
              </a:rPr>
              <a:t>access</a:t>
            </a:r>
            <a:endParaRPr sz="1800" dirty="0">
              <a:latin typeface="Arial"/>
              <a:cs typeface="Arial"/>
            </a:endParaRPr>
          </a:p>
          <a:p>
            <a:pPr marL="426084" marR="11811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426720" algn="l"/>
              </a:tabLst>
            </a:pPr>
            <a:r>
              <a:rPr sz="1800" spc="70" dirty="0">
                <a:latin typeface="Arial"/>
                <a:cs typeface="Arial"/>
              </a:rPr>
              <a:t>Dynamically </a:t>
            </a:r>
            <a:r>
              <a:rPr sz="1800" spc="50" dirty="0">
                <a:latin typeface="Arial"/>
                <a:cs typeface="Arial"/>
              </a:rPr>
              <a:t>share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40" dirty="0">
                <a:latin typeface="Arial"/>
                <a:cs typeface="Arial"/>
              </a:rPr>
              <a:t>use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05" dirty="0">
                <a:latin typeface="Arial"/>
                <a:cs typeface="Arial"/>
              </a:rPr>
              <a:t>network  </a:t>
            </a:r>
            <a:r>
              <a:rPr sz="1800" spc="55" dirty="0">
                <a:latin typeface="Arial"/>
                <a:cs typeface="Arial"/>
              </a:rPr>
              <a:t>resources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110" dirty="0">
                <a:latin typeface="Arial"/>
                <a:cs typeface="Arial"/>
              </a:rPr>
              <a:t>support </a:t>
            </a:r>
            <a:r>
              <a:rPr sz="1800" spc="105" dirty="0">
                <a:latin typeface="Arial"/>
                <a:cs typeface="Arial"/>
              </a:rPr>
              <a:t>more </a:t>
            </a:r>
            <a:r>
              <a:rPr sz="1800" spc="85" dirty="0">
                <a:latin typeface="Arial"/>
                <a:cs typeface="Arial"/>
              </a:rPr>
              <a:t>simultaneous </a:t>
            </a:r>
            <a:r>
              <a:rPr sz="1800" spc="50" dirty="0">
                <a:latin typeface="Arial"/>
                <a:cs typeface="Arial"/>
              </a:rPr>
              <a:t>users  </a:t>
            </a:r>
            <a:r>
              <a:rPr sz="1800" spc="85" dirty="0">
                <a:latin typeface="Arial"/>
                <a:cs typeface="Arial"/>
              </a:rPr>
              <a:t>per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60" dirty="0">
                <a:latin typeface="Arial"/>
                <a:cs typeface="Arial"/>
              </a:rPr>
              <a:t>cell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81188" y="312420"/>
            <a:ext cx="2721863" cy="6288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22859" y="0"/>
            <a:ext cx="5587365" cy="610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3235" marR="542290" indent="-652780">
              <a:lnSpc>
                <a:spcPct val="100000"/>
              </a:lnSpc>
              <a:spcBef>
                <a:spcPts val="100"/>
              </a:spcBef>
            </a:pPr>
            <a:r>
              <a:rPr lang="en-US" sz="1800" b="1" spc="105" dirty="0">
                <a:latin typeface="Arial"/>
                <a:cs typeface="Arial"/>
              </a:rPr>
              <a:t>1.5 </a:t>
            </a:r>
            <a:r>
              <a:rPr sz="1800" b="1" spc="105" dirty="0">
                <a:latin typeface="Arial"/>
                <a:cs typeface="Arial"/>
              </a:rPr>
              <a:t>4G/5G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-120" dirty="0">
                <a:latin typeface="Arial"/>
                <a:cs typeface="Arial"/>
              </a:rPr>
              <a:t>CELLULAR</a:t>
            </a:r>
            <a:endParaRPr sz="1800" dirty="0">
              <a:latin typeface="Arial"/>
              <a:cs typeface="Arial"/>
            </a:endParaRPr>
          </a:p>
          <a:p>
            <a:pPr marL="114300" algn="just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Fifth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Generation</a:t>
            </a:r>
            <a:endParaRPr sz="1800" dirty="0">
              <a:latin typeface="Arial"/>
              <a:cs typeface="Arial"/>
            </a:endParaRPr>
          </a:p>
          <a:p>
            <a:pPr marL="400685" marR="213995" indent="-287020" algn="just">
              <a:lnSpc>
                <a:spcPct val="100000"/>
              </a:lnSpc>
              <a:buChar char="•"/>
              <a:tabLst>
                <a:tab pos="401320" algn="l"/>
              </a:tabLst>
            </a:pPr>
            <a:r>
              <a:rPr sz="1800" spc="15" dirty="0">
                <a:latin typeface="Arial"/>
                <a:cs typeface="Arial"/>
              </a:rPr>
              <a:t>5G </a:t>
            </a:r>
            <a:r>
              <a:rPr sz="1800" spc="60" dirty="0">
                <a:latin typeface="Arial"/>
                <a:cs typeface="Arial"/>
              </a:rPr>
              <a:t>systems</a:t>
            </a:r>
            <a:r>
              <a:rPr sz="1800" spc="620" dirty="0">
                <a:latin typeface="Arial"/>
                <a:cs typeface="Arial"/>
              </a:rPr>
              <a:t> </a:t>
            </a:r>
            <a:r>
              <a:rPr sz="1800" spc="40" dirty="0">
                <a:latin typeface="Arial"/>
                <a:cs typeface="Arial"/>
              </a:rPr>
              <a:t>are </a:t>
            </a:r>
            <a:r>
              <a:rPr sz="1800" spc="110" dirty="0">
                <a:latin typeface="Arial"/>
                <a:cs typeface="Arial"/>
              </a:rPr>
              <a:t>still  </a:t>
            </a:r>
            <a:r>
              <a:rPr sz="1800" spc="70" dirty="0">
                <a:latin typeface="Arial"/>
                <a:cs typeface="Arial"/>
              </a:rPr>
              <a:t>some </a:t>
            </a:r>
            <a:r>
              <a:rPr sz="1800" spc="30" dirty="0">
                <a:latin typeface="Arial"/>
                <a:cs typeface="Arial"/>
              </a:rPr>
              <a:t>years </a:t>
            </a:r>
            <a:r>
              <a:rPr sz="1800" spc="25" dirty="0">
                <a:latin typeface="Arial"/>
                <a:cs typeface="Arial"/>
              </a:rPr>
              <a:t>away  </a:t>
            </a:r>
            <a:r>
              <a:rPr sz="1800" spc="60" dirty="0">
                <a:latin typeface="Arial"/>
                <a:cs typeface="Arial"/>
              </a:rPr>
              <a:t>(perhaps </a:t>
            </a:r>
            <a:r>
              <a:rPr sz="1800" spc="100" dirty="0">
                <a:latin typeface="Arial"/>
                <a:cs typeface="Arial"/>
              </a:rPr>
              <a:t>2020), </a:t>
            </a:r>
            <a:r>
              <a:rPr sz="1800" spc="135" dirty="0">
                <a:latin typeface="Arial"/>
                <a:cs typeface="Arial"/>
              </a:rPr>
              <a:t>but </a:t>
            </a:r>
            <a:r>
              <a:rPr sz="1800" spc="15" dirty="0">
                <a:latin typeface="Arial"/>
                <a:cs typeface="Arial"/>
              </a:rPr>
              <a:t>5G </a:t>
            </a:r>
            <a:r>
              <a:rPr sz="1800" spc="80" dirty="0">
                <a:latin typeface="Arial"/>
                <a:cs typeface="Arial"/>
              </a:rPr>
              <a:t>technologies </a:t>
            </a:r>
            <a:r>
              <a:rPr sz="1800" spc="40" dirty="0">
                <a:latin typeface="Arial"/>
                <a:cs typeface="Arial"/>
              </a:rPr>
              <a:t>are  </a:t>
            </a:r>
            <a:r>
              <a:rPr sz="1800" spc="85" dirty="0">
                <a:latin typeface="Arial"/>
                <a:cs typeface="Arial"/>
              </a:rPr>
              <a:t>likely </a:t>
            </a:r>
            <a:r>
              <a:rPr sz="1800" spc="50" dirty="0">
                <a:latin typeface="Arial"/>
                <a:cs typeface="Arial"/>
              </a:rPr>
              <a:t>an </a:t>
            </a:r>
            <a:r>
              <a:rPr sz="1800" spc="25" dirty="0">
                <a:latin typeface="Arial"/>
                <a:cs typeface="Arial"/>
              </a:rPr>
              <a:t>area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50" dirty="0">
                <a:latin typeface="Arial"/>
                <a:cs typeface="Arial"/>
              </a:rPr>
              <a:t>active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sz="1800" spc="50" dirty="0">
                <a:latin typeface="Arial"/>
                <a:cs typeface="Arial"/>
              </a:rPr>
              <a:t>research.</a:t>
            </a:r>
            <a:endParaRPr sz="1800" dirty="0">
              <a:latin typeface="Arial"/>
              <a:cs typeface="Arial"/>
            </a:endParaRPr>
          </a:p>
          <a:p>
            <a:pPr marL="400685" marR="212090" indent="-287020" algn="just">
              <a:lnSpc>
                <a:spcPct val="100000"/>
              </a:lnSpc>
              <a:buChar char="•"/>
              <a:tabLst>
                <a:tab pos="401320" algn="l"/>
              </a:tabLst>
            </a:pPr>
            <a:r>
              <a:rPr sz="1800" spc="-65" dirty="0">
                <a:latin typeface="Arial"/>
                <a:cs typeface="Arial"/>
              </a:rPr>
              <a:t>By </a:t>
            </a:r>
            <a:r>
              <a:rPr sz="1800" spc="120" dirty="0">
                <a:latin typeface="Arial"/>
                <a:cs typeface="Arial"/>
              </a:rPr>
              <a:t>2020,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85" dirty="0">
                <a:latin typeface="Arial"/>
                <a:cs typeface="Arial"/>
              </a:rPr>
              <a:t>huge </a:t>
            </a:r>
            <a:r>
              <a:rPr sz="1800" spc="90" dirty="0">
                <a:latin typeface="Arial"/>
                <a:cs typeface="Arial"/>
              </a:rPr>
              <a:t>amounts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105" dirty="0">
                <a:latin typeface="Arial"/>
                <a:cs typeface="Arial"/>
              </a:rPr>
              <a:t>traffic  </a:t>
            </a:r>
            <a:r>
              <a:rPr sz="1800" spc="70" dirty="0">
                <a:latin typeface="Arial"/>
                <a:cs typeface="Arial"/>
              </a:rPr>
              <a:t>generated </a:t>
            </a:r>
            <a:r>
              <a:rPr sz="1800" spc="80" dirty="0">
                <a:latin typeface="Arial"/>
                <a:cs typeface="Arial"/>
              </a:rPr>
              <a:t>by </a:t>
            </a:r>
            <a:r>
              <a:rPr sz="1800" spc="85" dirty="0">
                <a:latin typeface="Arial"/>
                <a:cs typeface="Arial"/>
              </a:rPr>
              <a:t>tablets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85" dirty="0">
                <a:latin typeface="Arial"/>
                <a:cs typeface="Arial"/>
              </a:rPr>
              <a:t>smartphones </a:t>
            </a:r>
            <a:r>
              <a:rPr sz="1800" spc="110" dirty="0">
                <a:latin typeface="Arial"/>
                <a:cs typeface="Arial"/>
              </a:rPr>
              <a:t>will  </a:t>
            </a:r>
            <a:r>
              <a:rPr sz="1800" spc="60" dirty="0">
                <a:latin typeface="Arial"/>
                <a:cs typeface="Arial"/>
              </a:rPr>
              <a:t>be</a:t>
            </a:r>
            <a:r>
              <a:rPr sz="1800" spc="620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augmented </a:t>
            </a:r>
            <a:r>
              <a:rPr sz="1800" spc="80" dirty="0">
                <a:latin typeface="Arial"/>
                <a:cs typeface="Arial"/>
              </a:rPr>
              <a:t>by </a:t>
            </a:r>
            <a:r>
              <a:rPr sz="1800" spc="50" dirty="0">
                <a:latin typeface="Arial"/>
                <a:cs typeface="Arial"/>
              </a:rPr>
              <a:t>an </a:t>
            </a:r>
            <a:r>
              <a:rPr sz="1800" spc="75" dirty="0">
                <a:latin typeface="Arial"/>
                <a:cs typeface="Arial"/>
              </a:rPr>
              <a:t>equally </a:t>
            </a:r>
            <a:r>
              <a:rPr sz="1800" spc="85" dirty="0">
                <a:latin typeface="Arial"/>
                <a:cs typeface="Arial"/>
              </a:rPr>
              <a:t>huge, </a:t>
            </a:r>
            <a:r>
              <a:rPr sz="1800" spc="75" dirty="0">
                <a:latin typeface="Arial"/>
                <a:cs typeface="Arial"/>
              </a:rPr>
              <a:t>and  </a:t>
            </a:r>
            <a:r>
              <a:rPr sz="1800" spc="70" dirty="0">
                <a:latin typeface="Arial"/>
                <a:cs typeface="Arial"/>
              </a:rPr>
              <a:t>perhaps </a:t>
            </a:r>
            <a:r>
              <a:rPr sz="1800" spc="110" dirty="0">
                <a:latin typeface="Arial"/>
                <a:cs typeface="Arial"/>
              </a:rPr>
              <a:t>much </a:t>
            </a:r>
            <a:r>
              <a:rPr sz="1800" spc="80" dirty="0">
                <a:latin typeface="Arial"/>
                <a:cs typeface="Arial"/>
              </a:rPr>
              <a:t>larger, </a:t>
            </a:r>
            <a:r>
              <a:rPr sz="1800" spc="110" dirty="0">
                <a:latin typeface="Arial"/>
                <a:cs typeface="Arial"/>
              </a:rPr>
              <a:t>amount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05" dirty="0">
                <a:latin typeface="Arial"/>
                <a:cs typeface="Arial"/>
              </a:rPr>
              <a:t>traffic </a:t>
            </a:r>
            <a:r>
              <a:rPr sz="1800" spc="140" dirty="0">
                <a:latin typeface="Arial"/>
                <a:cs typeface="Arial"/>
              </a:rPr>
              <a:t>from 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85" dirty="0">
                <a:latin typeface="Arial"/>
                <a:cs typeface="Arial"/>
              </a:rPr>
              <a:t>Internet 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80" dirty="0">
                <a:latin typeface="Arial"/>
                <a:cs typeface="Arial"/>
              </a:rPr>
              <a:t>Things, </a:t>
            </a:r>
            <a:r>
              <a:rPr sz="1800" spc="90" dirty="0">
                <a:latin typeface="Arial"/>
                <a:cs typeface="Arial"/>
              </a:rPr>
              <a:t>which </a:t>
            </a:r>
            <a:r>
              <a:rPr sz="1800" spc="75" dirty="0">
                <a:latin typeface="Arial"/>
                <a:cs typeface="Arial"/>
              </a:rPr>
              <a:t>includes  </a:t>
            </a:r>
            <a:r>
              <a:rPr sz="1800" spc="50" dirty="0">
                <a:latin typeface="Arial"/>
                <a:cs typeface="Arial"/>
              </a:rPr>
              <a:t>shoes, </a:t>
            </a:r>
            <a:r>
              <a:rPr sz="1800" spc="60" dirty="0">
                <a:latin typeface="Arial"/>
                <a:cs typeface="Arial"/>
              </a:rPr>
              <a:t>watches, appliances, </a:t>
            </a:r>
            <a:r>
              <a:rPr sz="1800" spc="45" dirty="0">
                <a:latin typeface="Arial"/>
                <a:cs typeface="Arial"/>
              </a:rPr>
              <a:t>cars,  </a:t>
            </a:r>
            <a:r>
              <a:rPr sz="1800" spc="90" dirty="0">
                <a:latin typeface="Arial"/>
                <a:cs typeface="Arial"/>
              </a:rPr>
              <a:t>thermostats, </a:t>
            </a:r>
            <a:r>
              <a:rPr sz="1800" spc="110" dirty="0">
                <a:latin typeface="Arial"/>
                <a:cs typeface="Arial"/>
              </a:rPr>
              <a:t>door </a:t>
            </a:r>
            <a:r>
              <a:rPr sz="1800" spc="75" dirty="0">
                <a:latin typeface="Arial"/>
                <a:cs typeface="Arial"/>
              </a:rPr>
              <a:t>locks, and </a:t>
            </a:r>
            <a:r>
              <a:rPr sz="1800" spc="105" dirty="0">
                <a:latin typeface="Arial"/>
                <a:cs typeface="Arial"/>
              </a:rPr>
              <a:t>much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more.</a:t>
            </a:r>
            <a:endParaRPr sz="1800" dirty="0">
              <a:latin typeface="Arial"/>
              <a:cs typeface="Arial"/>
            </a:endParaRPr>
          </a:p>
          <a:p>
            <a:pPr marL="400685" marR="215265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401320" algn="l"/>
              </a:tabLst>
            </a:pPr>
            <a:r>
              <a:rPr sz="1800" spc="55" dirty="0">
                <a:latin typeface="Arial"/>
                <a:cs typeface="Arial"/>
              </a:rPr>
              <a:t>With </a:t>
            </a:r>
            <a:r>
              <a:rPr sz="1800" spc="35" dirty="0">
                <a:latin typeface="Arial"/>
                <a:cs typeface="Arial"/>
              </a:rPr>
              <a:t>4G, </a:t>
            </a:r>
            <a:r>
              <a:rPr sz="1800" spc="45" dirty="0">
                <a:latin typeface="Arial"/>
                <a:cs typeface="Arial"/>
              </a:rPr>
              <a:t>we </a:t>
            </a:r>
            <a:r>
              <a:rPr sz="1800" spc="70" dirty="0">
                <a:latin typeface="Arial"/>
                <a:cs typeface="Arial"/>
              </a:rPr>
              <a:t>may </a:t>
            </a:r>
            <a:r>
              <a:rPr sz="1800" spc="35" dirty="0">
                <a:latin typeface="Arial"/>
                <a:cs typeface="Arial"/>
              </a:rPr>
              <a:t>have </a:t>
            </a:r>
            <a:r>
              <a:rPr sz="1800" spc="55" dirty="0">
                <a:latin typeface="Arial"/>
                <a:cs typeface="Arial"/>
              </a:rPr>
              <a:t>reached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25" dirty="0">
                <a:latin typeface="Arial"/>
                <a:cs typeface="Arial"/>
              </a:rPr>
              <a:t>point of  </a:t>
            </a:r>
            <a:r>
              <a:rPr sz="1800" spc="110" dirty="0">
                <a:latin typeface="Arial"/>
                <a:cs typeface="Arial"/>
              </a:rPr>
              <a:t>diminishing </a:t>
            </a:r>
            <a:r>
              <a:rPr sz="1800" spc="95" dirty="0">
                <a:latin typeface="Arial"/>
                <a:cs typeface="Arial"/>
              </a:rPr>
              <a:t>returns </a:t>
            </a:r>
            <a:r>
              <a:rPr sz="1800" spc="105" dirty="0">
                <a:latin typeface="Arial"/>
                <a:cs typeface="Arial"/>
              </a:rPr>
              <a:t>on network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70" dirty="0">
                <a:latin typeface="Arial"/>
                <a:cs typeface="Arial"/>
              </a:rPr>
              <a:t>efficiency.</a:t>
            </a:r>
            <a:endParaRPr sz="1800" dirty="0">
              <a:latin typeface="Arial"/>
              <a:cs typeface="Arial"/>
            </a:endParaRPr>
          </a:p>
          <a:p>
            <a:pPr marL="400685" marR="213995" indent="-287020" algn="just">
              <a:lnSpc>
                <a:spcPct val="100000"/>
              </a:lnSpc>
              <a:buChar char="•"/>
              <a:tabLst>
                <a:tab pos="401320" algn="l"/>
              </a:tabLst>
            </a:pPr>
            <a:r>
              <a:rPr sz="1800" spc="55" dirty="0">
                <a:latin typeface="Arial"/>
                <a:cs typeface="Arial"/>
              </a:rPr>
              <a:t>There </a:t>
            </a:r>
            <a:r>
              <a:rPr sz="1800" spc="110" dirty="0">
                <a:latin typeface="Arial"/>
                <a:cs typeface="Arial"/>
              </a:rPr>
              <a:t>will </a:t>
            </a:r>
            <a:r>
              <a:rPr sz="1800" spc="60" dirty="0">
                <a:latin typeface="Arial"/>
                <a:cs typeface="Arial"/>
              </a:rPr>
              <a:t>be </a:t>
            </a:r>
            <a:r>
              <a:rPr sz="1800" spc="85" dirty="0">
                <a:latin typeface="Arial"/>
                <a:cs typeface="Arial"/>
              </a:rPr>
              <a:t>incremental </a:t>
            </a:r>
            <a:r>
              <a:rPr sz="1800" spc="95" dirty="0">
                <a:latin typeface="Arial"/>
                <a:cs typeface="Arial"/>
              </a:rPr>
              <a:t>improvements </a:t>
            </a:r>
            <a:r>
              <a:rPr sz="1800" spc="110" dirty="0">
                <a:latin typeface="Arial"/>
                <a:cs typeface="Arial"/>
              </a:rPr>
              <a:t>in 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105" dirty="0">
                <a:latin typeface="Arial"/>
                <a:cs typeface="Arial"/>
              </a:rPr>
              <a:t>future, </a:t>
            </a:r>
            <a:r>
              <a:rPr sz="1800" spc="135" dirty="0">
                <a:latin typeface="Arial"/>
                <a:cs typeface="Arial"/>
              </a:rPr>
              <a:t>but </a:t>
            </a:r>
            <a:r>
              <a:rPr sz="1800" spc="95" dirty="0">
                <a:latin typeface="Arial"/>
                <a:cs typeface="Arial"/>
              </a:rPr>
              <a:t>significant </a:t>
            </a:r>
            <a:r>
              <a:rPr sz="1800" spc="40" dirty="0">
                <a:latin typeface="Arial"/>
                <a:cs typeface="Arial"/>
              </a:rPr>
              <a:t>increases </a:t>
            </a:r>
            <a:r>
              <a:rPr sz="1800" spc="110" dirty="0">
                <a:latin typeface="Arial"/>
                <a:cs typeface="Arial"/>
              </a:rPr>
              <a:t>in  </a:t>
            </a:r>
            <a:r>
              <a:rPr sz="1800" spc="85" dirty="0">
                <a:latin typeface="Arial"/>
                <a:cs typeface="Arial"/>
              </a:rPr>
              <a:t>transmission </a:t>
            </a:r>
            <a:r>
              <a:rPr sz="1800" spc="70" dirty="0">
                <a:latin typeface="Arial"/>
                <a:cs typeface="Arial"/>
              </a:rPr>
              <a:t>efficiency </a:t>
            </a:r>
            <a:r>
              <a:rPr sz="1800" spc="45" dirty="0">
                <a:latin typeface="Arial"/>
                <a:cs typeface="Arial"/>
              </a:rPr>
              <a:t>seem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unlikely.</a:t>
            </a:r>
            <a:endParaRPr sz="1800" dirty="0">
              <a:latin typeface="Arial"/>
              <a:cs typeface="Arial"/>
            </a:endParaRPr>
          </a:p>
          <a:p>
            <a:pPr marL="400685" marR="213995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401320" algn="l"/>
              </a:tabLst>
            </a:pPr>
            <a:r>
              <a:rPr sz="1800" spc="60" dirty="0">
                <a:latin typeface="Arial"/>
                <a:cs typeface="Arial"/>
              </a:rPr>
              <a:t>Instead,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80" dirty="0">
                <a:latin typeface="Arial"/>
                <a:cs typeface="Arial"/>
              </a:rPr>
              <a:t>focus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20" dirty="0">
                <a:latin typeface="Arial"/>
                <a:cs typeface="Arial"/>
              </a:rPr>
              <a:t>5G </a:t>
            </a:r>
            <a:r>
              <a:rPr sz="1800" spc="110" dirty="0">
                <a:latin typeface="Arial"/>
                <a:cs typeface="Arial"/>
              </a:rPr>
              <a:t>will </a:t>
            </a:r>
            <a:r>
              <a:rPr sz="1800" spc="60" dirty="0">
                <a:latin typeface="Arial"/>
                <a:cs typeface="Arial"/>
              </a:rPr>
              <a:t>be </a:t>
            </a:r>
            <a:r>
              <a:rPr sz="1800" spc="105" dirty="0">
                <a:latin typeface="Arial"/>
                <a:cs typeface="Arial"/>
              </a:rPr>
              <a:t>on </a:t>
            </a:r>
            <a:r>
              <a:rPr sz="1800" spc="120" dirty="0">
                <a:latin typeface="Arial"/>
                <a:cs typeface="Arial"/>
              </a:rPr>
              <a:t>building  </a:t>
            </a:r>
            <a:r>
              <a:rPr sz="1800" spc="100" dirty="0">
                <a:latin typeface="Arial"/>
                <a:cs typeface="Arial"/>
              </a:rPr>
              <a:t>more </a:t>
            </a:r>
            <a:r>
              <a:rPr sz="1800" spc="80" dirty="0">
                <a:latin typeface="Arial"/>
                <a:cs typeface="Arial"/>
              </a:rPr>
              <a:t>intelligence </a:t>
            </a:r>
            <a:r>
              <a:rPr sz="1800" spc="120" dirty="0">
                <a:latin typeface="Arial"/>
                <a:cs typeface="Arial"/>
              </a:rPr>
              <a:t>into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00" dirty="0">
                <a:latin typeface="Arial"/>
                <a:cs typeface="Arial"/>
              </a:rPr>
              <a:t>network,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85" dirty="0">
                <a:latin typeface="Arial"/>
                <a:cs typeface="Arial"/>
              </a:rPr>
              <a:t>meet  </a:t>
            </a:r>
            <a:r>
              <a:rPr sz="1800" spc="40" dirty="0">
                <a:latin typeface="Arial"/>
                <a:cs typeface="Arial"/>
              </a:rPr>
              <a:t>service </a:t>
            </a:r>
            <a:r>
              <a:rPr sz="1800" spc="95" dirty="0">
                <a:latin typeface="Arial"/>
                <a:cs typeface="Arial"/>
              </a:rPr>
              <a:t>quality </a:t>
            </a:r>
            <a:r>
              <a:rPr sz="1800" spc="75" dirty="0">
                <a:latin typeface="Arial"/>
                <a:cs typeface="Arial"/>
              </a:rPr>
              <a:t>demands </a:t>
            </a:r>
            <a:r>
              <a:rPr sz="1800" spc="85" dirty="0">
                <a:latin typeface="Arial"/>
                <a:cs typeface="Arial"/>
              </a:rPr>
              <a:t>by </a:t>
            </a:r>
            <a:r>
              <a:rPr sz="1800" spc="80" dirty="0">
                <a:latin typeface="Arial"/>
                <a:cs typeface="Arial"/>
              </a:rPr>
              <a:t>dynamic </a:t>
            </a:r>
            <a:r>
              <a:rPr sz="1800" spc="45" dirty="0">
                <a:latin typeface="Arial"/>
                <a:cs typeface="Arial"/>
              </a:rPr>
              <a:t>use </a:t>
            </a:r>
            <a:r>
              <a:rPr sz="1800" spc="125" dirty="0">
                <a:latin typeface="Arial"/>
                <a:cs typeface="Arial"/>
              </a:rPr>
              <a:t>of  </a:t>
            </a:r>
            <a:r>
              <a:rPr sz="1800" spc="95" dirty="0">
                <a:latin typeface="Arial"/>
                <a:cs typeface="Arial"/>
              </a:rPr>
              <a:t>priorities, </a:t>
            </a:r>
            <a:r>
              <a:rPr sz="1800" spc="70" dirty="0">
                <a:latin typeface="Arial"/>
                <a:cs typeface="Arial"/>
              </a:rPr>
              <a:t>adaptive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95" dirty="0">
                <a:latin typeface="Arial"/>
                <a:cs typeface="Arial"/>
              </a:rPr>
              <a:t>reconfiguration, 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00" dirty="0">
                <a:latin typeface="Arial"/>
                <a:cs typeface="Arial"/>
              </a:rPr>
              <a:t>other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85" dirty="0">
                <a:latin typeface="Arial"/>
                <a:cs typeface="Arial"/>
              </a:rPr>
              <a:t>management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techniques.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08320" y="222504"/>
            <a:ext cx="6339839" cy="6339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384165" cy="5737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9490" marR="440690" algn="ctr">
              <a:lnSpc>
                <a:spcPct val="100000"/>
              </a:lnSpc>
              <a:spcBef>
                <a:spcPts val="100"/>
              </a:spcBef>
            </a:pPr>
            <a:endParaRPr sz="27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1930"/>
              </a:spcBef>
            </a:pPr>
            <a:r>
              <a:rPr sz="1800" b="1" spc="114" dirty="0">
                <a:latin typeface="Arial"/>
                <a:cs typeface="Arial"/>
              </a:rPr>
              <a:t>1.1 </a:t>
            </a:r>
            <a:r>
              <a:rPr sz="1800" b="1" spc="20" dirty="0">
                <a:latin typeface="Arial"/>
                <a:cs typeface="Arial"/>
              </a:rPr>
              <a:t>The </a:t>
            </a:r>
            <a:r>
              <a:rPr sz="1800" b="1" spc="25" dirty="0">
                <a:latin typeface="Arial"/>
                <a:cs typeface="Arial"/>
              </a:rPr>
              <a:t>Networking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45" dirty="0">
                <a:latin typeface="Arial"/>
                <a:cs typeface="Arial"/>
              </a:rPr>
              <a:t>Ecosystem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15" dirty="0">
                <a:latin typeface="Arial"/>
                <a:cs typeface="Arial"/>
              </a:rPr>
              <a:t>application</a:t>
            </a:r>
            <a:r>
              <a:rPr sz="1800" b="1" spc="50" dirty="0">
                <a:latin typeface="Arial"/>
                <a:cs typeface="Arial"/>
              </a:rPr>
              <a:t> </a:t>
            </a:r>
            <a:r>
              <a:rPr sz="1800" b="1" spc="15" dirty="0">
                <a:latin typeface="Arial"/>
                <a:cs typeface="Arial"/>
              </a:rPr>
              <a:t>provider</a:t>
            </a:r>
            <a:endParaRPr sz="1800" dirty="0">
              <a:latin typeface="Arial"/>
              <a:cs typeface="Arial"/>
            </a:endParaRPr>
          </a:p>
          <a:p>
            <a:pPr marL="299085" marR="876935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70" dirty="0">
                <a:latin typeface="Arial"/>
                <a:cs typeface="Arial"/>
              </a:rPr>
              <a:t>An </a:t>
            </a:r>
            <a:r>
              <a:rPr sz="1800" spc="100" dirty="0">
                <a:latin typeface="Arial"/>
                <a:cs typeface="Arial"/>
              </a:rPr>
              <a:t>entity </a:t>
            </a:r>
            <a:r>
              <a:rPr sz="1800" spc="105" dirty="0">
                <a:latin typeface="Arial"/>
                <a:cs typeface="Arial"/>
              </a:rPr>
              <a:t>generating/selling </a:t>
            </a:r>
            <a:r>
              <a:rPr sz="1800" spc="65" dirty="0">
                <a:latin typeface="Arial"/>
                <a:cs typeface="Arial"/>
              </a:rPr>
              <a:t>user  </a:t>
            </a:r>
            <a:r>
              <a:rPr sz="1800" spc="85" dirty="0">
                <a:latin typeface="Arial"/>
                <a:cs typeface="Arial"/>
              </a:rPr>
              <a:t>applications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60" dirty="0">
                <a:latin typeface="Arial"/>
                <a:cs typeface="Arial"/>
              </a:rPr>
              <a:t>be </a:t>
            </a:r>
            <a:r>
              <a:rPr sz="1800" spc="75" dirty="0">
                <a:latin typeface="Arial"/>
                <a:cs typeface="Arial"/>
              </a:rPr>
              <a:t>executed </a:t>
            </a:r>
            <a:r>
              <a:rPr sz="1800" spc="105" dirty="0">
                <a:latin typeface="Arial"/>
                <a:cs typeface="Arial"/>
              </a:rPr>
              <a:t>on </a:t>
            </a:r>
            <a:r>
              <a:rPr sz="1800" spc="90" dirty="0">
                <a:latin typeface="Arial"/>
                <a:cs typeface="Arial"/>
              </a:rPr>
              <a:t>the  </a:t>
            </a:r>
            <a:r>
              <a:rPr sz="1800" spc="70" dirty="0">
                <a:latin typeface="Arial"/>
                <a:cs typeface="Arial"/>
              </a:rPr>
              <a:t>user’s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110" dirty="0">
                <a:latin typeface="Arial"/>
                <a:cs typeface="Arial"/>
              </a:rPr>
              <a:t>platform.</a:t>
            </a:r>
            <a:endParaRPr sz="1800" dirty="0">
              <a:latin typeface="Arial"/>
              <a:cs typeface="Arial"/>
            </a:endParaRPr>
          </a:p>
          <a:p>
            <a:pPr marL="299085" marR="876935" indent="-287020" algn="just">
              <a:lnSpc>
                <a:spcPts val="2100"/>
              </a:lnSpc>
              <a:spcBef>
                <a:spcPts val="180"/>
              </a:spcBef>
              <a:buChar char="•"/>
              <a:tabLst>
                <a:tab pos="299720" algn="l"/>
              </a:tabLst>
            </a:pPr>
            <a:r>
              <a:rPr sz="1800" spc="40" dirty="0">
                <a:latin typeface="Arial"/>
                <a:cs typeface="Arial"/>
              </a:rPr>
              <a:t>A </a:t>
            </a:r>
            <a:r>
              <a:rPr sz="1800" spc="105" dirty="0">
                <a:latin typeface="Arial"/>
                <a:cs typeface="Arial"/>
              </a:rPr>
              <a:t>distinct </a:t>
            </a:r>
            <a:r>
              <a:rPr sz="1800" spc="-204" dirty="0">
                <a:latin typeface="Arial"/>
                <a:cs typeface="Arial"/>
              </a:rPr>
              <a:t>زراب </a:t>
            </a:r>
            <a:r>
              <a:rPr sz="1800" spc="70" dirty="0">
                <a:latin typeface="Arial"/>
                <a:cs typeface="Arial"/>
              </a:rPr>
              <a:t>category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5" dirty="0">
                <a:latin typeface="Arial"/>
                <a:cs typeface="Arial"/>
              </a:rPr>
              <a:t>provider </a:t>
            </a:r>
            <a:r>
              <a:rPr sz="1800" spc="60" dirty="0">
                <a:latin typeface="Arial"/>
                <a:cs typeface="Arial"/>
              </a:rPr>
              <a:t>is 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85" dirty="0">
                <a:latin typeface="Arial"/>
                <a:cs typeface="Arial"/>
              </a:rPr>
              <a:t>application </a:t>
            </a:r>
            <a:r>
              <a:rPr sz="1800" spc="40" dirty="0">
                <a:latin typeface="Arial"/>
                <a:cs typeface="Arial"/>
              </a:rPr>
              <a:t>service</a:t>
            </a:r>
            <a:r>
              <a:rPr sz="1800" spc="85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provider.</a:t>
            </a:r>
            <a:endParaRPr sz="1800" dirty="0">
              <a:latin typeface="Arial"/>
              <a:cs typeface="Arial"/>
            </a:endParaRPr>
          </a:p>
          <a:p>
            <a:pPr marL="299085" marR="876935" indent="-287020" algn="just">
              <a:lnSpc>
                <a:spcPts val="2160"/>
              </a:lnSpc>
              <a:spcBef>
                <a:spcPts val="15"/>
              </a:spcBef>
              <a:buChar char="•"/>
              <a:tabLst>
                <a:tab pos="299720" algn="l"/>
              </a:tabLst>
            </a:pPr>
            <a:r>
              <a:rPr sz="1800" spc="10" dirty="0">
                <a:latin typeface="Arial"/>
                <a:cs typeface="Arial"/>
              </a:rPr>
              <a:t>Whereas </a:t>
            </a:r>
            <a:r>
              <a:rPr sz="1800" spc="90" dirty="0">
                <a:latin typeface="Arial"/>
                <a:cs typeface="Arial"/>
              </a:rPr>
              <a:t>the application </a:t>
            </a:r>
            <a:r>
              <a:rPr sz="1800" spc="95" dirty="0">
                <a:latin typeface="Arial"/>
                <a:cs typeface="Arial"/>
              </a:rPr>
              <a:t>provider  </a:t>
            </a:r>
            <a:r>
              <a:rPr sz="1800" spc="85" dirty="0">
                <a:latin typeface="Arial"/>
                <a:cs typeface="Arial"/>
              </a:rPr>
              <a:t>downloads </a:t>
            </a:r>
            <a:r>
              <a:rPr sz="1800" spc="80" dirty="0">
                <a:latin typeface="Arial"/>
                <a:cs typeface="Arial"/>
              </a:rPr>
              <a:t>software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70" dirty="0">
                <a:latin typeface="Arial"/>
                <a:cs typeface="Arial"/>
              </a:rPr>
              <a:t>user’s  </a:t>
            </a:r>
            <a:r>
              <a:rPr sz="1800" spc="114" dirty="0">
                <a:latin typeface="Arial"/>
                <a:cs typeface="Arial"/>
              </a:rPr>
              <a:t>platform,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90" dirty="0">
                <a:latin typeface="Arial"/>
                <a:cs typeface="Arial"/>
              </a:rPr>
              <a:t>application </a:t>
            </a:r>
            <a:r>
              <a:rPr sz="1800" spc="40" dirty="0">
                <a:latin typeface="Arial"/>
                <a:cs typeface="Arial"/>
              </a:rPr>
              <a:t>service  </a:t>
            </a:r>
            <a:r>
              <a:rPr sz="1800" spc="95" dirty="0">
                <a:latin typeface="Arial"/>
                <a:cs typeface="Arial"/>
              </a:rPr>
              <a:t>provider </a:t>
            </a:r>
            <a:r>
              <a:rPr sz="1800" spc="50" dirty="0">
                <a:latin typeface="Arial"/>
                <a:cs typeface="Arial"/>
              </a:rPr>
              <a:t>acts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50" dirty="0">
                <a:latin typeface="Arial"/>
                <a:cs typeface="Arial"/>
              </a:rPr>
              <a:t>server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100" dirty="0">
                <a:latin typeface="Arial"/>
                <a:cs typeface="Arial"/>
              </a:rPr>
              <a:t>host </a:t>
            </a:r>
            <a:r>
              <a:rPr sz="1800" spc="125" dirty="0">
                <a:latin typeface="Arial"/>
                <a:cs typeface="Arial"/>
              </a:rPr>
              <a:t>of  </a:t>
            </a:r>
            <a:r>
              <a:rPr sz="1800" spc="90" dirty="0">
                <a:latin typeface="Arial"/>
                <a:cs typeface="Arial"/>
              </a:rPr>
              <a:t>application </a:t>
            </a:r>
            <a:r>
              <a:rPr sz="1800" spc="80" dirty="0">
                <a:latin typeface="Arial"/>
                <a:cs typeface="Arial"/>
              </a:rPr>
              <a:t>software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70" dirty="0">
                <a:latin typeface="Arial"/>
                <a:cs typeface="Arial"/>
              </a:rPr>
              <a:t>is </a:t>
            </a:r>
            <a:r>
              <a:rPr sz="1800" spc="75" dirty="0">
                <a:latin typeface="Arial"/>
                <a:cs typeface="Arial"/>
              </a:rPr>
              <a:t>executed  </a:t>
            </a:r>
            <a:r>
              <a:rPr sz="1800" spc="105" dirty="0">
                <a:latin typeface="Arial"/>
                <a:cs typeface="Arial"/>
              </a:rPr>
              <a:t>on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90" dirty="0">
                <a:latin typeface="Arial"/>
                <a:cs typeface="Arial"/>
              </a:rPr>
              <a:t>provider’s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platforms.</a:t>
            </a:r>
            <a:endParaRPr sz="1800" dirty="0">
              <a:latin typeface="Arial"/>
              <a:cs typeface="Arial"/>
            </a:endParaRPr>
          </a:p>
          <a:p>
            <a:pPr marL="299085" marR="876935" indent="-287020" algn="just">
              <a:lnSpc>
                <a:spcPts val="2160"/>
              </a:lnSpc>
              <a:buChar char="•"/>
              <a:tabLst>
                <a:tab pos="299720" algn="l"/>
              </a:tabLst>
            </a:pPr>
            <a:r>
              <a:rPr sz="1800" spc="90" dirty="0">
                <a:latin typeface="Arial"/>
                <a:cs typeface="Arial"/>
              </a:rPr>
              <a:t>Traditional </a:t>
            </a:r>
            <a:r>
              <a:rPr sz="1800" spc="75" dirty="0">
                <a:latin typeface="Arial"/>
                <a:cs typeface="Arial"/>
              </a:rPr>
              <a:t>examples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65" dirty="0">
                <a:latin typeface="Arial"/>
                <a:cs typeface="Arial"/>
              </a:rPr>
              <a:t>such  </a:t>
            </a:r>
            <a:r>
              <a:rPr sz="1800" spc="80" dirty="0">
                <a:latin typeface="Arial"/>
                <a:cs typeface="Arial"/>
              </a:rPr>
              <a:t>software </a:t>
            </a:r>
            <a:r>
              <a:rPr sz="1800" spc="85" dirty="0">
                <a:latin typeface="Arial"/>
                <a:cs typeface="Arial"/>
              </a:rPr>
              <a:t>include </a:t>
            </a:r>
            <a:r>
              <a:rPr sz="1800" spc="75" dirty="0">
                <a:latin typeface="Arial"/>
                <a:cs typeface="Arial"/>
              </a:rPr>
              <a:t>web </a:t>
            </a:r>
            <a:r>
              <a:rPr sz="1800" spc="45" dirty="0">
                <a:latin typeface="Arial"/>
                <a:cs typeface="Arial"/>
              </a:rPr>
              <a:t>servers, </a:t>
            </a:r>
            <a:r>
              <a:rPr sz="1800" spc="140" dirty="0">
                <a:latin typeface="Arial"/>
                <a:cs typeface="Arial"/>
              </a:rPr>
              <a:t>e-mail  </a:t>
            </a:r>
            <a:r>
              <a:rPr sz="1800" spc="45" dirty="0">
                <a:latin typeface="Arial"/>
                <a:cs typeface="Arial"/>
              </a:rPr>
              <a:t>servers,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45" dirty="0">
                <a:latin typeface="Arial"/>
                <a:cs typeface="Arial"/>
              </a:rPr>
              <a:t>database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spc="45" dirty="0">
                <a:latin typeface="Arial"/>
                <a:cs typeface="Arial"/>
              </a:rPr>
              <a:t>servers.</a:t>
            </a:r>
            <a:endParaRPr sz="1800" dirty="0">
              <a:latin typeface="Arial"/>
              <a:cs typeface="Arial"/>
            </a:endParaRPr>
          </a:p>
          <a:p>
            <a:pPr marL="299085" marR="878205" indent="-287020" algn="just">
              <a:lnSpc>
                <a:spcPts val="2160"/>
              </a:lnSpc>
              <a:spcBef>
                <a:spcPts val="60"/>
              </a:spcBef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114" dirty="0">
                <a:latin typeface="Arial"/>
                <a:cs typeface="Arial"/>
              </a:rPr>
              <a:t>most </a:t>
            </a:r>
            <a:r>
              <a:rPr sz="1800" spc="-270" dirty="0">
                <a:latin typeface="Arial"/>
                <a:cs typeface="Arial"/>
              </a:rPr>
              <a:t>ريهش </a:t>
            </a:r>
            <a:r>
              <a:rPr sz="1800" spc="114" dirty="0">
                <a:latin typeface="Arial"/>
                <a:cs typeface="Arial"/>
              </a:rPr>
              <a:t>prominent </a:t>
            </a:r>
            <a:r>
              <a:rPr sz="1800" spc="85" dirty="0">
                <a:latin typeface="Arial"/>
                <a:cs typeface="Arial"/>
              </a:rPr>
              <a:t>example  </a:t>
            </a:r>
            <a:r>
              <a:rPr sz="1800" spc="95" dirty="0">
                <a:latin typeface="Arial"/>
                <a:cs typeface="Arial"/>
              </a:rPr>
              <a:t>now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95" dirty="0">
                <a:latin typeface="Arial"/>
                <a:cs typeface="Arial"/>
              </a:rPr>
              <a:t>cloud </a:t>
            </a:r>
            <a:r>
              <a:rPr sz="1800" spc="114" dirty="0">
                <a:latin typeface="Arial"/>
                <a:cs typeface="Arial"/>
              </a:rPr>
              <a:t>computing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provider.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69535" y="1463040"/>
            <a:ext cx="7315200" cy="4994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93915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b="1" spc="114" dirty="0">
                <a:latin typeface="Arial"/>
                <a:cs typeface="Arial"/>
              </a:rPr>
              <a:t>1.6 </a:t>
            </a:r>
            <a:r>
              <a:rPr sz="1800" b="1" spc="-35" dirty="0">
                <a:latin typeface="Arial"/>
                <a:cs typeface="Arial"/>
              </a:rPr>
              <a:t>CLOUD</a:t>
            </a:r>
            <a:r>
              <a:rPr sz="1800" b="1" spc="-30" dirty="0">
                <a:latin typeface="Arial"/>
                <a:cs typeface="Arial"/>
              </a:rPr>
              <a:t> COMPUTING</a:t>
            </a:r>
            <a:endParaRPr sz="1800" dirty="0">
              <a:latin typeface="Arial"/>
              <a:cs typeface="Arial"/>
            </a:endParaRPr>
          </a:p>
          <a:p>
            <a:pPr marL="286385" marR="5080" indent="-286385" algn="r">
              <a:lnSpc>
                <a:spcPct val="100000"/>
              </a:lnSpc>
              <a:buChar char="•"/>
              <a:tabLst>
                <a:tab pos="286385" algn="l"/>
                <a:tab pos="287020" algn="l"/>
                <a:tab pos="890905" algn="l"/>
                <a:tab pos="1825625" algn="l"/>
                <a:tab pos="2914015" algn="l"/>
                <a:tab pos="3180715" algn="l"/>
                <a:tab pos="3832860" algn="l"/>
                <a:tab pos="4940935" algn="l"/>
                <a:tab pos="5302250" algn="l"/>
              </a:tabLst>
            </a:pPr>
            <a:r>
              <a:rPr sz="1800" spc="110" dirty="0">
                <a:latin typeface="Arial"/>
                <a:cs typeface="Arial"/>
              </a:rPr>
              <a:t>Th</a:t>
            </a:r>
            <a:r>
              <a:rPr sz="1800" spc="30" dirty="0">
                <a:latin typeface="Arial"/>
                <a:cs typeface="Arial"/>
              </a:rPr>
              <a:t>i</a:t>
            </a:r>
            <a:r>
              <a:rPr sz="1800" spc="1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5" dirty="0">
                <a:latin typeface="Arial"/>
                <a:cs typeface="Arial"/>
              </a:rPr>
              <a:t>s</a:t>
            </a:r>
            <a:r>
              <a:rPr sz="1800" spc="70" dirty="0">
                <a:latin typeface="Arial"/>
                <a:cs typeface="Arial"/>
              </a:rPr>
              <a:t>ec</a:t>
            </a:r>
            <a:r>
              <a:rPr sz="1800" spc="50" dirty="0">
                <a:latin typeface="Arial"/>
                <a:cs typeface="Arial"/>
              </a:rPr>
              <a:t>t</a:t>
            </a:r>
            <a:r>
              <a:rPr sz="1800" spc="55" dirty="0">
                <a:latin typeface="Arial"/>
                <a:cs typeface="Arial"/>
              </a:rPr>
              <a:t>i</a:t>
            </a:r>
            <a:r>
              <a:rPr sz="1800" spc="150" dirty="0">
                <a:latin typeface="Arial"/>
                <a:cs typeface="Arial"/>
              </a:rPr>
              <a:t>o</a:t>
            </a:r>
            <a:r>
              <a:rPr sz="1800" spc="114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20" dirty="0">
                <a:latin typeface="Arial"/>
                <a:cs typeface="Arial"/>
              </a:rPr>
              <a:t>p</a:t>
            </a:r>
            <a:r>
              <a:rPr sz="1800" spc="85" dirty="0">
                <a:latin typeface="Arial"/>
                <a:cs typeface="Arial"/>
              </a:rPr>
              <a:t>r</a:t>
            </a:r>
            <a:r>
              <a:rPr sz="1800" spc="140" dirty="0">
                <a:latin typeface="Arial"/>
                <a:cs typeface="Arial"/>
              </a:rPr>
              <a:t>o</a:t>
            </a:r>
            <a:r>
              <a:rPr sz="1800" spc="40" dirty="0">
                <a:latin typeface="Arial"/>
                <a:cs typeface="Arial"/>
              </a:rPr>
              <a:t>v</a:t>
            </a:r>
            <a:r>
              <a:rPr sz="1800" spc="125" dirty="0">
                <a:latin typeface="Arial"/>
                <a:cs typeface="Arial"/>
              </a:rPr>
              <a:t>i</a:t>
            </a:r>
            <a:r>
              <a:rPr sz="1800" spc="120" dirty="0">
                <a:latin typeface="Arial"/>
                <a:cs typeface="Arial"/>
              </a:rPr>
              <a:t>d</a:t>
            </a:r>
            <a:r>
              <a:rPr sz="1800" spc="5" dirty="0">
                <a:latin typeface="Arial"/>
                <a:cs typeface="Arial"/>
              </a:rPr>
              <a:t>e</a:t>
            </a:r>
            <a:r>
              <a:rPr sz="1800" spc="10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30" dirty="0">
                <a:latin typeface="Arial"/>
                <a:cs typeface="Arial"/>
              </a:rPr>
              <a:t>b</a:t>
            </a:r>
            <a:r>
              <a:rPr sz="1800" spc="150" dirty="0">
                <a:latin typeface="Arial"/>
                <a:cs typeface="Arial"/>
              </a:rPr>
              <a:t>r</a:t>
            </a:r>
            <a:r>
              <a:rPr sz="1800" spc="85" dirty="0">
                <a:latin typeface="Arial"/>
                <a:cs typeface="Arial"/>
              </a:rPr>
              <a:t>i</a:t>
            </a:r>
            <a:r>
              <a:rPr sz="1800" spc="105" dirty="0">
                <a:latin typeface="Arial"/>
                <a:cs typeface="Arial"/>
              </a:rPr>
              <a:t>e</a:t>
            </a:r>
            <a:r>
              <a:rPr sz="1800" spc="55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55" dirty="0">
                <a:latin typeface="Arial"/>
                <a:cs typeface="Arial"/>
              </a:rPr>
              <a:t>over</a:t>
            </a:r>
            <a:r>
              <a:rPr sz="1800" spc="70" dirty="0">
                <a:latin typeface="Arial"/>
                <a:cs typeface="Arial"/>
              </a:rPr>
              <a:t>v</a:t>
            </a:r>
            <a:r>
              <a:rPr sz="1800" spc="50" dirty="0">
                <a:latin typeface="Arial"/>
                <a:cs typeface="Arial"/>
              </a:rPr>
              <a:t>ie</a:t>
            </a:r>
            <a:r>
              <a:rPr sz="1800" spc="100" dirty="0">
                <a:latin typeface="Arial"/>
                <a:cs typeface="Arial"/>
              </a:rPr>
              <a:t>w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70" dirty="0">
                <a:latin typeface="Arial"/>
                <a:cs typeface="Arial"/>
              </a:rPr>
              <a:t>o</a:t>
            </a:r>
            <a:r>
              <a:rPr sz="1800" spc="85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30" dirty="0">
                <a:latin typeface="Arial"/>
                <a:cs typeface="Arial"/>
              </a:rPr>
              <a:t>c</a:t>
            </a:r>
            <a:r>
              <a:rPr sz="1800" spc="55" dirty="0">
                <a:latin typeface="Arial"/>
                <a:cs typeface="Arial"/>
              </a:rPr>
              <a:t>l</a:t>
            </a:r>
            <a:r>
              <a:rPr sz="1800" spc="150" dirty="0">
                <a:latin typeface="Arial"/>
                <a:cs typeface="Arial"/>
              </a:rPr>
              <a:t>o</a:t>
            </a:r>
            <a:r>
              <a:rPr sz="1800" spc="125" dirty="0">
                <a:latin typeface="Arial"/>
                <a:cs typeface="Arial"/>
              </a:rPr>
              <a:t>ud</a:t>
            </a:r>
            <a:endParaRPr sz="1800" dirty="0">
              <a:latin typeface="Arial"/>
              <a:cs typeface="Arial"/>
            </a:endParaRPr>
          </a:p>
          <a:p>
            <a:pPr marR="6985" algn="r">
              <a:lnSpc>
                <a:spcPct val="100000"/>
              </a:lnSpc>
              <a:tabLst>
                <a:tab pos="1392555" algn="l"/>
                <a:tab pos="2473325" algn="l"/>
                <a:tab pos="3150235" algn="l"/>
                <a:tab pos="3749040" algn="l"/>
                <a:tab pos="5008245" algn="l"/>
              </a:tabLst>
            </a:pPr>
            <a:r>
              <a:rPr sz="1800" spc="105" dirty="0">
                <a:latin typeface="Arial"/>
                <a:cs typeface="Arial"/>
              </a:rPr>
              <a:t>comp</a:t>
            </a:r>
            <a:r>
              <a:rPr sz="1800" spc="90" dirty="0">
                <a:latin typeface="Arial"/>
                <a:cs typeface="Arial"/>
              </a:rPr>
              <a:t>u</a:t>
            </a:r>
            <a:r>
              <a:rPr sz="1800" spc="160" dirty="0">
                <a:latin typeface="Arial"/>
                <a:cs typeface="Arial"/>
              </a:rPr>
              <a:t>t</a:t>
            </a:r>
            <a:r>
              <a:rPr sz="1800" spc="120" dirty="0">
                <a:latin typeface="Arial"/>
                <a:cs typeface="Arial"/>
              </a:rPr>
              <a:t>i</a:t>
            </a:r>
            <a:r>
              <a:rPr sz="1800" spc="100" dirty="0">
                <a:latin typeface="Arial"/>
                <a:cs typeface="Arial"/>
              </a:rPr>
              <a:t>ng,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90" dirty="0">
                <a:latin typeface="Arial"/>
                <a:cs typeface="Arial"/>
              </a:rPr>
              <a:t>which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35" dirty="0">
                <a:latin typeface="Arial"/>
                <a:cs typeface="Arial"/>
              </a:rPr>
              <a:t>i</a:t>
            </a:r>
            <a:r>
              <a:rPr sz="1800" spc="9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65" dirty="0">
                <a:latin typeface="Arial"/>
                <a:cs typeface="Arial"/>
              </a:rPr>
              <a:t>dea</a:t>
            </a:r>
            <a:r>
              <a:rPr sz="1800" spc="30" dirty="0">
                <a:latin typeface="Arial"/>
                <a:cs typeface="Arial"/>
              </a:rPr>
              <a:t>l</a:t>
            </a:r>
            <a:r>
              <a:rPr sz="1800" spc="170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20" dirty="0">
                <a:latin typeface="Arial"/>
                <a:cs typeface="Arial"/>
              </a:rPr>
              <a:t>with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60" dirty="0">
                <a:latin typeface="Arial"/>
                <a:cs typeface="Arial"/>
              </a:rPr>
              <a:t>i</a:t>
            </a:r>
            <a:r>
              <a:rPr sz="1800" spc="16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gre</a:t>
            </a:r>
            <a:r>
              <a:rPr sz="1800" spc="45" dirty="0">
                <a:latin typeface="Arial"/>
                <a:cs typeface="Arial"/>
              </a:rPr>
              <a:t>at</a:t>
            </a:r>
            <a:r>
              <a:rPr sz="1800" spc="70" dirty="0">
                <a:latin typeface="Arial"/>
                <a:cs typeface="Arial"/>
              </a:rPr>
              <a:t>e</a:t>
            </a:r>
            <a:r>
              <a:rPr sz="1800" spc="135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85" dirty="0">
                <a:latin typeface="Arial"/>
                <a:cs typeface="Arial"/>
              </a:rPr>
              <a:t>deta</a:t>
            </a:r>
            <a:r>
              <a:rPr sz="1800" spc="45" dirty="0">
                <a:latin typeface="Arial"/>
                <a:cs typeface="Arial"/>
              </a:rPr>
              <a:t>i</a:t>
            </a:r>
            <a:r>
              <a:rPr sz="1800" spc="120" dirty="0">
                <a:latin typeface="Arial"/>
                <a:cs typeface="Arial"/>
              </a:rPr>
              <a:t>l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80551" y="1157224"/>
            <a:ext cx="636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latin typeface="Arial"/>
                <a:cs typeface="Arial"/>
              </a:rPr>
              <a:t>c</a:t>
            </a:r>
            <a:r>
              <a:rPr sz="1800" spc="55" dirty="0">
                <a:latin typeface="Arial"/>
                <a:cs typeface="Arial"/>
              </a:rPr>
              <a:t>l</a:t>
            </a:r>
            <a:r>
              <a:rPr sz="1800" spc="150" dirty="0">
                <a:latin typeface="Arial"/>
                <a:cs typeface="Arial"/>
              </a:rPr>
              <a:t>o</a:t>
            </a:r>
            <a:r>
              <a:rPr sz="1800" spc="120" dirty="0">
                <a:latin typeface="Arial"/>
                <a:cs typeface="Arial"/>
              </a:rPr>
              <a:t>ud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933361"/>
            <a:ext cx="5047615" cy="840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>
              <a:lnSpc>
                <a:spcPts val="2130"/>
              </a:lnSpc>
              <a:spcBef>
                <a:spcPts val="100"/>
              </a:spcBef>
            </a:pPr>
            <a:r>
              <a:rPr sz="1800" spc="80" dirty="0">
                <a:latin typeface="Arial"/>
                <a:cs typeface="Arial"/>
              </a:rPr>
              <a:t>later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90" dirty="0">
                <a:latin typeface="Arial"/>
                <a:cs typeface="Arial"/>
              </a:rPr>
              <a:t>the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book.</a:t>
            </a:r>
            <a:endParaRPr sz="1800" dirty="0">
              <a:latin typeface="Arial"/>
              <a:cs typeface="Arial"/>
            </a:endParaRPr>
          </a:p>
          <a:p>
            <a:pPr marL="299085" marR="5080" indent="-287020">
              <a:lnSpc>
                <a:spcPts val="2160"/>
              </a:lnSpc>
              <a:spcBef>
                <a:spcPts val="40"/>
              </a:spcBef>
              <a:buChar char="•"/>
              <a:tabLst>
                <a:tab pos="299085" algn="l"/>
                <a:tab pos="299720" algn="l"/>
                <a:tab pos="1617345" algn="l"/>
                <a:tab pos="1769745" algn="l"/>
                <a:tab pos="2273935" algn="l"/>
                <a:tab pos="2330450" algn="l"/>
                <a:tab pos="3130550" algn="l"/>
                <a:tab pos="3401695" algn="l"/>
                <a:tab pos="3635375" algn="l"/>
                <a:tab pos="4267835" algn="l"/>
                <a:tab pos="4693285" algn="l"/>
              </a:tabLst>
            </a:pPr>
            <a:r>
              <a:rPr sz="1800" spc="110" dirty="0">
                <a:latin typeface="Arial"/>
                <a:cs typeface="Arial"/>
              </a:rPr>
              <a:t>Although	</a:t>
            </a:r>
            <a:r>
              <a:rPr sz="1800" spc="90" dirty="0">
                <a:latin typeface="Arial"/>
                <a:cs typeface="Arial"/>
              </a:rPr>
              <a:t>the	</a:t>
            </a:r>
            <a:r>
              <a:rPr sz="1800" spc="65" dirty="0">
                <a:latin typeface="Arial"/>
                <a:cs typeface="Arial"/>
              </a:rPr>
              <a:t>general		concepts	</a:t>
            </a:r>
            <a:r>
              <a:rPr sz="1800" spc="135" dirty="0">
                <a:latin typeface="Arial"/>
                <a:cs typeface="Arial"/>
              </a:rPr>
              <a:t>for  </a:t>
            </a:r>
            <a:r>
              <a:rPr sz="1800" spc="105" dirty="0">
                <a:latin typeface="Arial"/>
                <a:cs typeface="Arial"/>
              </a:rPr>
              <a:t>comp</a:t>
            </a:r>
            <a:r>
              <a:rPr sz="1800" spc="90" dirty="0">
                <a:latin typeface="Arial"/>
                <a:cs typeface="Arial"/>
              </a:rPr>
              <a:t>u</a:t>
            </a:r>
            <a:r>
              <a:rPr sz="1800" spc="160" dirty="0">
                <a:latin typeface="Arial"/>
                <a:cs typeface="Arial"/>
              </a:rPr>
              <a:t>t</a:t>
            </a:r>
            <a:r>
              <a:rPr sz="1800" spc="120" dirty="0">
                <a:latin typeface="Arial"/>
                <a:cs typeface="Arial"/>
              </a:rPr>
              <a:t>i</a:t>
            </a:r>
            <a:r>
              <a:rPr sz="1800" spc="114" dirty="0">
                <a:latin typeface="Arial"/>
                <a:cs typeface="Arial"/>
              </a:rPr>
              <a:t>ng</a:t>
            </a:r>
            <a:r>
              <a:rPr sz="1800" dirty="0">
                <a:latin typeface="Arial"/>
                <a:cs typeface="Arial"/>
              </a:rPr>
              <a:t>		</a:t>
            </a:r>
            <a:r>
              <a:rPr sz="1800" spc="114" dirty="0">
                <a:latin typeface="Arial"/>
                <a:cs typeface="Arial"/>
              </a:rPr>
              <a:t>g</a:t>
            </a:r>
            <a:r>
              <a:rPr sz="1800" spc="11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		</a:t>
            </a:r>
            <a:r>
              <a:rPr sz="1800" spc="130" dirty="0">
                <a:latin typeface="Arial"/>
                <a:cs typeface="Arial"/>
              </a:rPr>
              <a:t>b</a:t>
            </a:r>
            <a:r>
              <a:rPr sz="1800" spc="50" dirty="0">
                <a:latin typeface="Arial"/>
                <a:cs typeface="Arial"/>
              </a:rPr>
              <a:t>ack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00" dirty="0">
                <a:latin typeface="Arial"/>
                <a:cs typeface="Arial"/>
              </a:rPr>
              <a:t>t</a:t>
            </a:r>
            <a:r>
              <a:rPr sz="1800" spc="18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		</a:t>
            </a:r>
            <a:r>
              <a:rPr sz="1800" spc="80" dirty="0">
                <a:latin typeface="Arial"/>
                <a:cs typeface="Arial"/>
              </a:rPr>
              <a:t>th</a:t>
            </a:r>
            <a:r>
              <a:rPr sz="1800" spc="114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35" dirty="0">
                <a:latin typeface="Arial"/>
                <a:cs typeface="Arial"/>
              </a:rPr>
              <a:t>1950</a:t>
            </a:r>
            <a:r>
              <a:rPr sz="1800" spc="30" dirty="0">
                <a:latin typeface="Arial"/>
                <a:cs typeface="Arial"/>
              </a:rPr>
              <a:t>s,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63092" y="1518873"/>
            <a:ext cx="636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latin typeface="Arial"/>
                <a:cs typeface="Arial"/>
              </a:rPr>
              <a:t>c</a:t>
            </a:r>
            <a:r>
              <a:rPr sz="1800" spc="55" dirty="0">
                <a:latin typeface="Arial"/>
                <a:cs typeface="Arial"/>
              </a:rPr>
              <a:t>l</a:t>
            </a:r>
            <a:r>
              <a:rPr sz="1800" spc="150" dirty="0">
                <a:latin typeface="Arial"/>
                <a:cs typeface="Arial"/>
              </a:rPr>
              <a:t>o</a:t>
            </a:r>
            <a:r>
              <a:rPr sz="1800" spc="120" dirty="0">
                <a:latin typeface="Arial"/>
                <a:cs typeface="Arial"/>
              </a:rPr>
              <a:t>ud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871" y="1863641"/>
            <a:ext cx="5939155" cy="4415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715" algn="just">
              <a:lnSpc>
                <a:spcPct val="100099"/>
              </a:lnSpc>
              <a:spcBef>
                <a:spcPts val="95"/>
              </a:spcBef>
            </a:pPr>
            <a:r>
              <a:rPr sz="1800" spc="114" dirty="0">
                <a:latin typeface="Arial"/>
                <a:cs typeface="Arial"/>
              </a:rPr>
              <a:t>computing </a:t>
            </a:r>
            <a:r>
              <a:rPr sz="1800" spc="40" dirty="0">
                <a:latin typeface="Arial"/>
                <a:cs typeface="Arial"/>
              </a:rPr>
              <a:t>services </a:t>
            </a:r>
            <a:r>
              <a:rPr sz="1800" spc="120" dirty="0">
                <a:latin typeface="Arial"/>
                <a:cs typeface="Arial"/>
              </a:rPr>
              <a:t>first </a:t>
            </a:r>
            <a:r>
              <a:rPr sz="1800" spc="50" dirty="0">
                <a:latin typeface="Arial"/>
                <a:cs typeface="Arial"/>
              </a:rPr>
              <a:t>became </a:t>
            </a:r>
            <a:r>
              <a:rPr sz="1800" spc="55" dirty="0">
                <a:latin typeface="Arial"/>
                <a:cs typeface="Arial"/>
              </a:rPr>
              <a:t>available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90" dirty="0">
                <a:latin typeface="Arial"/>
                <a:cs typeface="Arial"/>
              </a:rPr>
              <a:t>the  </a:t>
            </a:r>
            <a:r>
              <a:rPr sz="1800" spc="50" dirty="0">
                <a:latin typeface="Arial"/>
                <a:cs typeface="Arial"/>
              </a:rPr>
              <a:t>early </a:t>
            </a:r>
            <a:r>
              <a:rPr sz="1800" spc="100" dirty="0">
                <a:latin typeface="Arial"/>
                <a:cs typeface="Arial"/>
              </a:rPr>
              <a:t>2000s, </a:t>
            </a:r>
            <a:r>
              <a:rPr sz="1800" spc="90" dirty="0">
                <a:latin typeface="Arial"/>
                <a:cs typeface="Arial"/>
              </a:rPr>
              <a:t>particularly targeted </a:t>
            </a:r>
            <a:r>
              <a:rPr sz="1800" spc="80" dirty="0">
                <a:latin typeface="Arial"/>
                <a:cs typeface="Arial"/>
              </a:rPr>
              <a:t>at </a:t>
            </a:r>
            <a:r>
              <a:rPr sz="1800" spc="70" dirty="0">
                <a:latin typeface="Arial"/>
                <a:cs typeface="Arial"/>
              </a:rPr>
              <a:t>large  enterprises.</a:t>
            </a:r>
            <a:endParaRPr sz="1800" dirty="0">
              <a:latin typeface="Arial"/>
              <a:cs typeface="Arial"/>
            </a:endParaRPr>
          </a:p>
          <a:p>
            <a:pPr marL="299085" marR="571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5" dirty="0">
                <a:latin typeface="Arial"/>
                <a:cs typeface="Arial"/>
              </a:rPr>
              <a:t>Since </a:t>
            </a:r>
            <a:r>
              <a:rPr sz="1800" spc="95" dirty="0">
                <a:latin typeface="Arial"/>
                <a:cs typeface="Arial"/>
              </a:rPr>
              <a:t>then, </a:t>
            </a:r>
            <a:r>
              <a:rPr sz="1800" spc="100" dirty="0">
                <a:latin typeface="Arial"/>
                <a:cs typeface="Arial"/>
              </a:rPr>
              <a:t>cloud </a:t>
            </a:r>
            <a:r>
              <a:rPr sz="1800" spc="114" dirty="0">
                <a:latin typeface="Arial"/>
                <a:cs typeface="Arial"/>
              </a:rPr>
              <a:t>computing </a:t>
            </a:r>
            <a:r>
              <a:rPr sz="1800" spc="40" dirty="0">
                <a:latin typeface="Arial"/>
                <a:cs typeface="Arial"/>
              </a:rPr>
              <a:t>has </a:t>
            </a:r>
            <a:r>
              <a:rPr sz="1800" spc="65" dirty="0">
                <a:latin typeface="Arial"/>
                <a:cs typeface="Arial"/>
              </a:rPr>
              <a:t>spread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140" dirty="0">
                <a:latin typeface="Arial"/>
                <a:cs typeface="Arial"/>
              </a:rPr>
              <a:t>small- 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25" dirty="0">
                <a:latin typeface="Arial"/>
                <a:cs typeface="Arial"/>
              </a:rPr>
              <a:t>medium-size </a:t>
            </a:r>
            <a:r>
              <a:rPr sz="1800" spc="50" dirty="0">
                <a:latin typeface="Arial"/>
                <a:cs typeface="Arial"/>
              </a:rPr>
              <a:t>businesses,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114" dirty="0">
                <a:latin typeface="Arial"/>
                <a:cs typeface="Arial"/>
              </a:rPr>
              <a:t>most </a:t>
            </a:r>
            <a:r>
              <a:rPr sz="1800" spc="70" dirty="0">
                <a:latin typeface="Arial"/>
                <a:cs typeface="Arial"/>
              </a:rPr>
              <a:t>recently  </a:t>
            </a:r>
            <a:r>
              <a:rPr sz="1800" spc="135" dirty="0">
                <a:latin typeface="Arial"/>
                <a:cs typeface="Arial"/>
              </a:rPr>
              <a:t>to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consumers.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85" dirty="0">
                <a:latin typeface="Arial"/>
                <a:cs typeface="Arial"/>
              </a:rPr>
              <a:t>Apple’s iCloud </a:t>
            </a:r>
            <a:r>
              <a:rPr sz="1800" spc="30" dirty="0">
                <a:latin typeface="Arial"/>
                <a:cs typeface="Arial"/>
              </a:rPr>
              <a:t>was </a:t>
            </a:r>
            <a:r>
              <a:rPr sz="1800" spc="70" dirty="0">
                <a:latin typeface="Arial"/>
                <a:cs typeface="Arial"/>
              </a:rPr>
              <a:t>launched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135" dirty="0">
                <a:latin typeface="Arial"/>
                <a:cs typeface="Arial"/>
              </a:rPr>
              <a:t>2012 </a:t>
            </a:r>
            <a:r>
              <a:rPr sz="1800" spc="85" dirty="0">
                <a:latin typeface="Arial"/>
                <a:cs typeface="Arial"/>
              </a:rPr>
              <a:t>and </a:t>
            </a:r>
            <a:r>
              <a:rPr sz="1800" spc="80" dirty="0">
                <a:latin typeface="Arial"/>
                <a:cs typeface="Arial"/>
              </a:rPr>
              <a:t>had </a:t>
            </a:r>
            <a:r>
              <a:rPr sz="1800" spc="120" dirty="0">
                <a:latin typeface="Arial"/>
                <a:cs typeface="Arial"/>
              </a:rPr>
              <a:t>20  million </a:t>
            </a:r>
            <a:r>
              <a:rPr sz="1800" spc="55" dirty="0">
                <a:latin typeface="Arial"/>
                <a:cs typeface="Arial"/>
              </a:rPr>
              <a:t>users </a:t>
            </a:r>
            <a:r>
              <a:rPr sz="1800" spc="120" dirty="0">
                <a:latin typeface="Arial"/>
                <a:cs typeface="Arial"/>
              </a:rPr>
              <a:t>within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60" dirty="0">
                <a:latin typeface="Arial"/>
                <a:cs typeface="Arial"/>
              </a:rPr>
              <a:t>week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75" dirty="0">
                <a:latin typeface="Arial"/>
                <a:cs typeface="Arial"/>
              </a:rPr>
              <a:t>launch. </a:t>
            </a:r>
            <a:r>
              <a:rPr sz="1800" spc="40" dirty="0">
                <a:latin typeface="Arial"/>
                <a:cs typeface="Arial"/>
              </a:rPr>
              <a:t>Evernote, 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05" dirty="0">
                <a:latin typeface="Arial"/>
                <a:cs typeface="Arial"/>
              </a:rPr>
              <a:t>cloud-based </a:t>
            </a:r>
            <a:r>
              <a:rPr sz="1800" spc="130" dirty="0">
                <a:latin typeface="Arial"/>
                <a:cs typeface="Arial"/>
              </a:rPr>
              <a:t>note-taking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80" dirty="0">
                <a:latin typeface="Arial"/>
                <a:cs typeface="Arial"/>
              </a:rPr>
              <a:t>archiving  </a:t>
            </a:r>
            <a:r>
              <a:rPr sz="1800" spc="45" dirty="0">
                <a:latin typeface="Arial"/>
                <a:cs typeface="Arial"/>
              </a:rPr>
              <a:t>service, </a:t>
            </a:r>
            <a:r>
              <a:rPr sz="1800" spc="70" dirty="0">
                <a:latin typeface="Arial"/>
                <a:cs typeface="Arial"/>
              </a:rPr>
              <a:t>launched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120" dirty="0">
                <a:latin typeface="Arial"/>
                <a:cs typeface="Arial"/>
              </a:rPr>
              <a:t>2008, </a:t>
            </a:r>
            <a:r>
              <a:rPr sz="1800" spc="75" dirty="0">
                <a:latin typeface="Arial"/>
                <a:cs typeface="Arial"/>
              </a:rPr>
              <a:t>approached </a:t>
            </a:r>
            <a:r>
              <a:rPr sz="1800" spc="135" dirty="0">
                <a:latin typeface="Arial"/>
                <a:cs typeface="Arial"/>
              </a:rPr>
              <a:t>100  </a:t>
            </a:r>
            <a:r>
              <a:rPr sz="1800" spc="120" dirty="0">
                <a:latin typeface="Arial"/>
                <a:cs typeface="Arial"/>
              </a:rPr>
              <a:t>million </a:t>
            </a:r>
            <a:r>
              <a:rPr sz="1800" spc="55" dirty="0">
                <a:latin typeface="Arial"/>
                <a:cs typeface="Arial"/>
              </a:rPr>
              <a:t>users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35" dirty="0">
                <a:latin typeface="Arial"/>
                <a:cs typeface="Arial"/>
              </a:rPr>
              <a:t>less </a:t>
            </a:r>
            <a:r>
              <a:rPr sz="1800" spc="95" dirty="0">
                <a:latin typeface="Arial"/>
                <a:cs typeface="Arial"/>
              </a:rPr>
              <a:t>than </a:t>
            </a:r>
            <a:r>
              <a:rPr sz="1800" spc="110" dirty="0">
                <a:latin typeface="Arial"/>
                <a:cs typeface="Arial"/>
              </a:rPr>
              <a:t>six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35" dirty="0">
                <a:latin typeface="Arial"/>
                <a:cs typeface="Arial"/>
              </a:rPr>
              <a:t>years.</a:t>
            </a:r>
            <a:endParaRPr sz="1800" dirty="0">
              <a:latin typeface="Arial"/>
              <a:cs typeface="Arial"/>
            </a:endParaRPr>
          </a:p>
          <a:p>
            <a:pPr marL="29908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60" dirty="0">
                <a:latin typeface="Arial"/>
                <a:cs typeface="Arial"/>
              </a:rPr>
              <a:t>In </a:t>
            </a:r>
            <a:r>
              <a:rPr sz="1800" spc="65" dirty="0">
                <a:latin typeface="Arial"/>
                <a:cs typeface="Arial"/>
              </a:rPr>
              <a:t>late </a:t>
            </a:r>
            <a:r>
              <a:rPr sz="1800" spc="120" dirty="0">
                <a:latin typeface="Arial"/>
                <a:cs typeface="Arial"/>
              </a:rPr>
              <a:t>2014, </a:t>
            </a:r>
            <a:r>
              <a:rPr sz="1800" spc="50" dirty="0">
                <a:latin typeface="Arial"/>
                <a:cs typeface="Arial"/>
              </a:rPr>
              <a:t>Google </a:t>
            </a:r>
            <a:r>
              <a:rPr sz="1800" spc="75" dirty="0">
                <a:latin typeface="Arial"/>
                <a:cs typeface="Arial"/>
              </a:rPr>
              <a:t>announced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55" dirty="0">
                <a:latin typeface="Arial"/>
                <a:cs typeface="Arial"/>
              </a:rPr>
              <a:t>Google</a:t>
            </a:r>
            <a:r>
              <a:rPr sz="1800" spc="420" dirty="0">
                <a:latin typeface="Arial"/>
                <a:cs typeface="Arial"/>
              </a:rPr>
              <a:t> </a:t>
            </a:r>
            <a:r>
              <a:rPr sz="1800" spc="65" dirty="0">
                <a:latin typeface="Arial"/>
                <a:cs typeface="Arial"/>
              </a:rPr>
              <a:t>Drive</a:t>
            </a:r>
            <a:endParaRPr sz="1800" dirty="0">
              <a:latin typeface="Arial"/>
              <a:cs typeface="Arial"/>
            </a:endParaRPr>
          </a:p>
          <a:p>
            <a:pPr marL="299085" algn="just">
              <a:lnSpc>
                <a:spcPct val="100000"/>
              </a:lnSpc>
            </a:pPr>
            <a:r>
              <a:rPr sz="1800" spc="80" dirty="0">
                <a:latin typeface="Arial"/>
                <a:cs typeface="Arial"/>
              </a:rPr>
              <a:t>had </a:t>
            </a:r>
            <a:r>
              <a:rPr sz="1800" spc="90" dirty="0">
                <a:latin typeface="Arial"/>
                <a:cs typeface="Arial"/>
              </a:rPr>
              <a:t>almost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95" dirty="0">
                <a:latin typeface="Arial"/>
                <a:cs typeface="Arial"/>
              </a:rPr>
              <a:t>quarter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10" dirty="0">
                <a:latin typeface="Arial"/>
                <a:cs typeface="Arial"/>
              </a:rPr>
              <a:t>billion </a:t>
            </a:r>
            <a:r>
              <a:rPr sz="1800" spc="50" dirty="0">
                <a:latin typeface="Arial"/>
                <a:cs typeface="Arial"/>
              </a:rPr>
              <a:t>active</a:t>
            </a:r>
            <a:r>
              <a:rPr sz="1800" spc="170" dirty="0">
                <a:latin typeface="Arial"/>
                <a:cs typeface="Arial"/>
              </a:rPr>
              <a:t> </a:t>
            </a:r>
            <a:r>
              <a:rPr sz="1800" spc="55" dirty="0">
                <a:latin typeface="Arial"/>
                <a:cs typeface="Arial"/>
              </a:rPr>
              <a:t>users.</a:t>
            </a:r>
            <a:endParaRPr sz="1800" dirty="0">
              <a:latin typeface="Arial"/>
              <a:cs typeface="Arial"/>
            </a:endParaRPr>
          </a:p>
          <a:p>
            <a:pPr marL="299085" marR="5715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Here, we </a:t>
            </a:r>
            <a:r>
              <a:rPr sz="1800" spc="114" dirty="0">
                <a:latin typeface="Arial"/>
                <a:cs typeface="Arial"/>
              </a:rPr>
              <a:t>look </a:t>
            </a:r>
            <a:r>
              <a:rPr sz="1800" spc="80" dirty="0">
                <a:latin typeface="Arial"/>
                <a:cs typeface="Arial"/>
              </a:rPr>
              <a:t>at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60" dirty="0">
                <a:latin typeface="Arial"/>
                <a:cs typeface="Arial"/>
              </a:rPr>
              <a:t>key </a:t>
            </a:r>
            <a:r>
              <a:rPr sz="1800" spc="70" dirty="0">
                <a:latin typeface="Arial"/>
                <a:cs typeface="Arial"/>
              </a:rPr>
              <a:t>elements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80" dirty="0">
                <a:latin typeface="Arial"/>
                <a:cs typeface="Arial"/>
              </a:rPr>
              <a:t>clouds,  </a:t>
            </a:r>
            <a:r>
              <a:rPr sz="1800" spc="105" dirty="0">
                <a:latin typeface="Arial"/>
                <a:cs typeface="Arial"/>
              </a:rPr>
              <a:t>including </a:t>
            </a:r>
            <a:r>
              <a:rPr sz="1800" spc="95" dirty="0">
                <a:latin typeface="Arial"/>
                <a:cs typeface="Arial"/>
              </a:rPr>
              <a:t>cloud </a:t>
            </a:r>
            <a:r>
              <a:rPr sz="1800" spc="110" dirty="0">
                <a:latin typeface="Arial"/>
                <a:cs typeface="Arial"/>
              </a:rPr>
              <a:t>computing, </a:t>
            </a:r>
            <a:r>
              <a:rPr sz="1800" spc="95" dirty="0">
                <a:latin typeface="Arial"/>
                <a:cs typeface="Arial"/>
              </a:rPr>
              <a:t>cloud </a:t>
            </a:r>
            <a:r>
              <a:rPr sz="1800" spc="105" dirty="0">
                <a:latin typeface="Arial"/>
                <a:cs typeface="Arial"/>
              </a:rPr>
              <a:t>networking, </a:t>
            </a:r>
            <a:r>
              <a:rPr sz="1800" spc="80" dirty="0">
                <a:latin typeface="Arial"/>
                <a:cs typeface="Arial"/>
              </a:rPr>
              <a:t>and  </a:t>
            </a:r>
            <a:r>
              <a:rPr sz="1800" spc="95" dirty="0">
                <a:latin typeface="Arial"/>
                <a:cs typeface="Arial"/>
              </a:rPr>
              <a:t>cloud</a:t>
            </a:r>
            <a:r>
              <a:rPr sz="1800" spc="70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storage.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34684" y="1456944"/>
            <a:ext cx="5807964" cy="4893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6177915" cy="61293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b="1" spc="114" dirty="0">
                <a:latin typeface="Arial"/>
                <a:cs typeface="Arial"/>
              </a:rPr>
              <a:t>1.6 </a:t>
            </a:r>
            <a:r>
              <a:rPr sz="1800" b="1" spc="-35" dirty="0">
                <a:latin typeface="Arial"/>
                <a:cs typeface="Arial"/>
              </a:rPr>
              <a:t>CLOUD</a:t>
            </a:r>
            <a:r>
              <a:rPr sz="1800" b="1" spc="-30" dirty="0">
                <a:latin typeface="Arial"/>
                <a:cs typeface="Arial"/>
              </a:rPr>
              <a:t> COMPUTING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ts val="2130"/>
              </a:lnSpc>
              <a:spcBef>
                <a:spcPts val="60"/>
              </a:spcBef>
            </a:pPr>
            <a:r>
              <a:rPr sz="1800" b="1" spc="-10" dirty="0">
                <a:latin typeface="Arial"/>
                <a:cs typeface="Arial"/>
              </a:rPr>
              <a:t>characteristics </a:t>
            </a:r>
            <a:r>
              <a:rPr sz="1800" b="1" spc="35" dirty="0">
                <a:latin typeface="Arial"/>
                <a:cs typeface="Arial"/>
              </a:rPr>
              <a:t>of </a:t>
            </a:r>
            <a:r>
              <a:rPr sz="1800" b="1" spc="5" dirty="0">
                <a:latin typeface="Arial"/>
                <a:cs typeface="Arial"/>
              </a:rPr>
              <a:t>cloud </a:t>
            </a:r>
            <a:r>
              <a:rPr sz="1800" b="1" spc="20" dirty="0">
                <a:latin typeface="Arial"/>
                <a:cs typeface="Arial"/>
              </a:rPr>
              <a:t>computing</a:t>
            </a:r>
            <a:r>
              <a:rPr sz="1800" b="1" spc="105" dirty="0">
                <a:latin typeface="Arial"/>
                <a:cs typeface="Arial"/>
              </a:rPr>
              <a:t> </a:t>
            </a:r>
            <a:r>
              <a:rPr sz="1800" b="1" spc="-30" dirty="0"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ts val="2130"/>
              </a:lnSpc>
              <a:tabLst>
                <a:tab pos="571500" algn="l"/>
                <a:tab pos="1638935" algn="l"/>
                <a:tab pos="2700655" algn="l"/>
                <a:tab pos="3072765" algn="l"/>
                <a:tab pos="4323080" algn="l"/>
                <a:tab pos="4881880" algn="l"/>
              </a:tabLst>
            </a:pPr>
            <a:r>
              <a:rPr sz="1800" spc="45" dirty="0">
                <a:latin typeface="Arial"/>
                <a:cs typeface="Arial"/>
              </a:rPr>
              <a:t>The	</a:t>
            </a:r>
            <a:r>
              <a:rPr sz="1800" spc="80" dirty="0">
                <a:latin typeface="Arial"/>
                <a:cs typeface="Arial"/>
              </a:rPr>
              <a:t>National	</a:t>
            </a:r>
            <a:r>
              <a:rPr sz="1800" spc="95" dirty="0">
                <a:latin typeface="Arial"/>
                <a:cs typeface="Arial"/>
              </a:rPr>
              <a:t>Institute	</a:t>
            </a:r>
            <a:r>
              <a:rPr sz="1800" spc="130" dirty="0">
                <a:latin typeface="Arial"/>
                <a:cs typeface="Arial"/>
              </a:rPr>
              <a:t>of	</a:t>
            </a:r>
            <a:r>
              <a:rPr sz="1800" spc="50" dirty="0">
                <a:latin typeface="Arial"/>
                <a:cs typeface="Arial"/>
              </a:rPr>
              <a:t>Standards	</a:t>
            </a:r>
            <a:r>
              <a:rPr sz="1800" spc="80" dirty="0">
                <a:latin typeface="Arial"/>
                <a:cs typeface="Arial"/>
              </a:rPr>
              <a:t>and	</a:t>
            </a:r>
            <a:r>
              <a:rPr sz="1800" spc="70" dirty="0">
                <a:latin typeface="Arial"/>
                <a:cs typeface="Arial"/>
              </a:rPr>
              <a:t>Technology</a:t>
            </a:r>
            <a:endParaRPr sz="1800" dirty="0">
              <a:latin typeface="Arial"/>
              <a:cs typeface="Arial"/>
            </a:endParaRPr>
          </a:p>
          <a:p>
            <a:pPr marL="12700" marR="71755">
              <a:lnSpc>
                <a:spcPct val="100000"/>
              </a:lnSpc>
              <a:spcBef>
                <a:spcPts val="60"/>
              </a:spcBef>
              <a:tabLst>
                <a:tab pos="807720" algn="l"/>
                <a:tab pos="1757680" algn="l"/>
                <a:tab pos="2257425" algn="l"/>
                <a:tab pos="3374390" algn="l"/>
                <a:tab pos="5118100" algn="l"/>
                <a:tab pos="5487035" algn="l"/>
              </a:tabLst>
            </a:pPr>
            <a:r>
              <a:rPr sz="1800" spc="-40" dirty="0">
                <a:latin typeface="Arial"/>
                <a:cs typeface="Arial"/>
              </a:rPr>
              <a:t>(NIS</a:t>
            </a:r>
            <a:r>
              <a:rPr sz="1800" spc="-35" dirty="0">
                <a:latin typeface="Arial"/>
                <a:cs typeface="Arial"/>
              </a:rPr>
              <a:t>T</a:t>
            </a:r>
            <a:r>
              <a:rPr sz="1800" spc="-15" dirty="0">
                <a:latin typeface="Arial"/>
                <a:cs typeface="Arial"/>
              </a:rPr>
              <a:t>)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10" dirty="0">
                <a:latin typeface="Arial"/>
                <a:cs typeface="Arial"/>
              </a:rPr>
              <a:t>def</a:t>
            </a:r>
            <a:r>
              <a:rPr sz="1800" spc="45" dirty="0">
                <a:latin typeface="Arial"/>
                <a:cs typeface="Arial"/>
              </a:rPr>
              <a:t>ines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80" dirty="0">
                <a:latin typeface="Arial"/>
                <a:cs typeface="Arial"/>
              </a:rPr>
              <a:t>th</a:t>
            </a:r>
            <a:r>
              <a:rPr sz="1800" spc="114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	e</a:t>
            </a:r>
            <a:r>
              <a:rPr sz="1800" spc="10" dirty="0">
                <a:latin typeface="Arial"/>
                <a:cs typeface="Arial"/>
              </a:rPr>
              <a:t>ss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60" dirty="0">
                <a:latin typeface="Arial"/>
                <a:cs typeface="Arial"/>
              </a:rPr>
              <a:t>nt</a:t>
            </a:r>
            <a:r>
              <a:rPr sz="1800" spc="75" dirty="0">
                <a:latin typeface="Arial"/>
                <a:cs typeface="Arial"/>
              </a:rPr>
              <a:t>ia</a:t>
            </a:r>
            <a:r>
              <a:rPr sz="1800" spc="3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35" dirty="0">
                <a:latin typeface="Arial"/>
                <a:cs typeface="Arial"/>
              </a:rPr>
              <a:t>ch</a:t>
            </a:r>
            <a:r>
              <a:rPr sz="1800" spc="55" dirty="0">
                <a:latin typeface="Arial"/>
                <a:cs typeface="Arial"/>
              </a:rPr>
              <a:t>a</a:t>
            </a:r>
            <a:r>
              <a:rPr sz="1800" spc="75" dirty="0">
                <a:latin typeface="Arial"/>
                <a:cs typeface="Arial"/>
              </a:rPr>
              <a:t>racte</a:t>
            </a:r>
            <a:r>
              <a:rPr sz="1800" spc="70" dirty="0">
                <a:latin typeface="Arial"/>
                <a:cs typeface="Arial"/>
              </a:rPr>
              <a:t>r</a:t>
            </a:r>
            <a:r>
              <a:rPr sz="1800" spc="65" dirty="0">
                <a:latin typeface="Arial"/>
                <a:cs typeface="Arial"/>
              </a:rPr>
              <a:t>istic</a:t>
            </a:r>
            <a:r>
              <a:rPr sz="1800" spc="10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70" dirty="0">
                <a:latin typeface="Arial"/>
                <a:cs typeface="Arial"/>
              </a:rPr>
              <a:t>o</a:t>
            </a:r>
            <a:r>
              <a:rPr sz="1800" spc="85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30" dirty="0">
                <a:latin typeface="Arial"/>
                <a:cs typeface="Arial"/>
              </a:rPr>
              <a:t>c</a:t>
            </a:r>
            <a:r>
              <a:rPr sz="1800" spc="55" dirty="0">
                <a:latin typeface="Arial"/>
                <a:cs typeface="Arial"/>
              </a:rPr>
              <a:t>l</a:t>
            </a:r>
            <a:r>
              <a:rPr sz="1800" spc="150" dirty="0">
                <a:latin typeface="Arial"/>
                <a:cs typeface="Arial"/>
              </a:rPr>
              <a:t>o</a:t>
            </a:r>
            <a:r>
              <a:rPr sz="1800" spc="90" dirty="0">
                <a:latin typeface="Arial"/>
                <a:cs typeface="Arial"/>
              </a:rPr>
              <a:t>ud  </a:t>
            </a:r>
            <a:r>
              <a:rPr sz="1800" spc="114" dirty="0">
                <a:latin typeface="Arial"/>
                <a:cs typeface="Arial"/>
              </a:rPr>
              <a:t>computing </a:t>
            </a:r>
            <a:r>
              <a:rPr sz="1800" spc="5" dirty="0">
                <a:latin typeface="Arial"/>
                <a:cs typeface="Arial"/>
              </a:rPr>
              <a:t>as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follows:</a:t>
            </a:r>
            <a:endParaRPr sz="1800" dirty="0">
              <a:latin typeface="Arial"/>
              <a:cs typeface="Arial"/>
            </a:endParaRPr>
          </a:p>
          <a:p>
            <a:pPr marL="299085" indent="-287020">
              <a:lnSpc>
                <a:spcPts val="21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b="1" spc="-40" dirty="0">
                <a:latin typeface="Arial"/>
                <a:cs typeface="Arial"/>
              </a:rPr>
              <a:t>Broad </a:t>
            </a:r>
            <a:r>
              <a:rPr sz="1800" b="1" spc="20" dirty="0">
                <a:latin typeface="Arial"/>
                <a:cs typeface="Arial"/>
              </a:rPr>
              <a:t>network </a:t>
            </a:r>
            <a:r>
              <a:rPr sz="1800" b="1" spc="-55" dirty="0">
                <a:latin typeface="Arial"/>
                <a:cs typeface="Arial"/>
              </a:rPr>
              <a:t>access: </a:t>
            </a:r>
            <a:r>
              <a:rPr sz="1800" spc="70" dirty="0">
                <a:latin typeface="Arial"/>
                <a:cs typeface="Arial"/>
              </a:rPr>
              <a:t>Capabilities </a:t>
            </a:r>
            <a:r>
              <a:rPr sz="1800" spc="40" dirty="0">
                <a:latin typeface="Arial"/>
                <a:cs typeface="Arial"/>
              </a:rPr>
              <a:t>are </a:t>
            </a:r>
            <a:r>
              <a:rPr sz="1800" spc="55" dirty="0">
                <a:latin typeface="Arial"/>
                <a:cs typeface="Arial"/>
              </a:rPr>
              <a:t>available</a:t>
            </a:r>
            <a:r>
              <a:rPr sz="1800" spc="405" dirty="0">
                <a:latin typeface="Arial"/>
                <a:cs typeface="Arial"/>
              </a:rPr>
              <a:t> </a:t>
            </a:r>
            <a:r>
              <a:rPr sz="1800" spc="65" dirty="0">
                <a:latin typeface="Arial"/>
                <a:cs typeface="Arial"/>
              </a:rPr>
              <a:t>over</a:t>
            </a:r>
            <a:endParaRPr sz="1800" dirty="0">
              <a:latin typeface="Arial"/>
              <a:cs typeface="Arial"/>
            </a:endParaRPr>
          </a:p>
          <a:p>
            <a:pPr marL="299085" marR="5080" algn="just">
              <a:lnSpc>
                <a:spcPct val="99500"/>
              </a:lnSpc>
              <a:spcBef>
                <a:spcPts val="70"/>
              </a:spcBef>
            </a:pP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20" dirty="0">
                <a:latin typeface="Arial"/>
                <a:cs typeface="Arial"/>
              </a:rPr>
              <a:t>accessed </a:t>
            </a:r>
            <a:r>
              <a:rPr sz="1800" spc="120" dirty="0">
                <a:latin typeface="Arial"/>
                <a:cs typeface="Arial"/>
              </a:rPr>
              <a:t>through </a:t>
            </a:r>
            <a:r>
              <a:rPr sz="1800" spc="85" dirty="0">
                <a:latin typeface="Arial"/>
                <a:cs typeface="Arial"/>
              </a:rPr>
              <a:t>standard  </a:t>
            </a:r>
            <a:r>
              <a:rPr sz="1800" spc="75" dirty="0">
                <a:latin typeface="Arial"/>
                <a:cs typeface="Arial"/>
              </a:rPr>
              <a:t>mechanisms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114" dirty="0">
                <a:latin typeface="Arial"/>
                <a:cs typeface="Arial"/>
              </a:rPr>
              <a:t>promote </a:t>
            </a:r>
            <a:r>
              <a:rPr sz="1800" spc="40" dirty="0">
                <a:latin typeface="Arial"/>
                <a:cs typeface="Arial"/>
              </a:rPr>
              <a:t>use </a:t>
            </a:r>
            <a:r>
              <a:rPr sz="1800" spc="80" dirty="0">
                <a:latin typeface="Arial"/>
                <a:cs typeface="Arial"/>
              </a:rPr>
              <a:t>by </a:t>
            </a:r>
            <a:r>
              <a:rPr sz="1800" spc="75" dirty="0">
                <a:latin typeface="Arial"/>
                <a:cs typeface="Arial"/>
              </a:rPr>
              <a:t>heterogeneous  </a:t>
            </a:r>
            <a:r>
              <a:rPr sz="1800" spc="125" dirty="0">
                <a:latin typeface="Arial"/>
                <a:cs typeface="Arial"/>
              </a:rPr>
              <a:t>thin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110" dirty="0">
                <a:latin typeface="Arial"/>
                <a:cs typeface="Arial"/>
              </a:rPr>
              <a:t>thick </a:t>
            </a:r>
            <a:r>
              <a:rPr sz="1800" spc="90" dirty="0">
                <a:latin typeface="Arial"/>
                <a:cs typeface="Arial"/>
              </a:rPr>
              <a:t>client </a:t>
            </a:r>
            <a:r>
              <a:rPr sz="1800" spc="110" dirty="0">
                <a:latin typeface="Arial"/>
                <a:cs typeface="Arial"/>
              </a:rPr>
              <a:t>platforms </a:t>
            </a:r>
            <a:r>
              <a:rPr sz="1800" spc="90" dirty="0">
                <a:latin typeface="Arial"/>
                <a:cs typeface="Arial"/>
              </a:rPr>
              <a:t>(for </a:t>
            </a:r>
            <a:r>
              <a:rPr sz="1800" spc="80" dirty="0">
                <a:latin typeface="Arial"/>
                <a:cs typeface="Arial"/>
              </a:rPr>
              <a:t>example, </a:t>
            </a:r>
            <a:r>
              <a:rPr sz="1800" spc="110" dirty="0">
                <a:latin typeface="Arial"/>
                <a:cs typeface="Arial"/>
              </a:rPr>
              <a:t>mobile </a:t>
            </a:r>
            <a:r>
              <a:rPr sz="1800" spc="720" dirty="0">
                <a:latin typeface="Arial"/>
                <a:cs typeface="Arial"/>
              </a:rPr>
              <a:t> </a:t>
            </a:r>
            <a:r>
              <a:rPr sz="1800" spc="70" dirty="0">
                <a:latin typeface="Arial"/>
                <a:cs typeface="Arial"/>
              </a:rPr>
              <a:t>phones, </a:t>
            </a:r>
            <a:r>
              <a:rPr sz="1800" spc="85" dirty="0">
                <a:latin typeface="Arial"/>
                <a:cs typeface="Arial"/>
              </a:rPr>
              <a:t>laptops,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70" dirty="0">
                <a:latin typeface="Arial"/>
                <a:cs typeface="Arial"/>
              </a:rPr>
              <a:t>personal </a:t>
            </a:r>
            <a:r>
              <a:rPr sz="1800" spc="110" dirty="0">
                <a:latin typeface="Arial"/>
                <a:cs typeface="Arial"/>
              </a:rPr>
              <a:t>digital </a:t>
            </a:r>
            <a:r>
              <a:rPr sz="1800" spc="60" dirty="0">
                <a:latin typeface="Arial"/>
                <a:cs typeface="Arial"/>
              </a:rPr>
              <a:t>assistants  </a:t>
            </a:r>
            <a:r>
              <a:rPr sz="1800" dirty="0">
                <a:latin typeface="Arial"/>
                <a:cs typeface="Arial"/>
              </a:rPr>
              <a:t>[PDAs])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00" dirty="0">
                <a:latin typeface="Arial"/>
                <a:cs typeface="Arial"/>
              </a:rPr>
              <a:t>other </a:t>
            </a:r>
            <a:r>
              <a:rPr sz="1800" spc="105" dirty="0">
                <a:latin typeface="Arial"/>
                <a:cs typeface="Arial"/>
              </a:rPr>
              <a:t>traditional </a:t>
            </a:r>
            <a:r>
              <a:rPr sz="1800" spc="125" dirty="0">
                <a:latin typeface="Arial"/>
                <a:cs typeface="Arial"/>
              </a:rPr>
              <a:t>or </a:t>
            </a:r>
            <a:r>
              <a:rPr sz="1800" spc="105" dirty="0">
                <a:latin typeface="Arial"/>
                <a:cs typeface="Arial"/>
              </a:rPr>
              <a:t>cloud-based  </a:t>
            </a:r>
            <a:r>
              <a:rPr sz="1800" spc="80" dirty="0">
                <a:latin typeface="Arial"/>
                <a:cs typeface="Arial"/>
              </a:rPr>
              <a:t>software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40" dirty="0">
                <a:latin typeface="Arial"/>
                <a:cs typeface="Arial"/>
              </a:rPr>
              <a:t>services.</a:t>
            </a:r>
            <a:endParaRPr sz="1800" dirty="0">
              <a:latin typeface="Arial"/>
              <a:cs typeface="Arial"/>
            </a:endParaRPr>
          </a:p>
          <a:p>
            <a:pPr marL="299085" indent="-287020" algn="just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800" b="1" spc="-15" dirty="0">
                <a:latin typeface="Arial"/>
                <a:cs typeface="Arial"/>
              </a:rPr>
              <a:t>Rapid </a:t>
            </a:r>
            <a:r>
              <a:rPr sz="1800" b="1" spc="-5" dirty="0">
                <a:latin typeface="Arial"/>
                <a:cs typeface="Arial"/>
              </a:rPr>
              <a:t>elasticity: </a:t>
            </a:r>
            <a:r>
              <a:rPr sz="1800" spc="80" dirty="0">
                <a:latin typeface="Arial"/>
                <a:cs typeface="Arial"/>
              </a:rPr>
              <a:t>Cloud </a:t>
            </a:r>
            <a:r>
              <a:rPr sz="1800" spc="114" dirty="0">
                <a:latin typeface="Arial"/>
                <a:cs typeface="Arial"/>
              </a:rPr>
              <a:t>computing </a:t>
            </a:r>
            <a:r>
              <a:rPr sz="1800" spc="50" dirty="0">
                <a:latin typeface="Arial"/>
                <a:cs typeface="Arial"/>
              </a:rPr>
              <a:t>enables </a:t>
            </a:r>
            <a:r>
              <a:rPr sz="1800" spc="80" dirty="0">
                <a:latin typeface="Arial"/>
                <a:cs typeface="Arial"/>
              </a:rPr>
              <a:t>you</a:t>
            </a:r>
            <a:r>
              <a:rPr sz="1800" spc="245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to</a:t>
            </a:r>
            <a:endParaRPr sz="1800" dirty="0">
              <a:latin typeface="Arial"/>
              <a:cs typeface="Arial"/>
            </a:endParaRPr>
          </a:p>
          <a:p>
            <a:pPr marL="299085" marR="5715" algn="just">
              <a:lnSpc>
                <a:spcPct val="100000"/>
              </a:lnSpc>
              <a:spcBef>
                <a:spcPts val="5"/>
              </a:spcBef>
            </a:pPr>
            <a:r>
              <a:rPr sz="1800" spc="90" dirty="0">
                <a:latin typeface="Arial"/>
                <a:cs typeface="Arial"/>
              </a:rPr>
              <a:t>expand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60" dirty="0">
                <a:latin typeface="Arial"/>
                <a:cs typeface="Arial"/>
              </a:rPr>
              <a:t>reduce</a:t>
            </a:r>
            <a:r>
              <a:rPr sz="1800" spc="620" dirty="0">
                <a:latin typeface="Arial"/>
                <a:cs typeface="Arial"/>
              </a:rPr>
              <a:t> </a:t>
            </a:r>
            <a:r>
              <a:rPr sz="1800" spc="55" dirty="0">
                <a:latin typeface="Arial"/>
                <a:cs typeface="Arial"/>
              </a:rPr>
              <a:t>resources </a:t>
            </a:r>
            <a:r>
              <a:rPr sz="1800" spc="80" dirty="0">
                <a:latin typeface="Arial"/>
                <a:cs typeface="Arial"/>
              </a:rPr>
              <a:t>according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your  </a:t>
            </a:r>
            <a:r>
              <a:rPr sz="1800" spc="70" dirty="0">
                <a:latin typeface="Arial"/>
                <a:cs typeface="Arial"/>
              </a:rPr>
              <a:t>specific </a:t>
            </a:r>
            <a:r>
              <a:rPr sz="1800" spc="40" dirty="0">
                <a:latin typeface="Arial"/>
                <a:cs typeface="Arial"/>
              </a:rPr>
              <a:t>service </a:t>
            </a:r>
            <a:r>
              <a:rPr sz="1800" spc="90" dirty="0">
                <a:latin typeface="Arial"/>
                <a:cs typeface="Arial"/>
              </a:rPr>
              <a:t>requirement. </a:t>
            </a:r>
            <a:r>
              <a:rPr sz="1800" spc="30" dirty="0">
                <a:latin typeface="Arial"/>
                <a:cs typeface="Arial"/>
              </a:rPr>
              <a:t>For </a:t>
            </a:r>
            <a:r>
              <a:rPr sz="1800" spc="85" dirty="0">
                <a:latin typeface="Arial"/>
                <a:cs typeface="Arial"/>
              </a:rPr>
              <a:t>example, </a:t>
            </a:r>
            <a:r>
              <a:rPr sz="1800" spc="80" dirty="0">
                <a:latin typeface="Arial"/>
                <a:cs typeface="Arial"/>
              </a:rPr>
              <a:t>you </a:t>
            </a:r>
            <a:r>
              <a:rPr sz="1800" spc="70" dirty="0">
                <a:latin typeface="Arial"/>
                <a:cs typeface="Arial"/>
              </a:rPr>
              <a:t>may  </a:t>
            </a:r>
            <a:r>
              <a:rPr sz="1800" spc="60" dirty="0">
                <a:latin typeface="Arial"/>
                <a:cs typeface="Arial"/>
              </a:rPr>
              <a:t>need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70" dirty="0">
                <a:latin typeface="Arial"/>
                <a:cs typeface="Arial"/>
              </a:rPr>
              <a:t>large </a:t>
            </a:r>
            <a:r>
              <a:rPr sz="1800" spc="110" dirty="0">
                <a:latin typeface="Arial"/>
                <a:cs typeface="Arial"/>
              </a:rPr>
              <a:t>number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50" dirty="0">
                <a:latin typeface="Arial"/>
                <a:cs typeface="Arial"/>
              </a:rPr>
              <a:t>server </a:t>
            </a:r>
            <a:r>
              <a:rPr sz="1800" spc="55" dirty="0">
                <a:latin typeface="Arial"/>
                <a:cs typeface="Arial"/>
              </a:rPr>
              <a:t>resources </a:t>
            </a:r>
            <a:r>
              <a:rPr sz="1800" spc="130" dirty="0">
                <a:latin typeface="Arial"/>
                <a:cs typeface="Arial"/>
              </a:rPr>
              <a:t>for</a:t>
            </a:r>
            <a:r>
              <a:rPr sz="1800" spc="455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the</a:t>
            </a:r>
            <a:endParaRPr sz="1800" dirty="0">
              <a:latin typeface="Arial"/>
              <a:cs typeface="Arial"/>
            </a:endParaRPr>
          </a:p>
          <a:p>
            <a:pPr marL="299085" marR="6350" algn="just">
              <a:lnSpc>
                <a:spcPts val="2100"/>
              </a:lnSpc>
              <a:spcBef>
                <a:spcPts val="180"/>
              </a:spcBef>
            </a:pPr>
            <a:r>
              <a:rPr sz="1800" spc="105" dirty="0">
                <a:latin typeface="Arial"/>
                <a:cs typeface="Arial"/>
              </a:rPr>
              <a:t>duration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70" dirty="0">
                <a:latin typeface="Arial"/>
                <a:cs typeface="Arial"/>
              </a:rPr>
              <a:t>specific </a:t>
            </a:r>
            <a:r>
              <a:rPr sz="1800" spc="80" dirty="0">
                <a:latin typeface="Arial"/>
                <a:cs typeface="Arial"/>
              </a:rPr>
              <a:t>task. </a:t>
            </a:r>
            <a:r>
              <a:rPr sz="1800" spc="40" dirty="0">
                <a:latin typeface="Arial"/>
                <a:cs typeface="Arial"/>
              </a:rPr>
              <a:t>You can </a:t>
            </a:r>
            <a:r>
              <a:rPr sz="1800" spc="100" dirty="0">
                <a:latin typeface="Arial"/>
                <a:cs typeface="Arial"/>
              </a:rPr>
              <a:t>then </a:t>
            </a:r>
            <a:r>
              <a:rPr sz="1800" spc="30" dirty="0">
                <a:latin typeface="Arial"/>
                <a:cs typeface="Arial"/>
              </a:rPr>
              <a:t>release  </a:t>
            </a:r>
            <a:r>
              <a:rPr sz="1800" spc="60" dirty="0">
                <a:latin typeface="Arial"/>
                <a:cs typeface="Arial"/>
              </a:rPr>
              <a:t>these </a:t>
            </a:r>
            <a:r>
              <a:rPr sz="1800" spc="55" dirty="0">
                <a:latin typeface="Arial"/>
                <a:cs typeface="Arial"/>
              </a:rPr>
              <a:t>resources </a:t>
            </a:r>
            <a:r>
              <a:rPr sz="1800" spc="110" dirty="0">
                <a:latin typeface="Arial"/>
                <a:cs typeface="Arial"/>
              </a:rPr>
              <a:t>upon </a:t>
            </a:r>
            <a:r>
              <a:rPr sz="1800" spc="100" dirty="0">
                <a:latin typeface="Arial"/>
                <a:cs typeface="Arial"/>
              </a:rPr>
              <a:t>completion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the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task.</a:t>
            </a:r>
            <a:endParaRPr sz="1800" dirty="0">
              <a:latin typeface="Arial"/>
              <a:cs typeface="Arial"/>
            </a:endParaRPr>
          </a:p>
          <a:p>
            <a:pPr marL="299085" indent="-287020" algn="just">
              <a:lnSpc>
                <a:spcPts val="2100"/>
              </a:lnSpc>
              <a:buFont typeface="Arial"/>
              <a:buChar char="•"/>
              <a:tabLst>
                <a:tab pos="299720" algn="l"/>
              </a:tabLst>
            </a:pPr>
            <a:r>
              <a:rPr sz="1800" b="1" dirty="0">
                <a:latin typeface="Arial"/>
                <a:cs typeface="Arial"/>
              </a:rPr>
              <a:t>Measured </a:t>
            </a:r>
            <a:r>
              <a:rPr sz="1800" b="1" spc="-25" dirty="0">
                <a:latin typeface="Arial"/>
                <a:cs typeface="Arial"/>
              </a:rPr>
              <a:t>service: </a:t>
            </a:r>
            <a:r>
              <a:rPr sz="1800" spc="80" dirty="0">
                <a:latin typeface="Arial"/>
                <a:cs typeface="Arial"/>
              </a:rPr>
              <a:t>Cloud </a:t>
            </a:r>
            <a:r>
              <a:rPr sz="1800" spc="60" dirty="0">
                <a:latin typeface="Arial"/>
                <a:cs typeface="Arial"/>
              </a:rPr>
              <a:t>systems</a:t>
            </a:r>
            <a:r>
              <a:rPr sz="1800" spc="540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automatically</a:t>
            </a:r>
            <a:endParaRPr sz="1800" dirty="0">
              <a:latin typeface="Arial"/>
              <a:cs typeface="Arial"/>
            </a:endParaRPr>
          </a:p>
          <a:p>
            <a:pPr marL="299085" marR="5715" algn="just">
              <a:lnSpc>
                <a:spcPct val="98600"/>
              </a:lnSpc>
              <a:spcBef>
                <a:spcPts val="90"/>
              </a:spcBef>
            </a:pPr>
            <a:r>
              <a:rPr sz="1800" spc="105" dirty="0">
                <a:latin typeface="Arial"/>
                <a:cs typeface="Arial"/>
              </a:rPr>
              <a:t>control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14" dirty="0">
                <a:latin typeface="Arial"/>
                <a:cs typeface="Arial"/>
              </a:rPr>
              <a:t>optimize </a:t>
            </a:r>
            <a:r>
              <a:rPr sz="1800" spc="60" dirty="0">
                <a:latin typeface="Arial"/>
                <a:cs typeface="Arial"/>
              </a:rPr>
              <a:t>resource </a:t>
            </a:r>
            <a:r>
              <a:rPr sz="1800" spc="40" dirty="0">
                <a:latin typeface="Arial"/>
                <a:cs typeface="Arial"/>
              </a:rPr>
              <a:t>use </a:t>
            </a:r>
            <a:r>
              <a:rPr sz="1800" spc="80" dirty="0">
                <a:latin typeface="Arial"/>
                <a:cs typeface="Arial"/>
              </a:rPr>
              <a:t>by </a:t>
            </a:r>
            <a:r>
              <a:rPr sz="1800" spc="70" dirty="0">
                <a:latin typeface="Arial"/>
                <a:cs typeface="Arial"/>
              </a:rPr>
              <a:t>leveraging </a:t>
            </a:r>
            <a:r>
              <a:rPr sz="1800" spc="-10" dirty="0">
                <a:latin typeface="Arial"/>
                <a:cs typeface="Arial"/>
              </a:rPr>
              <a:t>a  </a:t>
            </a:r>
            <a:r>
              <a:rPr sz="1800" spc="100" dirty="0">
                <a:latin typeface="Arial"/>
                <a:cs typeface="Arial"/>
              </a:rPr>
              <a:t>metering </a:t>
            </a:r>
            <a:r>
              <a:rPr sz="1800" spc="80" dirty="0">
                <a:latin typeface="Arial"/>
                <a:cs typeface="Arial"/>
              </a:rPr>
              <a:t>capability at </a:t>
            </a:r>
            <a:r>
              <a:rPr sz="1800" spc="75" dirty="0">
                <a:latin typeface="Arial"/>
                <a:cs typeface="Arial"/>
              </a:rPr>
              <a:t>some </a:t>
            </a:r>
            <a:r>
              <a:rPr sz="1800" spc="50" dirty="0">
                <a:latin typeface="Arial"/>
                <a:cs typeface="Arial"/>
              </a:rPr>
              <a:t>level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85" dirty="0">
                <a:latin typeface="Arial"/>
                <a:cs typeface="Arial"/>
              </a:rPr>
              <a:t>abstraction  </a:t>
            </a:r>
            <a:r>
              <a:rPr sz="1800" spc="90" dirty="0">
                <a:latin typeface="Arial"/>
                <a:cs typeface="Arial"/>
              </a:rPr>
              <a:t>appropriate </a:t>
            </a:r>
            <a:r>
              <a:rPr sz="1800" spc="140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80" dirty="0">
                <a:latin typeface="Arial"/>
                <a:cs typeface="Arial"/>
              </a:rPr>
              <a:t>type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40" dirty="0">
                <a:latin typeface="Arial"/>
                <a:cs typeface="Arial"/>
              </a:rPr>
              <a:t>servic</a:t>
            </a:r>
            <a:r>
              <a:rPr lang="en-US" sz="1800" spc="40" dirty="0">
                <a:latin typeface="Arial"/>
                <a:cs typeface="Arial"/>
              </a:rPr>
              <a:t>e.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33744" y="1287780"/>
            <a:ext cx="5721096" cy="5062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1881485" cy="3613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b="1" spc="114" dirty="0">
                <a:latin typeface="Arial"/>
                <a:cs typeface="Arial"/>
              </a:rPr>
              <a:t>1.6 </a:t>
            </a:r>
            <a:r>
              <a:rPr sz="1800" b="1" spc="-35" dirty="0">
                <a:latin typeface="Arial"/>
                <a:cs typeface="Arial"/>
              </a:rPr>
              <a:t>CLOUD</a:t>
            </a:r>
            <a:r>
              <a:rPr sz="1800" b="1" spc="-30" dirty="0">
                <a:latin typeface="Arial"/>
                <a:cs typeface="Arial"/>
              </a:rPr>
              <a:t> COMPUTING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-10" dirty="0">
                <a:latin typeface="Arial"/>
                <a:cs typeface="Arial"/>
              </a:rPr>
              <a:t>characteristics </a:t>
            </a:r>
            <a:r>
              <a:rPr sz="1800" b="1" spc="35" dirty="0">
                <a:latin typeface="Arial"/>
                <a:cs typeface="Arial"/>
              </a:rPr>
              <a:t>of </a:t>
            </a:r>
            <a:r>
              <a:rPr sz="1800" b="1" spc="5" dirty="0">
                <a:latin typeface="Arial"/>
                <a:cs typeface="Arial"/>
              </a:rPr>
              <a:t>cloud </a:t>
            </a:r>
            <a:r>
              <a:rPr sz="1800" b="1" spc="20" dirty="0">
                <a:latin typeface="Arial"/>
                <a:cs typeface="Arial"/>
              </a:rPr>
              <a:t>computing</a:t>
            </a:r>
            <a:r>
              <a:rPr sz="1800" b="1" spc="180" dirty="0">
                <a:latin typeface="Arial"/>
                <a:cs typeface="Arial"/>
              </a:rPr>
              <a:t> </a:t>
            </a:r>
            <a:r>
              <a:rPr sz="1800" b="1" spc="-30" dirty="0"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20" dirty="0">
                <a:latin typeface="Arial"/>
                <a:cs typeface="Arial"/>
              </a:rPr>
              <a:t>Ondemand</a:t>
            </a:r>
            <a:r>
              <a:rPr sz="1800" b="1" spc="50" dirty="0">
                <a:latin typeface="Arial"/>
                <a:cs typeface="Arial"/>
              </a:rPr>
              <a:t> </a:t>
            </a:r>
            <a:r>
              <a:rPr sz="1800" b="1" spc="15" dirty="0">
                <a:latin typeface="Arial"/>
                <a:cs typeface="Arial"/>
              </a:rPr>
              <a:t>self-service:</a:t>
            </a:r>
            <a:endParaRPr sz="1800" dirty="0">
              <a:latin typeface="Arial"/>
              <a:cs typeface="Arial"/>
            </a:endParaRPr>
          </a:p>
          <a:p>
            <a:pPr marL="12700" marR="5715" algn="just">
              <a:lnSpc>
                <a:spcPct val="100000"/>
              </a:lnSpc>
            </a:pPr>
            <a:r>
              <a:rPr sz="1800" spc="40" dirty="0">
                <a:latin typeface="Arial"/>
                <a:cs typeface="Arial"/>
              </a:rPr>
              <a:t>A </a:t>
            </a:r>
            <a:r>
              <a:rPr sz="1800" spc="80" dirty="0">
                <a:latin typeface="Arial"/>
                <a:cs typeface="Arial"/>
              </a:rPr>
              <a:t>consumer </a:t>
            </a:r>
            <a:r>
              <a:rPr sz="1800" spc="40" dirty="0">
                <a:latin typeface="Arial"/>
                <a:cs typeface="Arial"/>
              </a:rPr>
              <a:t>can </a:t>
            </a:r>
            <a:r>
              <a:rPr sz="1800" spc="85" dirty="0">
                <a:latin typeface="Arial"/>
                <a:cs typeface="Arial"/>
              </a:rPr>
              <a:t>unilaterally </a:t>
            </a:r>
            <a:r>
              <a:rPr sz="1800" spc="90" dirty="0">
                <a:latin typeface="Arial"/>
                <a:cs typeface="Arial"/>
              </a:rPr>
              <a:t>provision </a:t>
            </a:r>
            <a:r>
              <a:rPr sz="1800" spc="114" dirty="0">
                <a:latin typeface="Arial"/>
                <a:cs typeface="Arial"/>
              </a:rPr>
              <a:t>computing </a:t>
            </a:r>
            <a:r>
              <a:rPr sz="1800" spc="75" dirty="0">
                <a:latin typeface="Arial"/>
                <a:cs typeface="Arial"/>
              </a:rPr>
              <a:t>capabilities, </a:t>
            </a:r>
            <a:r>
              <a:rPr sz="1800" spc="65" dirty="0">
                <a:latin typeface="Arial"/>
                <a:cs typeface="Arial"/>
              </a:rPr>
              <a:t>such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50" dirty="0">
                <a:latin typeface="Arial"/>
                <a:cs typeface="Arial"/>
              </a:rPr>
              <a:t>server </a:t>
            </a:r>
            <a:r>
              <a:rPr sz="1800" spc="114" dirty="0">
                <a:latin typeface="Arial"/>
                <a:cs typeface="Arial"/>
              </a:rPr>
              <a:t>time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75" dirty="0">
                <a:latin typeface="Arial"/>
                <a:cs typeface="Arial"/>
              </a:rPr>
              <a:t>storage, </a:t>
            </a:r>
            <a:r>
              <a:rPr sz="1800" spc="5" dirty="0">
                <a:latin typeface="Arial"/>
                <a:cs typeface="Arial"/>
              </a:rPr>
              <a:t>as  </a:t>
            </a:r>
            <a:r>
              <a:rPr sz="1800" spc="60" dirty="0">
                <a:latin typeface="Arial"/>
                <a:cs typeface="Arial"/>
              </a:rPr>
              <a:t>needed </a:t>
            </a:r>
            <a:r>
              <a:rPr sz="1800" spc="85" dirty="0">
                <a:latin typeface="Arial"/>
                <a:cs typeface="Arial"/>
              </a:rPr>
              <a:t>automatically </a:t>
            </a:r>
            <a:r>
              <a:rPr sz="1800" spc="125" dirty="0">
                <a:latin typeface="Arial"/>
                <a:cs typeface="Arial"/>
              </a:rPr>
              <a:t>without </a:t>
            </a:r>
            <a:r>
              <a:rPr sz="1800" spc="105" dirty="0">
                <a:latin typeface="Arial"/>
                <a:cs typeface="Arial"/>
              </a:rPr>
              <a:t>requiring </a:t>
            </a:r>
            <a:r>
              <a:rPr sz="1800" spc="100" dirty="0">
                <a:latin typeface="Arial"/>
                <a:cs typeface="Arial"/>
              </a:rPr>
              <a:t>human </a:t>
            </a:r>
            <a:r>
              <a:rPr sz="1800" spc="95" dirty="0">
                <a:latin typeface="Arial"/>
                <a:cs typeface="Arial"/>
              </a:rPr>
              <a:t>interaction </a:t>
            </a:r>
            <a:r>
              <a:rPr sz="1800" spc="120" dirty="0">
                <a:latin typeface="Arial"/>
                <a:cs typeface="Arial"/>
              </a:rPr>
              <a:t>with </a:t>
            </a:r>
            <a:r>
              <a:rPr sz="1800" spc="30" dirty="0">
                <a:latin typeface="Arial"/>
                <a:cs typeface="Arial"/>
              </a:rPr>
              <a:t>each </a:t>
            </a:r>
            <a:r>
              <a:rPr sz="1800" spc="45" dirty="0">
                <a:latin typeface="Arial"/>
                <a:cs typeface="Arial"/>
              </a:rPr>
              <a:t>service </a:t>
            </a:r>
            <a:r>
              <a:rPr sz="1800" spc="90" dirty="0">
                <a:latin typeface="Arial"/>
                <a:cs typeface="Arial"/>
              </a:rPr>
              <a:t>provider. </a:t>
            </a:r>
            <a:r>
              <a:rPr sz="1800" spc="-5" dirty="0">
                <a:latin typeface="Arial"/>
                <a:cs typeface="Arial"/>
              </a:rPr>
              <a:t>Because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40" dirty="0">
                <a:latin typeface="Arial"/>
                <a:cs typeface="Arial"/>
              </a:rPr>
              <a:t>service 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105" dirty="0">
                <a:latin typeface="Arial"/>
                <a:cs typeface="Arial"/>
              </a:rPr>
              <a:t>on </a:t>
            </a:r>
            <a:r>
              <a:rPr sz="1800" spc="85" dirty="0">
                <a:latin typeface="Arial"/>
                <a:cs typeface="Arial"/>
              </a:rPr>
              <a:t>demand,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55" dirty="0">
                <a:latin typeface="Arial"/>
                <a:cs typeface="Arial"/>
              </a:rPr>
              <a:t>resources </a:t>
            </a:r>
            <a:r>
              <a:rPr sz="1800" spc="40" dirty="0">
                <a:latin typeface="Arial"/>
                <a:cs typeface="Arial"/>
              </a:rPr>
              <a:t>are </a:t>
            </a:r>
            <a:r>
              <a:rPr sz="1800" spc="125" dirty="0">
                <a:latin typeface="Arial"/>
                <a:cs typeface="Arial"/>
              </a:rPr>
              <a:t>not </a:t>
            </a:r>
            <a:r>
              <a:rPr sz="1800" spc="90" dirty="0">
                <a:latin typeface="Arial"/>
                <a:cs typeface="Arial"/>
              </a:rPr>
              <a:t>permanent </a:t>
            </a:r>
            <a:r>
              <a:rPr sz="1800" spc="85" dirty="0">
                <a:latin typeface="Arial"/>
                <a:cs typeface="Arial"/>
              </a:rPr>
              <a:t>parts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your </a:t>
            </a:r>
            <a:r>
              <a:rPr sz="1800" spc="25" dirty="0">
                <a:latin typeface="Arial"/>
                <a:cs typeface="Arial"/>
              </a:rPr>
              <a:t>IT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infrastructure.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1250315" algn="l"/>
                <a:tab pos="1624965" algn="l"/>
                <a:tab pos="2863850" algn="l"/>
                <a:tab pos="3980179" algn="l"/>
                <a:tab pos="4763135" algn="l"/>
                <a:tab pos="5093970" algn="l"/>
                <a:tab pos="5369560" algn="l"/>
                <a:tab pos="6281420" algn="l"/>
                <a:tab pos="6653530" algn="l"/>
                <a:tab pos="7684770" algn="l"/>
                <a:tab pos="9384665" algn="l"/>
                <a:tab pos="9739630" algn="l"/>
                <a:tab pos="10328275" algn="l"/>
                <a:tab pos="10832465" algn="l"/>
              </a:tabLst>
            </a:pPr>
            <a:r>
              <a:rPr sz="1800" b="1" spc="-40" dirty="0">
                <a:latin typeface="Arial"/>
                <a:cs typeface="Arial"/>
              </a:rPr>
              <a:t>Resource </a:t>
            </a:r>
            <a:r>
              <a:rPr sz="1800" b="1" spc="10" dirty="0">
                <a:latin typeface="Arial"/>
                <a:cs typeface="Arial"/>
              </a:rPr>
              <a:t>pooling: </a:t>
            </a: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90" dirty="0">
                <a:latin typeface="Arial"/>
                <a:cs typeface="Arial"/>
              </a:rPr>
              <a:t>provider’s </a:t>
            </a:r>
            <a:r>
              <a:rPr sz="1800" spc="114" dirty="0">
                <a:latin typeface="Arial"/>
                <a:cs typeface="Arial"/>
              </a:rPr>
              <a:t>computing </a:t>
            </a:r>
            <a:r>
              <a:rPr sz="1800" spc="55" dirty="0">
                <a:latin typeface="Arial"/>
                <a:cs typeface="Arial"/>
              </a:rPr>
              <a:t>resources </a:t>
            </a:r>
            <a:r>
              <a:rPr sz="1800" spc="40" dirty="0">
                <a:latin typeface="Arial"/>
                <a:cs typeface="Arial"/>
              </a:rPr>
              <a:t>are </a:t>
            </a:r>
            <a:r>
              <a:rPr sz="1800" spc="95" dirty="0">
                <a:latin typeface="Arial"/>
                <a:cs typeface="Arial"/>
              </a:rPr>
              <a:t>pooled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35" dirty="0">
                <a:latin typeface="Arial"/>
                <a:cs typeface="Arial"/>
              </a:rPr>
              <a:t>serve </a:t>
            </a:r>
            <a:r>
              <a:rPr sz="1800" spc="114" dirty="0">
                <a:latin typeface="Arial"/>
                <a:cs typeface="Arial"/>
              </a:rPr>
              <a:t>multiple </a:t>
            </a:r>
            <a:r>
              <a:rPr sz="1800" spc="75" dirty="0">
                <a:latin typeface="Arial"/>
                <a:cs typeface="Arial"/>
              </a:rPr>
              <a:t>consumers </a:t>
            </a:r>
            <a:r>
              <a:rPr sz="1800" spc="90" dirty="0">
                <a:latin typeface="Arial"/>
                <a:cs typeface="Arial"/>
              </a:rPr>
              <a:t>using </a:t>
            </a:r>
            <a:r>
              <a:rPr sz="1800" spc="-10" dirty="0">
                <a:latin typeface="Arial"/>
                <a:cs typeface="Arial"/>
              </a:rPr>
              <a:t>a  </a:t>
            </a:r>
            <a:r>
              <a:rPr sz="1800" spc="110" dirty="0">
                <a:latin typeface="Arial"/>
                <a:cs typeface="Arial"/>
              </a:rPr>
              <a:t>multitenant </a:t>
            </a:r>
            <a:r>
              <a:rPr sz="1800" spc="95" dirty="0">
                <a:latin typeface="Arial"/>
                <a:cs typeface="Arial"/>
              </a:rPr>
              <a:t>model, </a:t>
            </a:r>
            <a:r>
              <a:rPr sz="1800" spc="120" dirty="0">
                <a:latin typeface="Arial"/>
                <a:cs typeface="Arial"/>
              </a:rPr>
              <a:t>with </a:t>
            </a:r>
            <a:r>
              <a:rPr sz="1800" spc="110" dirty="0">
                <a:latin typeface="Arial"/>
                <a:cs typeface="Arial"/>
              </a:rPr>
              <a:t>different </a:t>
            </a:r>
            <a:r>
              <a:rPr sz="1800" spc="60" dirty="0">
                <a:latin typeface="Arial"/>
                <a:cs typeface="Arial"/>
              </a:rPr>
              <a:t>physical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95" dirty="0">
                <a:latin typeface="Arial"/>
                <a:cs typeface="Arial"/>
              </a:rPr>
              <a:t>virtual </a:t>
            </a:r>
            <a:r>
              <a:rPr sz="1800" spc="55" dirty="0">
                <a:latin typeface="Arial"/>
                <a:cs typeface="Arial"/>
              </a:rPr>
              <a:t>resources </a:t>
            </a:r>
            <a:r>
              <a:rPr sz="1800" spc="75" dirty="0">
                <a:latin typeface="Arial"/>
                <a:cs typeface="Arial"/>
              </a:rPr>
              <a:t>dynamically </a:t>
            </a:r>
            <a:r>
              <a:rPr sz="1800" spc="55" dirty="0">
                <a:latin typeface="Arial"/>
                <a:cs typeface="Arial"/>
              </a:rPr>
              <a:t>assigned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60" dirty="0">
                <a:latin typeface="Arial"/>
                <a:cs typeface="Arial"/>
              </a:rPr>
              <a:t>reassigned  </a:t>
            </a:r>
            <a:r>
              <a:rPr sz="1800" spc="5" dirty="0">
                <a:latin typeface="Arial"/>
                <a:cs typeface="Arial"/>
              </a:rPr>
              <a:t>ac</a:t>
            </a:r>
            <a:r>
              <a:rPr sz="1800" spc="15" dirty="0">
                <a:latin typeface="Arial"/>
                <a:cs typeface="Arial"/>
              </a:rPr>
              <a:t>c</a:t>
            </a:r>
            <a:r>
              <a:rPr sz="1800" spc="145" dirty="0">
                <a:latin typeface="Arial"/>
                <a:cs typeface="Arial"/>
              </a:rPr>
              <a:t>o</a:t>
            </a:r>
            <a:r>
              <a:rPr sz="1800" spc="80" dirty="0">
                <a:latin typeface="Arial"/>
                <a:cs typeface="Arial"/>
              </a:rPr>
              <a:t>r</a:t>
            </a:r>
            <a:r>
              <a:rPr sz="1800" spc="130" dirty="0">
                <a:latin typeface="Arial"/>
                <a:cs typeface="Arial"/>
              </a:rPr>
              <a:t>d</a:t>
            </a:r>
            <a:r>
              <a:rPr sz="1800" spc="60" dirty="0">
                <a:latin typeface="Arial"/>
                <a:cs typeface="Arial"/>
              </a:rPr>
              <a:t>i</a:t>
            </a:r>
            <a:r>
              <a:rPr sz="1800" spc="155" dirty="0">
                <a:latin typeface="Arial"/>
                <a:cs typeface="Arial"/>
              </a:rPr>
              <a:t>n</a:t>
            </a:r>
            <a:r>
              <a:rPr sz="1800" spc="120" dirty="0">
                <a:latin typeface="Arial"/>
                <a:cs typeface="Arial"/>
              </a:rPr>
              <a:t>g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85" dirty="0">
                <a:latin typeface="Arial"/>
                <a:cs typeface="Arial"/>
              </a:rPr>
              <a:t>t</a:t>
            </a:r>
            <a:r>
              <a:rPr sz="1800" spc="18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60" dirty="0">
                <a:latin typeface="Arial"/>
                <a:cs typeface="Arial"/>
              </a:rPr>
              <a:t>con</a:t>
            </a:r>
            <a:r>
              <a:rPr sz="1800" spc="50" dirty="0">
                <a:latin typeface="Arial"/>
                <a:cs typeface="Arial"/>
              </a:rPr>
              <a:t>s</a:t>
            </a:r>
            <a:r>
              <a:rPr sz="1800" spc="105" dirty="0">
                <a:latin typeface="Arial"/>
                <a:cs typeface="Arial"/>
              </a:rPr>
              <a:t>umer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85" dirty="0">
                <a:latin typeface="Arial"/>
                <a:cs typeface="Arial"/>
              </a:rPr>
              <a:t>demand</a:t>
            </a:r>
            <a:r>
              <a:rPr sz="1800" spc="65" dirty="0">
                <a:latin typeface="Arial"/>
                <a:cs typeface="Arial"/>
              </a:rPr>
              <a:t>.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45" dirty="0">
                <a:latin typeface="Arial"/>
                <a:cs typeface="Arial"/>
              </a:rPr>
              <a:t>Th</a:t>
            </a:r>
            <a:r>
              <a:rPr sz="1800" spc="50" dirty="0">
                <a:latin typeface="Arial"/>
                <a:cs typeface="Arial"/>
              </a:rPr>
              <a:t>e</a:t>
            </a:r>
            <a:r>
              <a:rPr sz="1800" spc="45" dirty="0">
                <a:latin typeface="Arial"/>
                <a:cs typeface="Arial"/>
              </a:rPr>
              <a:t>r</a:t>
            </a:r>
            <a:r>
              <a:rPr sz="1800" spc="8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35" dirty="0">
                <a:latin typeface="Arial"/>
                <a:cs typeface="Arial"/>
              </a:rPr>
              <a:t>i</a:t>
            </a:r>
            <a:r>
              <a:rPr sz="1800" spc="9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80" dirty="0">
                <a:latin typeface="Arial"/>
                <a:cs typeface="Arial"/>
              </a:rPr>
              <a:t>de</a:t>
            </a:r>
            <a:r>
              <a:rPr sz="1800" spc="85" dirty="0">
                <a:latin typeface="Arial"/>
                <a:cs typeface="Arial"/>
              </a:rPr>
              <a:t>g</a:t>
            </a:r>
            <a:r>
              <a:rPr sz="1800" spc="35" dirty="0">
                <a:latin typeface="Arial"/>
                <a:cs typeface="Arial"/>
              </a:rPr>
              <a:t>re</a:t>
            </a:r>
            <a:r>
              <a:rPr sz="1800" spc="5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70" dirty="0">
                <a:latin typeface="Arial"/>
                <a:cs typeface="Arial"/>
              </a:rPr>
              <a:t>o</a:t>
            </a:r>
            <a:r>
              <a:rPr sz="1800" spc="85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55" dirty="0">
                <a:latin typeface="Arial"/>
                <a:cs typeface="Arial"/>
              </a:rPr>
              <a:t>l</a:t>
            </a:r>
            <a:r>
              <a:rPr sz="1800" spc="150" dirty="0">
                <a:latin typeface="Arial"/>
                <a:cs typeface="Arial"/>
              </a:rPr>
              <a:t>o</a:t>
            </a:r>
            <a:r>
              <a:rPr sz="1800" spc="65" dirty="0">
                <a:latin typeface="Arial"/>
                <a:cs typeface="Arial"/>
              </a:rPr>
              <a:t>ca</a:t>
            </a:r>
            <a:r>
              <a:rPr sz="1800" spc="45" dirty="0">
                <a:latin typeface="Arial"/>
                <a:cs typeface="Arial"/>
              </a:rPr>
              <a:t>t</a:t>
            </a:r>
            <a:r>
              <a:rPr sz="1800" spc="55" dirty="0">
                <a:latin typeface="Arial"/>
                <a:cs typeface="Arial"/>
              </a:rPr>
              <a:t>i</a:t>
            </a:r>
            <a:r>
              <a:rPr sz="1800" spc="150" dirty="0">
                <a:latin typeface="Arial"/>
                <a:cs typeface="Arial"/>
              </a:rPr>
              <a:t>o</a:t>
            </a:r>
            <a:r>
              <a:rPr sz="1800" spc="114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60" dirty="0">
                <a:latin typeface="Arial"/>
                <a:cs typeface="Arial"/>
              </a:rPr>
              <a:t>i</a:t>
            </a:r>
            <a:r>
              <a:rPr sz="1800" spc="165" dirty="0">
                <a:latin typeface="Arial"/>
                <a:cs typeface="Arial"/>
              </a:rPr>
              <a:t>n</a:t>
            </a:r>
            <a:r>
              <a:rPr sz="1800" spc="60" dirty="0">
                <a:latin typeface="Arial"/>
                <a:cs typeface="Arial"/>
              </a:rPr>
              <a:t>dependenc</a:t>
            </a:r>
            <a:r>
              <a:rPr sz="1800" spc="6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60" dirty="0">
                <a:latin typeface="Arial"/>
                <a:cs typeface="Arial"/>
              </a:rPr>
              <a:t>i</a:t>
            </a:r>
            <a:r>
              <a:rPr sz="1800" spc="16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10" dirty="0">
                <a:latin typeface="Arial"/>
                <a:cs typeface="Arial"/>
              </a:rPr>
              <a:t>that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75" dirty="0">
                <a:latin typeface="Arial"/>
                <a:cs typeface="Arial"/>
              </a:rPr>
              <a:t>t</a:t>
            </a:r>
            <a:r>
              <a:rPr sz="1800" spc="55" dirty="0">
                <a:latin typeface="Arial"/>
                <a:cs typeface="Arial"/>
              </a:rPr>
              <a:t>he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45" dirty="0">
                <a:latin typeface="Arial"/>
                <a:cs typeface="Arial"/>
              </a:rPr>
              <a:t>cu</a:t>
            </a:r>
            <a:r>
              <a:rPr sz="1800" spc="40" dirty="0">
                <a:latin typeface="Arial"/>
                <a:cs typeface="Arial"/>
              </a:rPr>
              <a:t>s</a:t>
            </a:r>
            <a:r>
              <a:rPr sz="1800" spc="110" dirty="0">
                <a:latin typeface="Arial"/>
                <a:cs typeface="Arial"/>
              </a:rPr>
              <a:t>to</a:t>
            </a:r>
            <a:r>
              <a:rPr sz="1800" spc="204" dirty="0">
                <a:latin typeface="Arial"/>
                <a:cs typeface="Arial"/>
              </a:rPr>
              <a:t>m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20" dirty="0">
                <a:latin typeface="Arial"/>
                <a:cs typeface="Arial"/>
              </a:rPr>
              <a:t>r  </a:t>
            </a:r>
            <a:r>
              <a:rPr sz="1800" spc="65" dirty="0">
                <a:latin typeface="Arial"/>
                <a:cs typeface="Arial"/>
              </a:rPr>
              <a:t>generally </a:t>
            </a:r>
            <a:r>
              <a:rPr sz="1800" spc="40" dirty="0">
                <a:latin typeface="Arial"/>
                <a:cs typeface="Arial"/>
              </a:rPr>
              <a:t>has </a:t>
            </a:r>
            <a:r>
              <a:rPr sz="1800" spc="105" dirty="0">
                <a:latin typeface="Arial"/>
                <a:cs typeface="Arial"/>
              </a:rPr>
              <a:t>no control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90" dirty="0">
                <a:latin typeface="Arial"/>
                <a:cs typeface="Arial"/>
              </a:rPr>
              <a:t>knowledge </a:t>
            </a:r>
            <a:r>
              <a:rPr sz="1800" spc="65" dirty="0">
                <a:latin typeface="Arial"/>
                <a:cs typeface="Arial"/>
              </a:rPr>
              <a:t>over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75" dirty="0">
                <a:latin typeface="Arial"/>
                <a:cs typeface="Arial"/>
              </a:rPr>
              <a:t>exact </a:t>
            </a:r>
            <a:r>
              <a:rPr sz="1800" spc="90" dirty="0">
                <a:latin typeface="Arial"/>
                <a:cs typeface="Arial"/>
              </a:rPr>
              <a:t>location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95" dirty="0">
                <a:latin typeface="Arial"/>
                <a:cs typeface="Arial"/>
              </a:rPr>
              <a:t>provided </a:t>
            </a:r>
            <a:r>
              <a:rPr sz="1800" spc="55" dirty="0">
                <a:latin typeface="Arial"/>
                <a:cs typeface="Arial"/>
              </a:rPr>
              <a:t>resources, </a:t>
            </a:r>
            <a:r>
              <a:rPr sz="1800" spc="135" dirty="0">
                <a:latin typeface="Arial"/>
                <a:cs typeface="Arial"/>
              </a:rPr>
              <a:t>but </a:t>
            </a:r>
            <a:r>
              <a:rPr sz="1800" spc="70" dirty="0">
                <a:latin typeface="Arial"/>
                <a:cs typeface="Arial"/>
              </a:rPr>
              <a:t>may </a:t>
            </a:r>
            <a:r>
              <a:rPr sz="1800" spc="60" dirty="0">
                <a:latin typeface="Arial"/>
                <a:cs typeface="Arial"/>
              </a:rPr>
              <a:t>be able 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65" dirty="0">
                <a:latin typeface="Arial"/>
                <a:cs typeface="Arial"/>
              </a:rPr>
              <a:t>specify </a:t>
            </a:r>
            <a:r>
              <a:rPr sz="1800" spc="90" dirty="0">
                <a:latin typeface="Arial"/>
                <a:cs typeface="Arial"/>
              </a:rPr>
              <a:t>location </a:t>
            </a:r>
            <a:r>
              <a:rPr sz="1800" spc="80" dirty="0">
                <a:latin typeface="Arial"/>
                <a:cs typeface="Arial"/>
              </a:rPr>
              <a:t>at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00" dirty="0">
                <a:latin typeface="Arial"/>
                <a:cs typeface="Arial"/>
              </a:rPr>
              <a:t>higher </a:t>
            </a:r>
            <a:r>
              <a:rPr sz="1800" spc="50" dirty="0">
                <a:latin typeface="Arial"/>
                <a:cs typeface="Arial"/>
              </a:rPr>
              <a:t>level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85" dirty="0">
                <a:latin typeface="Arial"/>
                <a:cs typeface="Arial"/>
              </a:rPr>
              <a:t>abstraction </a:t>
            </a:r>
            <a:r>
              <a:rPr sz="1800" spc="95" dirty="0">
                <a:latin typeface="Arial"/>
                <a:cs typeface="Arial"/>
              </a:rPr>
              <a:t>(for </a:t>
            </a:r>
            <a:r>
              <a:rPr sz="1800" spc="80" dirty="0">
                <a:latin typeface="Arial"/>
                <a:cs typeface="Arial"/>
              </a:rPr>
              <a:t>example, </a:t>
            </a:r>
            <a:r>
              <a:rPr sz="1800" spc="95" dirty="0">
                <a:latin typeface="Arial"/>
                <a:cs typeface="Arial"/>
              </a:rPr>
              <a:t>country, </a:t>
            </a:r>
            <a:r>
              <a:rPr sz="1800" spc="70" dirty="0">
                <a:latin typeface="Arial"/>
                <a:cs typeface="Arial"/>
              </a:rPr>
              <a:t>state,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60" dirty="0">
                <a:latin typeface="Arial"/>
                <a:cs typeface="Arial"/>
              </a:rPr>
              <a:t>center). </a:t>
            </a:r>
            <a:r>
              <a:rPr sz="1800" spc="50" dirty="0">
                <a:latin typeface="Arial"/>
                <a:cs typeface="Arial"/>
              </a:rPr>
              <a:t>Examples 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55" dirty="0">
                <a:latin typeface="Arial"/>
                <a:cs typeface="Arial"/>
              </a:rPr>
              <a:t>resources </a:t>
            </a:r>
            <a:r>
              <a:rPr sz="1800" spc="85" dirty="0">
                <a:latin typeface="Arial"/>
                <a:cs typeface="Arial"/>
              </a:rPr>
              <a:t>include </a:t>
            </a:r>
            <a:r>
              <a:rPr sz="1800" spc="75" dirty="0">
                <a:latin typeface="Arial"/>
                <a:cs typeface="Arial"/>
              </a:rPr>
              <a:t>storage, </a:t>
            </a:r>
            <a:r>
              <a:rPr sz="1800" spc="70" dirty="0">
                <a:latin typeface="Arial"/>
                <a:cs typeface="Arial"/>
              </a:rPr>
              <a:t>processing, </a:t>
            </a:r>
            <a:r>
              <a:rPr sz="1800" spc="100" dirty="0">
                <a:latin typeface="Arial"/>
                <a:cs typeface="Arial"/>
              </a:rPr>
              <a:t>memory, </a:t>
            </a:r>
            <a:r>
              <a:rPr sz="1800" spc="105" dirty="0">
                <a:latin typeface="Arial"/>
                <a:cs typeface="Arial"/>
              </a:rPr>
              <a:t>network bandwidth,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95" dirty="0">
                <a:latin typeface="Arial"/>
                <a:cs typeface="Arial"/>
              </a:rPr>
              <a:t>virtual </a:t>
            </a:r>
            <a:r>
              <a:rPr sz="1800" spc="65" dirty="0">
                <a:latin typeface="Arial"/>
                <a:cs typeface="Arial"/>
              </a:rPr>
              <a:t>machines. </a:t>
            </a:r>
            <a:r>
              <a:rPr sz="1800" spc="-20" dirty="0">
                <a:latin typeface="Arial"/>
                <a:cs typeface="Arial"/>
              </a:rPr>
              <a:t>Even </a:t>
            </a:r>
            <a:r>
              <a:rPr sz="1800" spc="80" dirty="0">
                <a:latin typeface="Arial"/>
                <a:cs typeface="Arial"/>
              </a:rPr>
              <a:t>private  clouds </a:t>
            </a:r>
            <a:r>
              <a:rPr sz="1800" spc="105" dirty="0">
                <a:latin typeface="Arial"/>
                <a:cs typeface="Arial"/>
              </a:rPr>
              <a:t>tend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110" dirty="0">
                <a:latin typeface="Arial"/>
                <a:cs typeface="Arial"/>
              </a:rPr>
              <a:t>pool </a:t>
            </a:r>
            <a:r>
              <a:rPr sz="1800" spc="55" dirty="0">
                <a:latin typeface="Arial"/>
                <a:cs typeface="Arial"/>
              </a:rPr>
              <a:t>resources </a:t>
            </a:r>
            <a:r>
              <a:rPr sz="1800" spc="70" dirty="0">
                <a:latin typeface="Arial"/>
                <a:cs typeface="Arial"/>
              </a:rPr>
              <a:t>between </a:t>
            </a:r>
            <a:r>
              <a:rPr sz="1800" spc="110" dirty="0">
                <a:latin typeface="Arial"/>
                <a:cs typeface="Arial"/>
              </a:rPr>
              <a:t>different </a:t>
            </a:r>
            <a:r>
              <a:rPr sz="1800" spc="85" dirty="0">
                <a:latin typeface="Arial"/>
                <a:cs typeface="Arial"/>
              </a:rPr>
              <a:t>parts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40" dirty="0">
                <a:latin typeface="Arial"/>
                <a:cs typeface="Arial"/>
              </a:rPr>
              <a:t>same</a:t>
            </a:r>
            <a:r>
              <a:rPr sz="1800" spc="-200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organization.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3613810"/>
            <a:ext cx="9651492" cy="2537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6011545" cy="63966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9490" marR="1067435" algn="ctr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135"/>
              </a:spcBef>
            </a:pPr>
            <a:r>
              <a:rPr sz="1800" b="1" spc="114" dirty="0">
                <a:latin typeface="Arial"/>
                <a:cs typeface="Arial"/>
              </a:rPr>
              <a:t>1.6 </a:t>
            </a:r>
            <a:r>
              <a:rPr sz="1800" b="1" spc="-35" dirty="0">
                <a:latin typeface="Arial"/>
                <a:cs typeface="Arial"/>
              </a:rPr>
              <a:t>CLOUD</a:t>
            </a:r>
            <a:r>
              <a:rPr sz="1800" b="1" spc="-30" dirty="0">
                <a:latin typeface="Arial"/>
                <a:cs typeface="Arial"/>
              </a:rPr>
              <a:t> COMPUTING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25" dirty="0">
                <a:latin typeface="Arial"/>
                <a:cs typeface="Arial"/>
              </a:rPr>
              <a:t>The </a:t>
            </a:r>
            <a:r>
              <a:rPr sz="1800" b="1" spc="-20" dirty="0">
                <a:latin typeface="Arial"/>
                <a:cs typeface="Arial"/>
              </a:rPr>
              <a:t>Benefits </a:t>
            </a:r>
            <a:r>
              <a:rPr sz="1800" b="1" spc="35" dirty="0">
                <a:latin typeface="Arial"/>
                <a:cs typeface="Arial"/>
              </a:rPr>
              <a:t>of </a:t>
            </a:r>
            <a:r>
              <a:rPr sz="1800" b="1" spc="10" dirty="0">
                <a:latin typeface="Arial"/>
                <a:cs typeface="Arial"/>
              </a:rPr>
              <a:t>Cloud</a:t>
            </a:r>
            <a:r>
              <a:rPr sz="1800" b="1" spc="150" dirty="0">
                <a:latin typeface="Arial"/>
                <a:cs typeface="Arial"/>
              </a:rPr>
              <a:t> </a:t>
            </a:r>
            <a:r>
              <a:rPr sz="1800" b="1" spc="25" dirty="0">
                <a:latin typeface="Arial"/>
                <a:cs typeface="Arial"/>
              </a:rPr>
              <a:t>Computing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80" dirty="0">
                <a:latin typeface="Arial"/>
                <a:cs typeface="Arial"/>
              </a:rPr>
              <a:t>Cloud </a:t>
            </a:r>
            <a:r>
              <a:rPr sz="1800" spc="114" dirty="0">
                <a:latin typeface="Arial"/>
                <a:cs typeface="Arial"/>
              </a:rPr>
              <a:t>computing </a:t>
            </a:r>
            <a:r>
              <a:rPr sz="1800" spc="80" dirty="0">
                <a:latin typeface="Arial"/>
                <a:cs typeface="Arial"/>
              </a:rPr>
              <a:t>provides </a:t>
            </a:r>
            <a:r>
              <a:rPr sz="1800" spc="65" dirty="0">
                <a:latin typeface="Arial"/>
                <a:cs typeface="Arial"/>
              </a:rPr>
              <a:t>economies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35" dirty="0">
                <a:latin typeface="Arial"/>
                <a:cs typeface="Arial"/>
              </a:rPr>
              <a:t>scale,  </a:t>
            </a:r>
            <a:r>
              <a:rPr sz="1800" spc="80" dirty="0">
                <a:latin typeface="Arial"/>
                <a:cs typeface="Arial"/>
              </a:rPr>
              <a:t>professional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85" dirty="0">
                <a:latin typeface="Arial"/>
                <a:cs typeface="Arial"/>
              </a:rPr>
              <a:t>management, </a:t>
            </a:r>
            <a:r>
              <a:rPr sz="1800" spc="80" dirty="0">
                <a:latin typeface="Arial"/>
                <a:cs typeface="Arial"/>
              </a:rPr>
              <a:t>and  professional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70" dirty="0">
                <a:latin typeface="Arial"/>
                <a:cs typeface="Arial"/>
              </a:rPr>
              <a:t>security</a:t>
            </a:r>
            <a:endParaRPr sz="1800" dirty="0">
              <a:latin typeface="Arial"/>
              <a:cs typeface="Arial"/>
            </a:endParaRPr>
          </a:p>
          <a:p>
            <a:pPr marL="29908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85" dirty="0">
                <a:latin typeface="Arial"/>
                <a:cs typeface="Arial"/>
              </a:rPr>
              <a:t>management.</a:t>
            </a:r>
            <a:endParaRPr sz="1800" dirty="0">
              <a:latin typeface="Arial"/>
              <a:cs typeface="Arial"/>
            </a:endParaRPr>
          </a:p>
          <a:p>
            <a:pPr marL="299085" marR="635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25" dirty="0">
                <a:latin typeface="Arial"/>
                <a:cs typeface="Arial"/>
              </a:rPr>
              <a:t>These </a:t>
            </a:r>
            <a:r>
              <a:rPr sz="1800" spc="70" dirty="0">
                <a:latin typeface="Arial"/>
                <a:cs typeface="Arial"/>
              </a:rPr>
              <a:t>features </a:t>
            </a:r>
            <a:r>
              <a:rPr sz="1800" spc="40" dirty="0">
                <a:latin typeface="Arial"/>
                <a:cs typeface="Arial"/>
              </a:rPr>
              <a:t>can </a:t>
            </a:r>
            <a:r>
              <a:rPr sz="1800" spc="60" dirty="0">
                <a:latin typeface="Arial"/>
                <a:cs typeface="Arial"/>
              </a:rPr>
              <a:t>be </a:t>
            </a:r>
            <a:r>
              <a:rPr sz="1800" spc="80" dirty="0">
                <a:latin typeface="Arial"/>
                <a:cs typeface="Arial"/>
              </a:rPr>
              <a:t>attractive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70" dirty="0">
                <a:latin typeface="Arial"/>
                <a:cs typeface="Arial"/>
              </a:rPr>
              <a:t>companies  large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80" dirty="0">
                <a:latin typeface="Arial"/>
                <a:cs typeface="Arial"/>
              </a:rPr>
              <a:t>small, </a:t>
            </a:r>
            <a:r>
              <a:rPr sz="1800" spc="95" dirty="0">
                <a:latin typeface="Arial"/>
                <a:cs typeface="Arial"/>
              </a:rPr>
              <a:t>government </a:t>
            </a:r>
            <a:r>
              <a:rPr sz="1800" spc="45" dirty="0">
                <a:latin typeface="Arial"/>
                <a:cs typeface="Arial"/>
              </a:rPr>
              <a:t>agencies, </a:t>
            </a:r>
            <a:r>
              <a:rPr sz="1800" spc="80" dirty="0">
                <a:latin typeface="Arial"/>
                <a:cs typeface="Arial"/>
              </a:rPr>
              <a:t>and  </a:t>
            </a:r>
            <a:r>
              <a:rPr sz="1800" spc="95" dirty="0">
                <a:latin typeface="Arial"/>
                <a:cs typeface="Arial"/>
              </a:rPr>
              <a:t>individual </a:t>
            </a:r>
            <a:r>
              <a:rPr sz="1800" spc="-135" dirty="0">
                <a:latin typeface="Arial"/>
                <a:cs typeface="Arial"/>
              </a:rPr>
              <a:t>PC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05" dirty="0">
                <a:latin typeface="Arial"/>
                <a:cs typeface="Arial"/>
              </a:rPr>
              <a:t>mobile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55" dirty="0">
                <a:latin typeface="Arial"/>
                <a:cs typeface="Arial"/>
              </a:rPr>
              <a:t>users.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95" dirty="0">
                <a:latin typeface="Arial"/>
                <a:cs typeface="Arial"/>
              </a:rPr>
              <a:t>individual </a:t>
            </a:r>
            <a:r>
              <a:rPr sz="1800" spc="125" dirty="0">
                <a:latin typeface="Arial"/>
                <a:cs typeface="Arial"/>
              </a:rPr>
              <a:t>or </a:t>
            </a:r>
            <a:r>
              <a:rPr sz="1800" spc="80" dirty="0">
                <a:latin typeface="Arial"/>
                <a:cs typeface="Arial"/>
              </a:rPr>
              <a:t>company </a:t>
            </a:r>
            <a:r>
              <a:rPr sz="1800" spc="50" dirty="0">
                <a:latin typeface="Arial"/>
                <a:cs typeface="Arial"/>
              </a:rPr>
              <a:t>needs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55" dirty="0">
                <a:latin typeface="Arial"/>
                <a:cs typeface="Arial"/>
              </a:rPr>
              <a:t>pay </a:t>
            </a:r>
            <a:r>
              <a:rPr sz="1800" spc="90" dirty="0">
                <a:latin typeface="Arial"/>
                <a:cs typeface="Arial"/>
              </a:rPr>
              <a:t>only </a:t>
            </a:r>
            <a:r>
              <a:rPr sz="1800" spc="130" dirty="0">
                <a:latin typeface="Arial"/>
                <a:cs typeface="Arial"/>
              </a:rPr>
              <a:t>for 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75" dirty="0">
                <a:latin typeface="Arial"/>
                <a:cs typeface="Arial"/>
              </a:rPr>
              <a:t>storage </a:t>
            </a:r>
            <a:r>
              <a:rPr sz="1800" spc="60" dirty="0">
                <a:latin typeface="Arial"/>
                <a:cs typeface="Arial"/>
              </a:rPr>
              <a:t>capacity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40" dirty="0">
                <a:latin typeface="Arial"/>
                <a:cs typeface="Arial"/>
              </a:rPr>
              <a:t>services </a:t>
            </a:r>
            <a:r>
              <a:rPr sz="1800" spc="80" dirty="0">
                <a:latin typeface="Arial"/>
                <a:cs typeface="Arial"/>
              </a:rPr>
              <a:t>they </a:t>
            </a:r>
            <a:r>
              <a:rPr sz="1800" spc="60" dirty="0">
                <a:latin typeface="Arial"/>
                <a:cs typeface="Arial"/>
              </a:rPr>
              <a:t>need. </a:t>
            </a:r>
            <a:r>
              <a:rPr sz="1800" spc="45" dirty="0">
                <a:latin typeface="Arial"/>
                <a:cs typeface="Arial"/>
              </a:rPr>
              <a:t>The  </a:t>
            </a:r>
            <a:r>
              <a:rPr sz="1800" spc="65" dirty="0">
                <a:latin typeface="Arial"/>
                <a:cs typeface="Arial"/>
              </a:rPr>
              <a:t>user, </a:t>
            </a:r>
            <a:r>
              <a:rPr sz="1800" spc="60" dirty="0">
                <a:latin typeface="Arial"/>
                <a:cs typeface="Arial"/>
              </a:rPr>
              <a:t>be </a:t>
            </a:r>
            <a:r>
              <a:rPr sz="1800" spc="140" dirty="0">
                <a:latin typeface="Arial"/>
                <a:cs typeface="Arial"/>
              </a:rPr>
              <a:t>it </a:t>
            </a:r>
            <a:r>
              <a:rPr sz="1800" spc="80" dirty="0">
                <a:latin typeface="Arial"/>
                <a:cs typeface="Arial"/>
              </a:rPr>
              <a:t>company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95" dirty="0">
                <a:latin typeface="Arial"/>
                <a:cs typeface="Arial"/>
              </a:rPr>
              <a:t>individual, </a:t>
            </a:r>
            <a:r>
              <a:rPr sz="1800" spc="60" dirty="0">
                <a:latin typeface="Arial"/>
                <a:cs typeface="Arial"/>
              </a:rPr>
              <a:t>does </a:t>
            </a:r>
            <a:r>
              <a:rPr sz="1800" spc="125" dirty="0">
                <a:latin typeface="Arial"/>
                <a:cs typeface="Arial"/>
              </a:rPr>
              <a:t>not </a:t>
            </a:r>
            <a:r>
              <a:rPr sz="1800" spc="35" dirty="0">
                <a:latin typeface="Arial"/>
                <a:cs typeface="Arial"/>
              </a:rPr>
              <a:t>have 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40" dirty="0">
                <a:latin typeface="Arial"/>
                <a:cs typeface="Arial"/>
              </a:rPr>
              <a:t>hassle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00" dirty="0">
                <a:latin typeface="Arial"/>
                <a:cs typeface="Arial"/>
              </a:rPr>
              <a:t>setting </a:t>
            </a:r>
            <a:r>
              <a:rPr sz="1800" spc="120" dirty="0">
                <a:latin typeface="Arial"/>
                <a:cs typeface="Arial"/>
              </a:rPr>
              <a:t>up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55" dirty="0">
                <a:latin typeface="Arial"/>
                <a:cs typeface="Arial"/>
              </a:rPr>
              <a:t>database </a:t>
            </a:r>
            <a:r>
              <a:rPr sz="1800" spc="65" dirty="0">
                <a:latin typeface="Arial"/>
                <a:cs typeface="Arial"/>
              </a:rPr>
              <a:t>system,  </a:t>
            </a:r>
            <a:r>
              <a:rPr sz="1800" spc="90" dirty="0">
                <a:latin typeface="Arial"/>
                <a:cs typeface="Arial"/>
              </a:rPr>
              <a:t>acquiring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70" dirty="0">
                <a:latin typeface="Arial"/>
                <a:cs typeface="Arial"/>
              </a:rPr>
              <a:t>hardware </a:t>
            </a:r>
            <a:r>
              <a:rPr sz="1800" spc="80" dirty="0">
                <a:latin typeface="Arial"/>
                <a:cs typeface="Arial"/>
              </a:rPr>
              <a:t>they </a:t>
            </a:r>
            <a:r>
              <a:rPr sz="1800" spc="60" dirty="0">
                <a:latin typeface="Arial"/>
                <a:cs typeface="Arial"/>
              </a:rPr>
              <a:t>need, </a:t>
            </a:r>
            <a:r>
              <a:rPr sz="1800" spc="110" dirty="0">
                <a:latin typeface="Arial"/>
                <a:cs typeface="Arial"/>
              </a:rPr>
              <a:t>doing  </a:t>
            </a:r>
            <a:r>
              <a:rPr sz="1800" spc="75" dirty="0">
                <a:latin typeface="Arial"/>
                <a:cs typeface="Arial"/>
              </a:rPr>
              <a:t>maintenance, and </a:t>
            </a:r>
            <a:r>
              <a:rPr sz="1800" spc="85" dirty="0">
                <a:latin typeface="Arial"/>
                <a:cs typeface="Arial"/>
              </a:rPr>
              <a:t>backup </a:t>
            </a:r>
            <a:r>
              <a:rPr sz="1800" spc="125" dirty="0">
                <a:latin typeface="Arial"/>
                <a:cs typeface="Arial"/>
              </a:rPr>
              <a:t>up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70" dirty="0">
                <a:latin typeface="Arial"/>
                <a:cs typeface="Arial"/>
              </a:rPr>
              <a:t>data; </a:t>
            </a:r>
            <a:r>
              <a:rPr sz="1800" spc="75" dirty="0">
                <a:latin typeface="Arial"/>
                <a:cs typeface="Arial"/>
              </a:rPr>
              <a:t>all </a:t>
            </a:r>
            <a:r>
              <a:rPr sz="1800" spc="105" dirty="0">
                <a:latin typeface="Arial"/>
                <a:cs typeface="Arial"/>
              </a:rPr>
              <a:t>this </a:t>
            </a:r>
            <a:r>
              <a:rPr sz="1800" spc="60" dirty="0">
                <a:latin typeface="Arial"/>
                <a:cs typeface="Arial"/>
              </a:rPr>
              <a:t>is  </a:t>
            </a:r>
            <a:r>
              <a:rPr sz="1800" spc="100" dirty="0">
                <a:latin typeface="Arial"/>
                <a:cs typeface="Arial"/>
              </a:rPr>
              <a:t>part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95" dirty="0">
                <a:latin typeface="Arial"/>
                <a:cs typeface="Arial"/>
              </a:rPr>
              <a:t>cloud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45" dirty="0">
                <a:latin typeface="Arial"/>
                <a:cs typeface="Arial"/>
              </a:rPr>
              <a:t>service.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60" dirty="0">
                <a:latin typeface="Arial"/>
                <a:cs typeface="Arial"/>
              </a:rPr>
              <a:t>In </a:t>
            </a:r>
            <a:r>
              <a:rPr sz="1800" spc="90" dirty="0">
                <a:latin typeface="Arial"/>
                <a:cs typeface="Arial"/>
              </a:rPr>
              <a:t>theory, </a:t>
            </a:r>
            <a:r>
              <a:rPr sz="1800" spc="85" dirty="0">
                <a:latin typeface="Arial"/>
                <a:cs typeface="Arial"/>
              </a:rPr>
              <a:t>another </a:t>
            </a:r>
            <a:r>
              <a:rPr sz="1800" spc="120" dirty="0">
                <a:latin typeface="Arial"/>
                <a:cs typeface="Arial"/>
              </a:rPr>
              <a:t>big </a:t>
            </a:r>
            <a:r>
              <a:rPr sz="1800" spc="60" dirty="0">
                <a:latin typeface="Arial"/>
                <a:cs typeface="Arial"/>
              </a:rPr>
              <a:t>advantage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5" dirty="0">
                <a:latin typeface="Arial"/>
                <a:cs typeface="Arial"/>
              </a:rPr>
              <a:t>using cloud  </a:t>
            </a:r>
            <a:r>
              <a:rPr sz="1800" spc="114" dirty="0">
                <a:latin typeface="Arial"/>
                <a:cs typeface="Arial"/>
              </a:rPr>
              <a:t>computing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80" dirty="0">
                <a:latin typeface="Arial"/>
                <a:cs typeface="Arial"/>
              </a:rPr>
              <a:t>store </a:t>
            </a:r>
            <a:r>
              <a:rPr sz="1800" spc="90" dirty="0">
                <a:latin typeface="Arial"/>
                <a:cs typeface="Arial"/>
              </a:rPr>
              <a:t>your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50" dirty="0">
                <a:latin typeface="Arial"/>
                <a:cs typeface="Arial"/>
              </a:rPr>
              <a:t>share </a:t>
            </a:r>
            <a:r>
              <a:rPr sz="1800" spc="140" dirty="0">
                <a:latin typeface="Arial"/>
                <a:cs typeface="Arial"/>
              </a:rPr>
              <a:t>it </a:t>
            </a:r>
            <a:r>
              <a:rPr sz="1800" spc="120" dirty="0">
                <a:latin typeface="Arial"/>
                <a:cs typeface="Arial"/>
              </a:rPr>
              <a:t>with  </a:t>
            </a:r>
            <a:r>
              <a:rPr sz="1800" spc="85" dirty="0">
                <a:latin typeface="Arial"/>
                <a:cs typeface="Arial"/>
              </a:rPr>
              <a:t>others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114" dirty="0">
                <a:latin typeface="Arial"/>
                <a:cs typeface="Arial"/>
              </a:rPr>
              <a:t>that </a:t>
            </a:r>
            <a:r>
              <a:rPr sz="1800" spc="95" dirty="0">
                <a:latin typeface="Arial"/>
                <a:cs typeface="Arial"/>
              </a:rPr>
              <a:t>the cloud provider </a:t>
            </a:r>
            <a:r>
              <a:rPr sz="1800" spc="65" dirty="0">
                <a:latin typeface="Arial"/>
                <a:cs typeface="Arial"/>
              </a:rPr>
              <a:t>takes </a:t>
            </a:r>
            <a:r>
              <a:rPr sz="1800" spc="35" dirty="0">
                <a:latin typeface="Arial"/>
                <a:cs typeface="Arial"/>
              </a:rPr>
              <a:t>care </a:t>
            </a:r>
            <a:r>
              <a:rPr sz="1800" spc="125" dirty="0">
                <a:latin typeface="Arial"/>
                <a:cs typeface="Arial"/>
              </a:rPr>
              <a:t>of  </a:t>
            </a:r>
            <a:r>
              <a:rPr sz="1800" spc="70" dirty="0">
                <a:latin typeface="Arial"/>
                <a:cs typeface="Arial"/>
              </a:rPr>
              <a:t>security.</a:t>
            </a:r>
            <a:endParaRPr sz="1800" dirty="0">
              <a:latin typeface="Arial"/>
              <a:cs typeface="Arial"/>
            </a:endParaRPr>
          </a:p>
          <a:p>
            <a:pPr marL="299085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40" dirty="0">
                <a:latin typeface="Arial"/>
                <a:cs typeface="Arial"/>
              </a:rPr>
              <a:t>Alas, </a:t>
            </a:r>
            <a:r>
              <a:rPr sz="1800" spc="90" dirty="0">
                <a:latin typeface="Arial"/>
                <a:cs typeface="Arial"/>
              </a:rPr>
              <a:t>the customer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125" dirty="0">
                <a:latin typeface="Arial"/>
                <a:cs typeface="Arial"/>
              </a:rPr>
              <a:t>not </a:t>
            </a:r>
            <a:r>
              <a:rPr sz="1800" spc="35" dirty="0">
                <a:latin typeface="Arial"/>
                <a:cs typeface="Arial"/>
              </a:rPr>
              <a:t>always </a:t>
            </a:r>
            <a:r>
              <a:rPr sz="1800" spc="90" dirty="0">
                <a:latin typeface="Arial"/>
                <a:cs typeface="Arial"/>
              </a:rPr>
              <a:t>protected</a:t>
            </a:r>
            <a:r>
              <a:rPr lang="en-US" sz="1800" spc="90" dirty="0">
                <a:latin typeface="Arial"/>
                <a:cs typeface="Arial"/>
              </a:rPr>
              <a:t>, t</a:t>
            </a:r>
            <a:r>
              <a:rPr sz="1800" spc="55" dirty="0">
                <a:latin typeface="Arial"/>
                <a:cs typeface="Arial"/>
              </a:rPr>
              <a:t>here </a:t>
            </a:r>
            <a:r>
              <a:rPr sz="1800" spc="35" dirty="0">
                <a:latin typeface="Arial"/>
                <a:cs typeface="Arial"/>
              </a:rPr>
              <a:t>have </a:t>
            </a:r>
            <a:r>
              <a:rPr sz="1800" spc="60" dirty="0">
                <a:latin typeface="Arial"/>
                <a:cs typeface="Arial"/>
              </a:rPr>
              <a:t>been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10" dirty="0">
                <a:latin typeface="Arial"/>
                <a:cs typeface="Arial"/>
              </a:rPr>
              <a:t>number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70" dirty="0">
                <a:latin typeface="Arial"/>
                <a:cs typeface="Arial"/>
              </a:rPr>
              <a:t>security</a:t>
            </a:r>
            <a:r>
              <a:rPr sz="1800" spc="355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failures</a:t>
            </a:r>
            <a:r>
              <a:rPr lang="en-US" sz="1800" spc="80" dirty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67628" y="778763"/>
            <a:ext cx="5804916" cy="5582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572125" cy="610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b="1" spc="114" dirty="0">
                <a:latin typeface="Arial"/>
                <a:cs typeface="Arial"/>
              </a:rPr>
              <a:t>1.6 </a:t>
            </a:r>
            <a:r>
              <a:rPr sz="1800" b="1" spc="-35" dirty="0">
                <a:latin typeface="Arial"/>
                <a:cs typeface="Arial"/>
              </a:rPr>
              <a:t>CLOUD</a:t>
            </a:r>
            <a:r>
              <a:rPr sz="1800" b="1" spc="-30" dirty="0">
                <a:latin typeface="Arial"/>
                <a:cs typeface="Arial"/>
              </a:rPr>
              <a:t> COMPUTING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Cloud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25" dirty="0">
                <a:latin typeface="Arial"/>
                <a:cs typeface="Arial"/>
              </a:rPr>
              <a:t>Networking</a:t>
            </a:r>
            <a:endParaRPr sz="1800" dirty="0">
              <a:latin typeface="Arial"/>
              <a:cs typeface="Arial"/>
            </a:endParaRPr>
          </a:p>
          <a:p>
            <a:pPr marL="299085" marR="762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80" dirty="0">
                <a:latin typeface="Arial"/>
                <a:cs typeface="Arial"/>
              </a:rPr>
              <a:t>Cloud </a:t>
            </a:r>
            <a:r>
              <a:rPr sz="1800" spc="110" dirty="0">
                <a:latin typeface="Arial"/>
                <a:cs typeface="Arial"/>
              </a:rPr>
              <a:t>networking </a:t>
            </a:r>
            <a:r>
              <a:rPr sz="1800" spc="70" dirty="0">
                <a:latin typeface="Arial"/>
                <a:cs typeface="Arial"/>
              </a:rPr>
              <a:t>refers </a:t>
            </a:r>
            <a:r>
              <a:rPr sz="1800" spc="140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95" dirty="0">
                <a:latin typeface="Arial"/>
                <a:cs typeface="Arial"/>
              </a:rPr>
              <a:t>networks </a:t>
            </a:r>
            <a:r>
              <a:rPr sz="1800" spc="75" dirty="0">
                <a:latin typeface="Arial"/>
                <a:cs typeface="Arial"/>
              </a:rPr>
              <a:t>and 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80" dirty="0">
                <a:latin typeface="Arial"/>
                <a:cs typeface="Arial"/>
              </a:rPr>
              <a:t>management </a:t>
            </a:r>
            <a:r>
              <a:rPr sz="1800" spc="100" dirty="0">
                <a:latin typeface="Arial"/>
                <a:cs typeface="Arial"/>
              </a:rPr>
              <a:t>functionality </a:t>
            </a:r>
            <a:r>
              <a:rPr sz="1800" spc="114" dirty="0">
                <a:latin typeface="Arial"/>
                <a:cs typeface="Arial"/>
              </a:rPr>
              <a:t>that must  </a:t>
            </a:r>
            <a:r>
              <a:rPr sz="1800" spc="60" dirty="0">
                <a:latin typeface="Arial"/>
                <a:cs typeface="Arial"/>
              </a:rPr>
              <a:t>be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45" dirty="0">
                <a:latin typeface="Arial"/>
                <a:cs typeface="Arial"/>
              </a:rPr>
              <a:t>place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55" dirty="0">
                <a:latin typeface="Arial"/>
                <a:cs typeface="Arial"/>
              </a:rPr>
              <a:t>enable </a:t>
            </a:r>
            <a:r>
              <a:rPr sz="1800" spc="95" dirty="0">
                <a:latin typeface="Arial"/>
                <a:cs typeface="Arial"/>
              </a:rPr>
              <a:t>cloud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110" dirty="0">
                <a:latin typeface="Arial"/>
                <a:cs typeface="Arial"/>
              </a:rPr>
              <a:t>computing.</a:t>
            </a:r>
            <a:endParaRPr sz="1800" dirty="0">
              <a:latin typeface="Arial"/>
              <a:cs typeface="Arial"/>
            </a:endParaRPr>
          </a:p>
          <a:p>
            <a:pPr marL="299085" marR="698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Many </a:t>
            </a:r>
            <a:r>
              <a:rPr sz="1800" spc="95" dirty="0">
                <a:latin typeface="Arial"/>
                <a:cs typeface="Arial"/>
              </a:rPr>
              <a:t>cloud </a:t>
            </a:r>
            <a:r>
              <a:rPr sz="1800" spc="114" dirty="0">
                <a:latin typeface="Arial"/>
                <a:cs typeface="Arial"/>
              </a:rPr>
              <a:t>computing </a:t>
            </a:r>
            <a:r>
              <a:rPr sz="1800" spc="95" dirty="0">
                <a:latin typeface="Arial"/>
                <a:cs typeface="Arial"/>
              </a:rPr>
              <a:t>solutions </a:t>
            </a:r>
            <a:r>
              <a:rPr sz="1800" spc="70" dirty="0">
                <a:latin typeface="Arial"/>
                <a:cs typeface="Arial"/>
              </a:rPr>
              <a:t>rely </a:t>
            </a:r>
            <a:r>
              <a:rPr sz="1800" spc="105" dirty="0">
                <a:latin typeface="Arial"/>
                <a:cs typeface="Arial"/>
              </a:rPr>
              <a:t>on </a:t>
            </a:r>
            <a:r>
              <a:rPr sz="1800" spc="90" dirty="0">
                <a:latin typeface="Arial"/>
                <a:cs typeface="Arial"/>
              </a:rPr>
              <a:t>the  </a:t>
            </a:r>
            <a:r>
              <a:rPr sz="1800" spc="80" dirty="0">
                <a:latin typeface="Arial"/>
                <a:cs typeface="Arial"/>
              </a:rPr>
              <a:t>Internet, </a:t>
            </a:r>
            <a:r>
              <a:rPr sz="1800" spc="135" dirty="0">
                <a:latin typeface="Arial"/>
                <a:cs typeface="Arial"/>
              </a:rPr>
              <a:t>but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90" dirty="0">
                <a:latin typeface="Arial"/>
                <a:cs typeface="Arial"/>
              </a:rPr>
              <a:t>only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50" dirty="0">
                <a:latin typeface="Arial"/>
                <a:cs typeface="Arial"/>
              </a:rPr>
              <a:t>piece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the  </a:t>
            </a:r>
            <a:r>
              <a:rPr sz="1800" spc="110" dirty="0">
                <a:latin typeface="Arial"/>
                <a:cs typeface="Arial"/>
              </a:rPr>
              <a:t>networking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infrastructure.</a:t>
            </a:r>
            <a:endParaRPr sz="1800" dirty="0">
              <a:latin typeface="Arial"/>
              <a:cs typeface="Arial"/>
            </a:endParaRPr>
          </a:p>
          <a:p>
            <a:pPr marL="299085" marR="762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35" dirty="0">
                <a:latin typeface="Arial"/>
                <a:cs typeface="Arial"/>
              </a:rPr>
              <a:t>One</a:t>
            </a:r>
            <a:r>
              <a:rPr sz="1800" spc="570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example 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5" dirty="0">
                <a:latin typeface="Arial"/>
                <a:cs typeface="Arial"/>
              </a:rPr>
              <a:t>cloud </a:t>
            </a:r>
            <a:r>
              <a:rPr sz="1800" spc="110" dirty="0">
                <a:latin typeface="Arial"/>
                <a:cs typeface="Arial"/>
              </a:rPr>
              <a:t>networking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90" dirty="0">
                <a:latin typeface="Arial"/>
                <a:cs typeface="Arial"/>
              </a:rPr>
              <a:t>the  </a:t>
            </a:r>
            <a:r>
              <a:rPr sz="1800" spc="95" dirty="0">
                <a:latin typeface="Arial"/>
                <a:cs typeface="Arial"/>
              </a:rPr>
              <a:t>provisioning </a:t>
            </a:r>
            <a:r>
              <a:rPr sz="1800" spc="125" dirty="0">
                <a:latin typeface="Arial"/>
                <a:cs typeface="Arial"/>
              </a:rPr>
              <a:t>high-performance/high-reliability  </a:t>
            </a:r>
            <a:r>
              <a:rPr sz="1800" spc="110" dirty="0">
                <a:latin typeface="Arial"/>
                <a:cs typeface="Arial"/>
              </a:rPr>
              <a:t>networking </a:t>
            </a:r>
            <a:r>
              <a:rPr sz="1800" spc="70" dirty="0">
                <a:latin typeface="Arial"/>
                <a:cs typeface="Arial"/>
              </a:rPr>
              <a:t>between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95" dirty="0">
                <a:latin typeface="Arial"/>
                <a:cs typeface="Arial"/>
              </a:rPr>
              <a:t>provider </a:t>
            </a:r>
            <a:r>
              <a:rPr sz="1800" spc="75" dirty="0">
                <a:latin typeface="Arial"/>
                <a:cs typeface="Arial"/>
              </a:rPr>
              <a:t>and  subscriber.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65" dirty="0">
                <a:latin typeface="Arial"/>
                <a:cs typeface="Arial"/>
              </a:rPr>
              <a:t>In </a:t>
            </a:r>
            <a:r>
              <a:rPr sz="1800" spc="100" dirty="0">
                <a:latin typeface="Arial"/>
                <a:cs typeface="Arial"/>
              </a:rPr>
              <a:t>this </a:t>
            </a:r>
            <a:r>
              <a:rPr sz="1800" spc="15" dirty="0">
                <a:latin typeface="Arial"/>
                <a:cs typeface="Arial"/>
              </a:rPr>
              <a:t>case, </a:t>
            </a:r>
            <a:r>
              <a:rPr sz="1800" spc="70" dirty="0">
                <a:latin typeface="Arial"/>
                <a:cs typeface="Arial"/>
              </a:rPr>
              <a:t>some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75" dirty="0">
                <a:latin typeface="Arial"/>
                <a:cs typeface="Arial"/>
              </a:rPr>
              <a:t>all </a:t>
            </a:r>
            <a:r>
              <a:rPr sz="1800" spc="135" dirty="0">
                <a:latin typeface="Arial"/>
                <a:cs typeface="Arial"/>
              </a:rPr>
              <a:t>of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105" dirty="0">
                <a:latin typeface="Arial"/>
                <a:cs typeface="Arial"/>
              </a:rPr>
              <a:t>traffic </a:t>
            </a:r>
            <a:r>
              <a:rPr sz="1800" spc="70" dirty="0">
                <a:latin typeface="Arial"/>
                <a:cs typeface="Arial"/>
              </a:rPr>
              <a:t>between  </a:t>
            </a:r>
            <a:r>
              <a:rPr sz="1800" spc="50" dirty="0">
                <a:latin typeface="Arial"/>
                <a:cs typeface="Arial"/>
              </a:rPr>
              <a:t>an </a:t>
            </a:r>
            <a:r>
              <a:rPr sz="1800" spc="80" dirty="0">
                <a:latin typeface="Arial"/>
                <a:cs typeface="Arial"/>
              </a:rPr>
              <a:t>enterprise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95" dirty="0">
                <a:latin typeface="Arial"/>
                <a:cs typeface="Arial"/>
              </a:rPr>
              <a:t>cloud </a:t>
            </a:r>
            <a:r>
              <a:rPr sz="1800" spc="40" dirty="0">
                <a:latin typeface="Arial"/>
                <a:cs typeface="Arial"/>
              </a:rPr>
              <a:t>bypasses </a:t>
            </a:r>
            <a:r>
              <a:rPr sz="1800" spc="90" dirty="0">
                <a:latin typeface="Arial"/>
                <a:cs typeface="Arial"/>
              </a:rPr>
              <a:t>the  </a:t>
            </a:r>
            <a:r>
              <a:rPr sz="1800" spc="85" dirty="0">
                <a:latin typeface="Arial"/>
                <a:cs typeface="Arial"/>
              </a:rPr>
              <a:t>Internet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35" dirty="0">
                <a:latin typeface="Arial"/>
                <a:cs typeface="Arial"/>
              </a:rPr>
              <a:t>uses </a:t>
            </a:r>
            <a:r>
              <a:rPr sz="1800" spc="75" dirty="0">
                <a:latin typeface="Arial"/>
                <a:cs typeface="Arial"/>
              </a:rPr>
              <a:t>dedicated </a:t>
            </a:r>
            <a:r>
              <a:rPr sz="1800" spc="80" dirty="0">
                <a:latin typeface="Arial"/>
                <a:cs typeface="Arial"/>
              </a:rPr>
              <a:t>private </a:t>
            </a:r>
            <a:r>
              <a:rPr sz="1800" spc="105" dirty="0">
                <a:latin typeface="Arial"/>
                <a:cs typeface="Arial"/>
              </a:rPr>
              <a:t>network  </a:t>
            </a:r>
            <a:r>
              <a:rPr sz="1800" spc="85" dirty="0">
                <a:latin typeface="Arial"/>
                <a:cs typeface="Arial"/>
              </a:rPr>
              <a:t>facilities owned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40" dirty="0">
                <a:latin typeface="Arial"/>
                <a:cs typeface="Arial"/>
              </a:rPr>
              <a:t>leased </a:t>
            </a:r>
            <a:r>
              <a:rPr sz="1800" spc="80" dirty="0">
                <a:latin typeface="Arial"/>
                <a:cs typeface="Arial"/>
              </a:rPr>
              <a:t>by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95" dirty="0">
                <a:latin typeface="Arial"/>
                <a:cs typeface="Arial"/>
              </a:rPr>
              <a:t>cloud </a:t>
            </a:r>
            <a:r>
              <a:rPr sz="1800" spc="40" dirty="0">
                <a:latin typeface="Arial"/>
                <a:cs typeface="Arial"/>
              </a:rPr>
              <a:t>service  </a:t>
            </a:r>
            <a:r>
              <a:rPr sz="1800" spc="90" dirty="0">
                <a:latin typeface="Arial"/>
                <a:cs typeface="Arial"/>
              </a:rPr>
              <a:t>provider.</a:t>
            </a:r>
            <a:endParaRPr sz="1800" dirty="0">
              <a:latin typeface="Arial"/>
              <a:cs typeface="Arial"/>
            </a:endParaRPr>
          </a:p>
          <a:p>
            <a:pPr marL="299085" marR="635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65" dirty="0">
                <a:latin typeface="Arial"/>
                <a:cs typeface="Arial"/>
              </a:rPr>
              <a:t>More </a:t>
            </a:r>
            <a:r>
              <a:rPr sz="1800" spc="70" dirty="0">
                <a:latin typeface="Arial"/>
                <a:cs typeface="Arial"/>
              </a:rPr>
              <a:t>generally, </a:t>
            </a:r>
            <a:r>
              <a:rPr sz="1800" spc="95" dirty="0">
                <a:latin typeface="Arial"/>
                <a:cs typeface="Arial"/>
              </a:rPr>
              <a:t>cloud </a:t>
            </a:r>
            <a:r>
              <a:rPr sz="1800" spc="110" dirty="0">
                <a:latin typeface="Arial"/>
                <a:cs typeface="Arial"/>
              </a:rPr>
              <a:t>networking </a:t>
            </a:r>
            <a:r>
              <a:rPr sz="1800" spc="70" dirty="0">
                <a:latin typeface="Arial"/>
                <a:cs typeface="Arial"/>
              </a:rPr>
              <a:t>refers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the  </a:t>
            </a:r>
            <a:r>
              <a:rPr sz="1800" spc="85" dirty="0">
                <a:latin typeface="Arial"/>
                <a:cs typeface="Arial"/>
              </a:rPr>
              <a:t>collection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10" dirty="0">
                <a:latin typeface="Arial"/>
                <a:cs typeface="Arial"/>
              </a:rPr>
              <a:t>network </a:t>
            </a:r>
            <a:r>
              <a:rPr sz="1800" spc="75" dirty="0">
                <a:latin typeface="Arial"/>
                <a:cs typeface="Arial"/>
              </a:rPr>
              <a:t>capabilities </a:t>
            </a:r>
            <a:r>
              <a:rPr sz="1800" spc="95" dirty="0">
                <a:latin typeface="Arial"/>
                <a:cs typeface="Arial"/>
              </a:rPr>
              <a:t>required </a:t>
            </a:r>
            <a:r>
              <a:rPr sz="1800" spc="135" dirty="0">
                <a:latin typeface="Arial"/>
                <a:cs typeface="Arial"/>
              </a:rPr>
              <a:t>to  </a:t>
            </a:r>
            <a:r>
              <a:rPr sz="1800" spc="10" dirty="0">
                <a:latin typeface="Arial"/>
                <a:cs typeface="Arial"/>
              </a:rPr>
              <a:t>access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90" dirty="0">
                <a:latin typeface="Arial"/>
                <a:cs typeface="Arial"/>
              </a:rPr>
              <a:t>cloud, </a:t>
            </a:r>
            <a:r>
              <a:rPr sz="1800" spc="105" dirty="0">
                <a:latin typeface="Arial"/>
                <a:cs typeface="Arial"/>
              </a:rPr>
              <a:t>including </a:t>
            </a:r>
            <a:r>
              <a:rPr sz="1800" spc="110" dirty="0">
                <a:latin typeface="Arial"/>
                <a:cs typeface="Arial"/>
              </a:rPr>
              <a:t>making </a:t>
            </a:r>
            <a:r>
              <a:rPr sz="1800" spc="40" dirty="0">
                <a:latin typeface="Arial"/>
                <a:cs typeface="Arial"/>
              </a:rPr>
              <a:t>use </a:t>
            </a:r>
            <a:r>
              <a:rPr sz="1800" spc="125" dirty="0">
                <a:latin typeface="Arial"/>
                <a:cs typeface="Arial"/>
              </a:rPr>
              <a:t>of  </a:t>
            </a:r>
            <a:r>
              <a:rPr sz="1800" spc="65" dirty="0">
                <a:latin typeface="Arial"/>
                <a:cs typeface="Arial"/>
              </a:rPr>
              <a:t>specialized </a:t>
            </a:r>
            <a:r>
              <a:rPr sz="1800" spc="40" dirty="0">
                <a:latin typeface="Arial"/>
                <a:cs typeface="Arial"/>
              </a:rPr>
              <a:t>services </a:t>
            </a:r>
            <a:r>
              <a:rPr sz="1800" spc="65" dirty="0">
                <a:latin typeface="Arial"/>
                <a:cs typeface="Arial"/>
              </a:rPr>
              <a:t>over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85" dirty="0">
                <a:latin typeface="Arial"/>
                <a:cs typeface="Arial"/>
              </a:rPr>
              <a:t>Internet, </a:t>
            </a:r>
            <a:r>
              <a:rPr sz="1800" spc="120" dirty="0">
                <a:latin typeface="Arial"/>
                <a:cs typeface="Arial"/>
              </a:rPr>
              <a:t>linking  </a:t>
            </a:r>
            <a:r>
              <a:rPr sz="1800" spc="80" dirty="0">
                <a:latin typeface="Arial"/>
                <a:cs typeface="Arial"/>
              </a:rPr>
              <a:t>enterprise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65" dirty="0">
                <a:latin typeface="Arial"/>
                <a:cs typeface="Arial"/>
              </a:rPr>
              <a:t>centers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90" dirty="0">
                <a:latin typeface="Arial"/>
                <a:cs typeface="Arial"/>
              </a:rPr>
              <a:t>cloud</a:t>
            </a:r>
            <a:r>
              <a:rPr lang="en-US" spc="90" dirty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67984" y="249936"/>
            <a:ext cx="6108192" cy="6333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384165" cy="3890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b="1" spc="114" dirty="0">
                <a:latin typeface="Arial"/>
                <a:cs typeface="Arial"/>
              </a:rPr>
              <a:t>1.6 </a:t>
            </a:r>
            <a:r>
              <a:rPr sz="1800" b="1" spc="-35" dirty="0">
                <a:latin typeface="Arial"/>
                <a:cs typeface="Arial"/>
              </a:rPr>
              <a:t>CLOUD</a:t>
            </a:r>
            <a:r>
              <a:rPr sz="1800" b="1" spc="-30" dirty="0">
                <a:latin typeface="Arial"/>
                <a:cs typeface="Arial"/>
              </a:rPr>
              <a:t> COMPUTING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25" dirty="0">
                <a:latin typeface="Arial"/>
                <a:cs typeface="Arial"/>
              </a:rPr>
              <a:t>The </a:t>
            </a:r>
            <a:r>
              <a:rPr sz="1800" b="1" spc="-20" dirty="0">
                <a:latin typeface="Arial"/>
                <a:cs typeface="Arial"/>
              </a:rPr>
              <a:t>Benefits </a:t>
            </a:r>
            <a:r>
              <a:rPr sz="1800" b="1" spc="35" dirty="0">
                <a:latin typeface="Arial"/>
                <a:cs typeface="Arial"/>
              </a:rPr>
              <a:t>of </a:t>
            </a:r>
            <a:r>
              <a:rPr sz="1800" b="1" spc="10" dirty="0">
                <a:latin typeface="Arial"/>
                <a:cs typeface="Arial"/>
              </a:rPr>
              <a:t>Cloud</a:t>
            </a:r>
            <a:r>
              <a:rPr sz="1800" b="1" spc="150" dirty="0">
                <a:latin typeface="Arial"/>
                <a:cs typeface="Arial"/>
              </a:rPr>
              <a:t> </a:t>
            </a:r>
            <a:r>
              <a:rPr sz="1800" b="1" spc="25" dirty="0">
                <a:latin typeface="Arial"/>
                <a:cs typeface="Arial"/>
              </a:rPr>
              <a:t>Computing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5" dirty="0">
                <a:latin typeface="Arial"/>
                <a:cs typeface="Arial"/>
              </a:rPr>
              <a:t>Cloud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Storage</a:t>
            </a:r>
            <a:endParaRPr sz="1800" dirty="0">
              <a:latin typeface="Arial"/>
              <a:cs typeface="Arial"/>
            </a:endParaRPr>
          </a:p>
          <a:p>
            <a:pPr marL="299085" marR="13525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-85" dirty="0">
                <a:latin typeface="Arial"/>
                <a:cs typeface="Arial"/>
              </a:rPr>
              <a:t>We </a:t>
            </a:r>
            <a:r>
              <a:rPr sz="1800" spc="40" dirty="0">
                <a:latin typeface="Arial"/>
                <a:cs typeface="Arial"/>
              </a:rPr>
              <a:t>can </a:t>
            </a:r>
            <a:r>
              <a:rPr sz="1800" spc="130" dirty="0">
                <a:latin typeface="Arial"/>
                <a:cs typeface="Arial"/>
              </a:rPr>
              <a:t>think of </a:t>
            </a:r>
            <a:r>
              <a:rPr sz="1800" spc="95" dirty="0">
                <a:latin typeface="Arial"/>
                <a:cs typeface="Arial"/>
              </a:rPr>
              <a:t>cloud </a:t>
            </a:r>
            <a:r>
              <a:rPr sz="1800" spc="75" dirty="0">
                <a:latin typeface="Arial"/>
                <a:cs typeface="Arial"/>
              </a:rPr>
              <a:t>storage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75" dirty="0">
                <a:latin typeface="Arial"/>
                <a:cs typeface="Arial"/>
              </a:rPr>
              <a:t>subset </a:t>
            </a:r>
            <a:r>
              <a:rPr sz="1800" spc="125" dirty="0">
                <a:latin typeface="Arial"/>
                <a:cs typeface="Arial"/>
              </a:rPr>
              <a:t>of  </a:t>
            </a:r>
            <a:r>
              <a:rPr sz="1800" spc="95" dirty="0">
                <a:latin typeface="Arial"/>
                <a:cs typeface="Arial"/>
              </a:rPr>
              <a:t>cloud</a:t>
            </a:r>
            <a:r>
              <a:rPr sz="1800" spc="70" dirty="0">
                <a:latin typeface="Arial"/>
                <a:cs typeface="Arial"/>
              </a:rPr>
              <a:t> </a:t>
            </a:r>
            <a:r>
              <a:rPr sz="1800" spc="110" dirty="0">
                <a:latin typeface="Arial"/>
                <a:cs typeface="Arial"/>
              </a:rPr>
              <a:t>computing.</a:t>
            </a:r>
            <a:endParaRPr sz="1800" dirty="0">
              <a:latin typeface="Arial"/>
              <a:cs typeface="Arial"/>
            </a:endParaRPr>
          </a:p>
          <a:p>
            <a:pPr marL="299085" marR="13462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60" dirty="0">
                <a:latin typeface="Arial"/>
                <a:cs typeface="Arial"/>
              </a:rPr>
              <a:t>In </a:t>
            </a:r>
            <a:r>
              <a:rPr sz="1800" spc="25" dirty="0">
                <a:latin typeface="Arial"/>
                <a:cs typeface="Arial"/>
              </a:rPr>
              <a:t>essence, </a:t>
            </a:r>
            <a:r>
              <a:rPr sz="1800" spc="95" dirty="0">
                <a:latin typeface="Arial"/>
                <a:cs typeface="Arial"/>
              </a:rPr>
              <a:t>cloud </a:t>
            </a:r>
            <a:r>
              <a:rPr sz="1800" spc="75" dirty="0">
                <a:latin typeface="Arial"/>
                <a:cs typeface="Arial"/>
              </a:rPr>
              <a:t>storage </a:t>
            </a:r>
            <a:r>
              <a:rPr sz="1800" spc="65" dirty="0">
                <a:latin typeface="Arial"/>
                <a:cs typeface="Arial"/>
              </a:rPr>
              <a:t>consists </a:t>
            </a:r>
            <a:r>
              <a:rPr sz="1800" spc="125" dirty="0">
                <a:latin typeface="Arial"/>
                <a:cs typeface="Arial"/>
              </a:rPr>
              <a:t>of  </a:t>
            </a:r>
            <a:r>
              <a:rPr sz="1800" spc="50" dirty="0">
                <a:latin typeface="Arial"/>
                <a:cs typeface="Arial"/>
              </a:rPr>
              <a:t>database </a:t>
            </a:r>
            <a:r>
              <a:rPr sz="1800" spc="75" dirty="0">
                <a:latin typeface="Arial"/>
                <a:cs typeface="Arial"/>
              </a:rPr>
              <a:t>storage and </a:t>
            </a:r>
            <a:r>
              <a:rPr sz="1800" spc="50" dirty="0">
                <a:latin typeface="Arial"/>
                <a:cs typeface="Arial"/>
              </a:rPr>
              <a:t>database </a:t>
            </a:r>
            <a:r>
              <a:rPr sz="1800" spc="85" dirty="0">
                <a:latin typeface="Arial"/>
                <a:cs typeface="Arial"/>
              </a:rPr>
              <a:t>applications  hosted </a:t>
            </a:r>
            <a:r>
              <a:rPr sz="1800" spc="90" dirty="0">
                <a:latin typeface="Arial"/>
                <a:cs typeface="Arial"/>
              </a:rPr>
              <a:t>remotely </a:t>
            </a:r>
            <a:r>
              <a:rPr sz="1800" spc="105" dirty="0">
                <a:latin typeface="Arial"/>
                <a:cs typeface="Arial"/>
              </a:rPr>
              <a:t>on </a:t>
            </a:r>
            <a:r>
              <a:rPr sz="1800" spc="95" dirty="0">
                <a:latin typeface="Arial"/>
                <a:cs typeface="Arial"/>
              </a:rPr>
              <a:t>cloud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45" dirty="0">
                <a:latin typeface="Arial"/>
                <a:cs typeface="Arial"/>
              </a:rPr>
              <a:t>servers.</a:t>
            </a:r>
            <a:endParaRPr sz="1800" dirty="0">
              <a:latin typeface="Arial"/>
              <a:cs typeface="Arial"/>
            </a:endParaRPr>
          </a:p>
          <a:p>
            <a:pPr marL="299085" marR="13335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80" dirty="0">
                <a:latin typeface="Arial"/>
                <a:cs typeface="Arial"/>
              </a:rPr>
              <a:t>Cloud </a:t>
            </a:r>
            <a:r>
              <a:rPr sz="1800" spc="75" dirty="0">
                <a:latin typeface="Arial"/>
                <a:cs typeface="Arial"/>
              </a:rPr>
              <a:t>storage </a:t>
            </a:r>
            <a:r>
              <a:rPr sz="1800" spc="50" dirty="0">
                <a:latin typeface="Arial"/>
                <a:cs typeface="Arial"/>
              </a:rPr>
              <a:t>enables </a:t>
            </a:r>
            <a:r>
              <a:rPr sz="1800" spc="85" dirty="0">
                <a:latin typeface="Arial"/>
                <a:cs typeface="Arial"/>
              </a:rPr>
              <a:t>small </a:t>
            </a:r>
            <a:r>
              <a:rPr sz="1800" spc="50" dirty="0">
                <a:latin typeface="Arial"/>
                <a:cs typeface="Arial"/>
              </a:rPr>
              <a:t>businesses </a:t>
            </a:r>
            <a:r>
              <a:rPr sz="1800" spc="80" dirty="0">
                <a:latin typeface="Arial"/>
                <a:cs typeface="Arial"/>
              </a:rPr>
              <a:t>and  </a:t>
            </a:r>
            <a:r>
              <a:rPr sz="1800" spc="95" dirty="0">
                <a:latin typeface="Arial"/>
                <a:cs typeface="Arial"/>
              </a:rPr>
              <a:t>individual </a:t>
            </a:r>
            <a:r>
              <a:rPr sz="1800" spc="55" dirty="0">
                <a:latin typeface="Arial"/>
                <a:cs typeface="Arial"/>
              </a:rPr>
              <a:t>users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80" dirty="0">
                <a:latin typeface="Arial"/>
                <a:cs typeface="Arial"/>
              </a:rPr>
              <a:t>take </a:t>
            </a:r>
            <a:r>
              <a:rPr sz="1800" spc="60" dirty="0">
                <a:latin typeface="Arial"/>
                <a:cs typeface="Arial"/>
              </a:rPr>
              <a:t>advantage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70" dirty="0">
                <a:latin typeface="Arial"/>
                <a:cs typeface="Arial"/>
              </a:rPr>
              <a:t>data  </a:t>
            </a:r>
            <a:r>
              <a:rPr sz="1800" spc="75" dirty="0">
                <a:latin typeface="Arial"/>
                <a:cs typeface="Arial"/>
              </a:rPr>
              <a:t>storage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25" dirty="0">
                <a:latin typeface="Arial"/>
                <a:cs typeface="Arial"/>
              </a:rPr>
              <a:t>scales </a:t>
            </a:r>
            <a:r>
              <a:rPr sz="1800" spc="120" dirty="0">
                <a:latin typeface="Arial"/>
                <a:cs typeface="Arial"/>
              </a:rPr>
              <a:t>with </a:t>
            </a:r>
            <a:r>
              <a:rPr sz="1800" spc="110" dirty="0">
                <a:latin typeface="Arial"/>
                <a:cs typeface="Arial"/>
              </a:rPr>
              <a:t>their </a:t>
            </a:r>
            <a:r>
              <a:rPr sz="1800" spc="50" dirty="0">
                <a:latin typeface="Arial"/>
                <a:cs typeface="Arial"/>
              </a:rPr>
              <a:t>needs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130" dirty="0">
                <a:latin typeface="Arial"/>
                <a:cs typeface="Arial"/>
              </a:rPr>
              <a:t>to  </a:t>
            </a:r>
            <a:r>
              <a:rPr sz="1800" spc="80" dirty="0">
                <a:latin typeface="Arial"/>
                <a:cs typeface="Arial"/>
              </a:rPr>
              <a:t>take </a:t>
            </a:r>
            <a:r>
              <a:rPr sz="1800" spc="60" dirty="0">
                <a:latin typeface="Arial"/>
                <a:cs typeface="Arial"/>
              </a:rPr>
              <a:t>advantage</a:t>
            </a:r>
            <a:r>
              <a:rPr sz="1800" spc="620" dirty="0">
                <a:latin typeface="Arial"/>
                <a:cs typeface="Arial"/>
              </a:rPr>
              <a:t>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70" dirty="0">
                <a:latin typeface="Arial"/>
                <a:cs typeface="Arial"/>
              </a:rPr>
              <a:t>variety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50" dirty="0">
                <a:latin typeface="Arial"/>
                <a:cs typeface="Arial"/>
              </a:rPr>
              <a:t>database  </a:t>
            </a:r>
            <a:r>
              <a:rPr sz="1800" spc="85" dirty="0">
                <a:latin typeface="Arial"/>
                <a:cs typeface="Arial"/>
              </a:rPr>
              <a:t>applications </a:t>
            </a:r>
            <a:r>
              <a:rPr sz="1800" spc="120" dirty="0">
                <a:latin typeface="Arial"/>
                <a:cs typeface="Arial"/>
              </a:rPr>
              <a:t>without </a:t>
            </a:r>
            <a:r>
              <a:rPr sz="1800" spc="80" dirty="0">
                <a:latin typeface="Arial"/>
                <a:cs typeface="Arial"/>
              </a:rPr>
              <a:t>having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85" dirty="0">
                <a:latin typeface="Arial"/>
                <a:cs typeface="Arial"/>
              </a:rPr>
              <a:t>buy,  </a:t>
            </a:r>
            <a:r>
              <a:rPr sz="1800" spc="95" dirty="0">
                <a:latin typeface="Arial"/>
                <a:cs typeface="Arial"/>
              </a:rPr>
              <a:t>maintain,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65" dirty="0">
                <a:latin typeface="Arial"/>
                <a:cs typeface="Arial"/>
              </a:rPr>
              <a:t>manage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75" dirty="0">
                <a:latin typeface="Arial"/>
                <a:cs typeface="Arial"/>
              </a:rPr>
              <a:t>storage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35" dirty="0">
                <a:latin typeface="Arial"/>
                <a:cs typeface="Arial"/>
              </a:rPr>
              <a:t>assets.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94603" y="923544"/>
            <a:ext cx="6423659" cy="5419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1900535" cy="2505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b="1" spc="114" dirty="0">
                <a:latin typeface="Arial"/>
                <a:cs typeface="Arial"/>
              </a:rPr>
              <a:t>1.7 </a:t>
            </a:r>
            <a:r>
              <a:rPr sz="1800" b="1" spc="-55" dirty="0">
                <a:latin typeface="Arial"/>
                <a:cs typeface="Arial"/>
              </a:rPr>
              <a:t>INTERNET </a:t>
            </a:r>
            <a:r>
              <a:rPr sz="1800" b="1" spc="-65" dirty="0">
                <a:latin typeface="Arial"/>
                <a:cs typeface="Arial"/>
              </a:rPr>
              <a:t>OF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35" dirty="0">
                <a:latin typeface="Arial"/>
                <a:cs typeface="Arial"/>
              </a:rPr>
              <a:t>THINGS</a:t>
            </a:r>
            <a:endParaRPr sz="18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  <a:tab pos="862965" algn="l"/>
                <a:tab pos="1877695" algn="l"/>
                <a:tab pos="2252980" algn="l"/>
                <a:tab pos="3155315" algn="l"/>
                <a:tab pos="3806190" algn="l"/>
                <a:tab pos="4138295" algn="l"/>
                <a:tab pos="4643120" algn="l"/>
                <a:tab pos="5401945" algn="l"/>
                <a:tab pos="6986905" algn="l"/>
                <a:tab pos="7345045" algn="l"/>
                <a:tab pos="7851140" algn="l"/>
                <a:tab pos="8491855" algn="l"/>
                <a:tab pos="9055735" algn="l"/>
                <a:tab pos="10389235" algn="l"/>
                <a:tab pos="11660505" algn="l"/>
              </a:tabLst>
            </a:pPr>
            <a:r>
              <a:rPr sz="1800" spc="45" dirty="0">
                <a:latin typeface="Arial"/>
                <a:cs typeface="Arial"/>
              </a:rPr>
              <a:t>Th</a:t>
            </a:r>
            <a:r>
              <a:rPr sz="1800" spc="5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40" dirty="0">
                <a:latin typeface="Arial"/>
                <a:cs typeface="Arial"/>
              </a:rPr>
              <a:t>I</a:t>
            </a:r>
            <a:r>
              <a:rPr sz="1800" spc="80" dirty="0">
                <a:latin typeface="Arial"/>
                <a:cs typeface="Arial"/>
              </a:rPr>
              <a:t>n</a:t>
            </a:r>
            <a:r>
              <a:rPr sz="1800" spc="95" dirty="0">
                <a:latin typeface="Arial"/>
                <a:cs typeface="Arial"/>
              </a:rPr>
              <a:t>ter</a:t>
            </a:r>
            <a:r>
              <a:rPr sz="1800" spc="114" dirty="0">
                <a:latin typeface="Arial"/>
                <a:cs typeface="Arial"/>
              </a:rPr>
              <a:t>n</a:t>
            </a:r>
            <a:r>
              <a:rPr sz="1800" spc="110" dirty="0">
                <a:latin typeface="Arial"/>
                <a:cs typeface="Arial"/>
              </a:rPr>
              <a:t>e</a:t>
            </a:r>
            <a:r>
              <a:rPr sz="1800" spc="5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70" dirty="0">
                <a:latin typeface="Arial"/>
                <a:cs typeface="Arial"/>
              </a:rPr>
              <a:t>o</a:t>
            </a:r>
            <a:r>
              <a:rPr sz="1800" spc="85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10" dirty="0">
                <a:latin typeface="Arial"/>
                <a:cs typeface="Arial"/>
              </a:rPr>
              <a:t>Th</a:t>
            </a:r>
            <a:r>
              <a:rPr sz="1800" spc="30" dirty="0">
                <a:latin typeface="Arial"/>
                <a:cs typeface="Arial"/>
              </a:rPr>
              <a:t>i</a:t>
            </a:r>
            <a:r>
              <a:rPr sz="1800" spc="85" dirty="0">
                <a:latin typeface="Arial"/>
                <a:cs typeface="Arial"/>
              </a:rPr>
              <a:t>ngs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5" dirty="0">
                <a:latin typeface="Arial"/>
                <a:cs typeface="Arial"/>
              </a:rPr>
              <a:t>(</a:t>
            </a:r>
            <a:r>
              <a:rPr sz="1800" spc="40" dirty="0">
                <a:latin typeface="Arial"/>
                <a:cs typeface="Arial"/>
              </a:rPr>
              <a:t>Io</a:t>
            </a:r>
            <a:r>
              <a:rPr sz="1800" spc="65" dirty="0">
                <a:latin typeface="Arial"/>
                <a:cs typeface="Arial"/>
              </a:rPr>
              <a:t>T</a:t>
            </a:r>
            <a:r>
              <a:rPr sz="1800" spc="-15" dirty="0">
                <a:latin typeface="Arial"/>
                <a:cs typeface="Arial"/>
              </a:rPr>
              <a:t>)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35" dirty="0">
                <a:latin typeface="Arial"/>
                <a:cs typeface="Arial"/>
              </a:rPr>
              <a:t>i</a:t>
            </a:r>
            <a:r>
              <a:rPr sz="1800" spc="9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95" dirty="0">
                <a:latin typeface="Arial"/>
                <a:cs typeface="Arial"/>
              </a:rPr>
              <a:t>the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25" dirty="0">
                <a:latin typeface="Arial"/>
                <a:cs typeface="Arial"/>
              </a:rPr>
              <a:t>l</a:t>
            </a:r>
            <a:r>
              <a:rPr sz="1800" spc="70" dirty="0">
                <a:latin typeface="Arial"/>
                <a:cs typeface="Arial"/>
              </a:rPr>
              <a:t>ates</a:t>
            </a:r>
            <a:r>
              <a:rPr sz="1800" spc="4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20" dirty="0">
                <a:latin typeface="Arial"/>
                <a:cs typeface="Arial"/>
              </a:rPr>
              <a:t>d</a:t>
            </a:r>
            <a:r>
              <a:rPr sz="1800" spc="10" dirty="0">
                <a:latin typeface="Arial"/>
                <a:cs typeface="Arial"/>
              </a:rPr>
              <a:t>e</a:t>
            </a:r>
            <a:r>
              <a:rPr sz="1800" spc="20" dirty="0">
                <a:latin typeface="Arial"/>
                <a:cs typeface="Arial"/>
              </a:rPr>
              <a:t>v</a:t>
            </a:r>
            <a:r>
              <a:rPr sz="1800" spc="80" dirty="0">
                <a:latin typeface="Arial"/>
                <a:cs typeface="Arial"/>
              </a:rPr>
              <a:t>elo</a:t>
            </a:r>
            <a:r>
              <a:rPr sz="1800" spc="95" dirty="0">
                <a:latin typeface="Arial"/>
                <a:cs typeface="Arial"/>
              </a:rPr>
              <a:t>p</a:t>
            </a:r>
            <a:r>
              <a:rPr sz="1800" spc="114" dirty="0">
                <a:latin typeface="Arial"/>
                <a:cs typeface="Arial"/>
              </a:rPr>
              <a:t>ment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60" dirty="0">
                <a:latin typeface="Arial"/>
                <a:cs typeface="Arial"/>
              </a:rPr>
              <a:t>i</a:t>
            </a:r>
            <a:r>
              <a:rPr sz="1800" spc="17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95" dirty="0">
                <a:latin typeface="Arial"/>
                <a:cs typeface="Arial"/>
              </a:rPr>
              <a:t>t</a:t>
            </a:r>
            <a:r>
              <a:rPr sz="1800" spc="195" dirty="0">
                <a:latin typeface="Arial"/>
                <a:cs typeface="Arial"/>
              </a:rPr>
              <a:t>h</a:t>
            </a:r>
            <a:r>
              <a:rPr sz="1800" dirty="0">
                <a:latin typeface="Arial"/>
                <a:cs typeface="Arial"/>
              </a:rPr>
              <a:t>e	</a:t>
            </a:r>
            <a:r>
              <a:rPr sz="1800" spc="55" dirty="0">
                <a:latin typeface="Arial"/>
                <a:cs typeface="Arial"/>
              </a:rPr>
              <a:t>l</a:t>
            </a:r>
            <a:r>
              <a:rPr sz="1800" spc="150" dirty="0">
                <a:latin typeface="Arial"/>
                <a:cs typeface="Arial"/>
              </a:rPr>
              <a:t>o</a:t>
            </a:r>
            <a:r>
              <a:rPr sz="1800" spc="120" dirty="0">
                <a:latin typeface="Arial"/>
                <a:cs typeface="Arial"/>
              </a:rPr>
              <a:t>ng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50" dirty="0">
                <a:latin typeface="Arial"/>
                <a:cs typeface="Arial"/>
              </a:rPr>
              <a:t>a</a:t>
            </a:r>
            <a:r>
              <a:rPr sz="1800" spc="60" dirty="0">
                <a:latin typeface="Arial"/>
                <a:cs typeface="Arial"/>
              </a:rPr>
              <a:t>n</a:t>
            </a:r>
            <a:r>
              <a:rPr sz="1800" spc="13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10" dirty="0">
                <a:latin typeface="Arial"/>
                <a:cs typeface="Arial"/>
              </a:rPr>
              <a:t>con</a:t>
            </a:r>
            <a:r>
              <a:rPr sz="1800" spc="50" dirty="0">
                <a:latin typeface="Arial"/>
                <a:cs typeface="Arial"/>
              </a:rPr>
              <a:t>t</a:t>
            </a:r>
            <a:r>
              <a:rPr sz="1800" spc="60" dirty="0">
                <a:latin typeface="Arial"/>
                <a:cs typeface="Arial"/>
              </a:rPr>
              <a:t>i</a:t>
            </a:r>
            <a:r>
              <a:rPr sz="1800" spc="160" dirty="0">
                <a:latin typeface="Arial"/>
                <a:cs typeface="Arial"/>
              </a:rPr>
              <a:t>n</a:t>
            </a:r>
            <a:r>
              <a:rPr sz="1800" spc="170" dirty="0">
                <a:latin typeface="Arial"/>
                <a:cs typeface="Arial"/>
              </a:rPr>
              <a:t>u</a:t>
            </a:r>
            <a:r>
              <a:rPr sz="1800" spc="55" dirty="0">
                <a:latin typeface="Arial"/>
                <a:cs typeface="Arial"/>
              </a:rPr>
              <a:t>i</a:t>
            </a:r>
            <a:r>
              <a:rPr sz="1800" spc="120" dirty="0">
                <a:latin typeface="Arial"/>
                <a:cs typeface="Arial"/>
              </a:rPr>
              <a:t>ng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45" dirty="0">
                <a:latin typeface="Arial"/>
                <a:cs typeface="Arial"/>
              </a:rPr>
              <a:t>r</a:t>
            </a:r>
            <a:r>
              <a:rPr sz="1800" spc="90" dirty="0">
                <a:latin typeface="Arial"/>
                <a:cs typeface="Arial"/>
              </a:rPr>
              <a:t>e</a:t>
            </a:r>
            <a:r>
              <a:rPr sz="1800" spc="85" dirty="0">
                <a:latin typeface="Arial"/>
                <a:cs typeface="Arial"/>
              </a:rPr>
              <a:t>vol</a:t>
            </a:r>
            <a:r>
              <a:rPr sz="1800" spc="100" dirty="0">
                <a:latin typeface="Arial"/>
                <a:cs typeface="Arial"/>
              </a:rPr>
              <a:t>u</a:t>
            </a:r>
            <a:r>
              <a:rPr sz="1800" spc="160" dirty="0">
                <a:latin typeface="Arial"/>
                <a:cs typeface="Arial"/>
              </a:rPr>
              <a:t>t</a:t>
            </a:r>
            <a:r>
              <a:rPr sz="1800" spc="120" dirty="0">
                <a:latin typeface="Arial"/>
                <a:cs typeface="Arial"/>
              </a:rPr>
              <a:t>i</a:t>
            </a:r>
            <a:r>
              <a:rPr sz="1800" spc="105" dirty="0">
                <a:latin typeface="Arial"/>
                <a:cs typeface="Arial"/>
              </a:rPr>
              <a:t>o</a:t>
            </a:r>
            <a:r>
              <a:rPr sz="1800" spc="1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25" dirty="0">
                <a:latin typeface="Arial"/>
                <a:cs typeface="Arial"/>
              </a:rPr>
              <a:t>of</a:t>
            </a:r>
            <a:endParaRPr sz="1800" dirty="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sz="1800" spc="114" dirty="0">
                <a:latin typeface="Arial"/>
                <a:cs typeface="Arial"/>
              </a:rPr>
              <a:t>computing </a:t>
            </a:r>
            <a:r>
              <a:rPr sz="1800" spc="75" dirty="0">
                <a:latin typeface="Arial"/>
                <a:cs typeface="Arial"/>
              </a:rPr>
              <a:t>and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communications.</a:t>
            </a:r>
            <a:endParaRPr sz="1800" dirty="0">
              <a:latin typeface="Arial"/>
              <a:cs typeface="Arial"/>
            </a:endParaRPr>
          </a:p>
          <a:p>
            <a:pPr marL="299085" marR="571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  <a:tab pos="701040" algn="l"/>
                <a:tab pos="1353820" algn="l"/>
                <a:tab pos="2473960" algn="l"/>
                <a:tab pos="3023870" algn="l"/>
                <a:tab pos="4175125" algn="l"/>
                <a:tab pos="4592320" algn="l"/>
                <a:tab pos="5706745" algn="l"/>
                <a:tab pos="6412230" algn="l"/>
                <a:tab pos="7590790" algn="l"/>
                <a:tab pos="8140700" algn="l"/>
                <a:tab pos="9608820" algn="l"/>
                <a:tab pos="10370820" algn="l"/>
                <a:tab pos="10895330" algn="l"/>
              </a:tabLst>
            </a:pPr>
            <a:r>
              <a:rPr sz="1800" spc="50" dirty="0">
                <a:latin typeface="Arial"/>
                <a:cs typeface="Arial"/>
              </a:rPr>
              <a:t>It</a:t>
            </a:r>
            <a:r>
              <a:rPr sz="1800" spc="9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5" dirty="0">
                <a:latin typeface="Arial"/>
                <a:cs typeface="Arial"/>
              </a:rPr>
              <a:t>s</a:t>
            </a:r>
            <a:r>
              <a:rPr sz="1800" spc="65" dirty="0">
                <a:latin typeface="Arial"/>
                <a:cs typeface="Arial"/>
              </a:rPr>
              <a:t>iz</a:t>
            </a:r>
            <a:r>
              <a:rPr sz="1800" spc="120" dirty="0">
                <a:latin typeface="Arial"/>
                <a:cs typeface="Arial"/>
              </a:rPr>
              <a:t>e</a:t>
            </a:r>
            <a:r>
              <a:rPr sz="1800" spc="65" dirty="0">
                <a:latin typeface="Arial"/>
                <a:cs typeface="Arial"/>
              </a:rPr>
              <a:t>,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20" dirty="0">
                <a:latin typeface="Arial"/>
                <a:cs typeface="Arial"/>
              </a:rPr>
              <a:t>ub</a:t>
            </a:r>
            <a:r>
              <a:rPr sz="1800" spc="125" dirty="0">
                <a:latin typeface="Arial"/>
                <a:cs typeface="Arial"/>
              </a:rPr>
              <a:t>i</a:t>
            </a:r>
            <a:r>
              <a:rPr sz="1800" spc="130" dirty="0">
                <a:latin typeface="Arial"/>
                <a:cs typeface="Arial"/>
              </a:rPr>
              <a:t>q</a:t>
            </a:r>
            <a:r>
              <a:rPr sz="1800" spc="165" dirty="0">
                <a:latin typeface="Arial"/>
                <a:cs typeface="Arial"/>
              </a:rPr>
              <a:t>u</a:t>
            </a:r>
            <a:r>
              <a:rPr sz="1800" spc="60" dirty="0">
                <a:latin typeface="Arial"/>
                <a:cs typeface="Arial"/>
              </a:rPr>
              <a:t>i</a:t>
            </a:r>
            <a:r>
              <a:rPr sz="1800" spc="75" dirty="0">
                <a:latin typeface="Arial"/>
                <a:cs typeface="Arial"/>
              </a:rPr>
              <a:t>t</a:t>
            </a:r>
            <a:r>
              <a:rPr sz="1800" spc="140" dirty="0">
                <a:latin typeface="Arial"/>
                <a:cs typeface="Arial"/>
              </a:rPr>
              <a:t>y</a:t>
            </a:r>
            <a:r>
              <a:rPr sz="1800" spc="65" dirty="0">
                <a:latin typeface="Arial"/>
                <a:cs typeface="Arial"/>
              </a:rPr>
              <a:t>,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45" dirty="0">
                <a:latin typeface="Arial"/>
                <a:cs typeface="Arial"/>
              </a:rPr>
              <a:t>a</a:t>
            </a:r>
            <a:r>
              <a:rPr sz="1800" spc="60" dirty="0">
                <a:latin typeface="Arial"/>
                <a:cs typeface="Arial"/>
              </a:rPr>
              <a:t>n</a:t>
            </a:r>
            <a:r>
              <a:rPr sz="1800" spc="13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60" dirty="0">
                <a:latin typeface="Arial"/>
                <a:cs typeface="Arial"/>
              </a:rPr>
              <a:t>i</a:t>
            </a:r>
            <a:r>
              <a:rPr sz="1800" spc="155" dirty="0">
                <a:latin typeface="Arial"/>
                <a:cs typeface="Arial"/>
              </a:rPr>
              <a:t>n</a:t>
            </a:r>
            <a:r>
              <a:rPr sz="1800" spc="165" dirty="0">
                <a:latin typeface="Arial"/>
                <a:cs typeface="Arial"/>
              </a:rPr>
              <a:t>f</a:t>
            </a:r>
            <a:r>
              <a:rPr sz="1800" spc="125" dirty="0">
                <a:latin typeface="Arial"/>
                <a:cs typeface="Arial"/>
              </a:rPr>
              <a:t>l</a:t>
            </a:r>
            <a:r>
              <a:rPr sz="1800" spc="65" dirty="0">
                <a:latin typeface="Arial"/>
                <a:cs typeface="Arial"/>
              </a:rPr>
              <a:t>uen</a:t>
            </a:r>
            <a:r>
              <a:rPr sz="1800" spc="45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e	</a:t>
            </a:r>
            <a:r>
              <a:rPr sz="1800" spc="105" dirty="0">
                <a:latin typeface="Arial"/>
                <a:cs typeface="Arial"/>
              </a:rPr>
              <a:t>o</a:t>
            </a:r>
            <a:r>
              <a:rPr sz="1800" spc="1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	e</a:t>
            </a:r>
            <a:r>
              <a:rPr sz="1800" spc="15" dirty="0">
                <a:latin typeface="Arial"/>
                <a:cs typeface="Arial"/>
              </a:rPr>
              <a:t>v</a:t>
            </a:r>
            <a:r>
              <a:rPr sz="1800" spc="20" dirty="0">
                <a:latin typeface="Arial"/>
                <a:cs typeface="Arial"/>
              </a:rPr>
              <a:t>e</a:t>
            </a:r>
            <a:r>
              <a:rPr sz="1800" spc="65" dirty="0">
                <a:latin typeface="Arial"/>
                <a:cs typeface="Arial"/>
              </a:rPr>
              <a:t>r</a:t>
            </a:r>
            <a:r>
              <a:rPr sz="1800" spc="95" dirty="0">
                <a:latin typeface="Arial"/>
                <a:cs typeface="Arial"/>
              </a:rPr>
              <a:t>y</a:t>
            </a:r>
            <a:r>
              <a:rPr sz="1800" spc="50" dirty="0">
                <a:latin typeface="Arial"/>
                <a:cs typeface="Arial"/>
              </a:rPr>
              <a:t>day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25" dirty="0">
                <a:latin typeface="Arial"/>
                <a:cs typeface="Arial"/>
              </a:rPr>
              <a:t>l</a:t>
            </a:r>
            <a:r>
              <a:rPr sz="1800" spc="45" dirty="0">
                <a:latin typeface="Arial"/>
                <a:cs typeface="Arial"/>
              </a:rPr>
              <a:t>ives</a:t>
            </a:r>
            <a:r>
              <a:rPr sz="1800" spc="30" dirty="0">
                <a:latin typeface="Arial"/>
                <a:cs typeface="Arial"/>
              </a:rPr>
              <a:t>,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14" dirty="0">
                <a:latin typeface="Arial"/>
                <a:cs typeface="Arial"/>
              </a:rPr>
              <a:t>b</a:t>
            </a:r>
            <a:r>
              <a:rPr sz="1800" spc="110" dirty="0">
                <a:latin typeface="Arial"/>
                <a:cs typeface="Arial"/>
              </a:rPr>
              <a:t>u</a:t>
            </a:r>
            <a:r>
              <a:rPr sz="1800" spc="10" dirty="0">
                <a:latin typeface="Arial"/>
                <a:cs typeface="Arial"/>
              </a:rPr>
              <a:t>s</a:t>
            </a:r>
            <a:r>
              <a:rPr sz="1800" spc="60" dirty="0">
                <a:latin typeface="Arial"/>
                <a:cs typeface="Arial"/>
              </a:rPr>
              <a:t>i</a:t>
            </a:r>
            <a:r>
              <a:rPr sz="1800" spc="15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0" dirty="0">
                <a:latin typeface="Arial"/>
                <a:cs typeface="Arial"/>
              </a:rPr>
              <a:t>ss</a:t>
            </a:r>
            <a:r>
              <a:rPr sz="1800" spc="65" dirty="0">
                <a:latin typeface="Arial"/>
                <a:cs typeface="Arial"/>
              </a:rPr>
              <a:t>,</a:t>
            </a:r>
            <a:r>
              <a:rPr sz="1800" dirty="0">
                <a:latin typeface="Arial"/>
                <a:cs typeface="Arial"/>
              </a:rPr>
              <a:t>	a</a:t>
            </a:r>
            <a:r>
              <a:rPr sz="1800" spc="120" dirty="0">
                <a:latin typeface="Arial"/>
                <a:cs typeface="Arial"/>
              </a:rPr>
              <a:t>nd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85" dirty="0">
                <a:latin typeface="Arial"/>
                <a:cs typeface="Arial"/>
              </a:rPr>
              <a:t>go</a:t>
            </a:r>
            <a:r>
              <a:rPr sz="1800" spc="80" dirty="0">
                <a:latin typeface="Arial"/>
                <a:cs typeface="Arial"/>
              </a:rPr>
              <a:t>v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85" dirty="0">
                <a:latin typeface="Arial"/>
                <a:cs typeface="Arial"/>
              </a:rPr>
              <a:t>r</a:t>
            </a:r>
            <a:r>
              <a:rPr sz="1800" spc="145" dirty="0">
                <a:latin typeface="Arial"/>
                <a:cs typeface="Arial"/>
              </a:rPr>
              <a:t>n</a:t>
            </a:r>
            <a:r>
              <a:rPr sz="1800" spc="165" dirty="0">
                <a:latin typeface="Arial"/>
                <a:cs typeface="Arial"/>
              </a:rPr>
              <a:t>m</a:t>
            </a:r>
            <a:r>
              <a:rPr sz="1800" spc="-10" dirty="0">
                <a:latin typeface="Arial"/>
                <a:cs typeface="Arial"/>
              </a:rPr>
              <a:t>e</a:t>
            </a:r>
            <a:r>
              <a:rPr sz="1800" spc="140" dirty="0">
                <a:latin typeface="Arial"/>
                <a:cs typeface="Arial"/>
              </a:rPr>
              <a:t>nt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05" dirty="0">
                <a:latin typeface="Arial"/>
                <a:cs typeface="Arial"/>
              </a:rPr>
              <a:t>dwar</a:t>
            </a:r>
            <a:r>
              <a:rPr sz="1800" spc="55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45" dirty="0">
                <a:latin typeface="Arial"/>
                <a:cs typeface="Arial"/>
              </a:rPr>
              <a:t>any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60" dirty="0">
                <a:latin typeface="Arial"/>
                <a:cs typeface="Arial"/>
              </a:rPr>
              <a:t>te</a:t>
            </a:r>
            <a:r>
              <a:rPr sz="1800" spc="75" dirty="0">
                <a:latin typeface="Arial"/>
                <a:cs typeface="Arial"/>
              </a:rPr>
              <a:t>c</a:t>
            </a:r>
            <a:r>
              <a:rPr sz="1800" spc="145" dirty="0">
                <a:latin typeface="Arial"/>
                <a:cs typeface="Arial"/>
              </a:rPr>
              <a:t>hn</a:t>
            </a:r>
            <a:r>
              <a:rPr sz="1800" spc="4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spc="15" dirty="0">
                <a:latin typeface="Arial"/>
                <a:cs typeface="Arial"/>
              </a:rPr>
              <a:t>a</a:t>
            </a:r>
            <a:r>
              <a:rPr sz="1800" spc="140" dirty="0">
                <a:latin typeface="Arial"/>
                <a:cs typeface="Arial"/>
              </a:rPr>
              <a:t>l  </a:t>
            </a:r>
            <a:r>
              <a:rPr sz="1800" spc="35" dirty="0">
                <a:latin typeface="Arial"/>
                <a:cs typeface="Arial"/>
              </a:rPr>
              <a:t>advance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40" dirty="0">
                <a:latin typeface="Arial"/>
                <a:cs typeface="Arial"/>
              </a:rPr>
              <a:t>has </a:t>
            </a:r>
            <a:r>
              <a:rPr sz="1800" spc="85" dirty="0">
                <a:latin typeface="Arial"/>
                <a:cs typeface="Arial"/>
              </a:rPr>
              <a:t>gone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before.</a:t>
            </a:r>
            <a:endParaRPr sz="18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65" dirty="0">
                <a:latin typeface="Arial"/>
                <a:cs typeface="Arial"/>
              </a:rPr>
              <a:t>This </a:t>
            </a:r>
            <a:r>
              <a:rPr sz="1800" spc="75" dirty="0">
                <a:latin typeface="Arial"/>
                <a:cs typeface="Arial"/>
              </a:rPr>
              <a:t>section provides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05" dirty="0">
                <a:latin typeface="Arial"/>
                <a:cs typeface="Arial"/>
              </a:rPr>
              <a:t>brief </a:t>
            </a:r>
            <a:r>
              <a:rPr sz="1800" spc="60" dirty="0">
                <a:latin typeface="Arial"/>
                <a:cs typeface="Arial"/>
              </a:rPr>
              <a:t>overview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50" dirty="0">
                <a:latin typeface="Arial"/>
                <a:cs typeface="Arial"/>
              </a:rPr>
              <a:t>IoT, </a:t>
            </a:r>
            <a:r>
              <a:rPr sz="1800" spc="90" dirty="0">
                <a:latin typeface="Arial"/>
                <a:cs typeface="Arial"/>
              </a:rPr>
              <a:t>which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80" dirty="0">
                <a:latin typeface="Arial"/>
                <a:cs typeface="Arial"/>
              </a:rPr>
              <a:t>dealt </a:t>
            </a:r>
            <a:r>
              <a:rPr sz="1800" spc="120" dirty="0">
                <a:latin typeface="Arial"/>
                <a:cs typeface="Arial"/>
              </a:rPr>
              <a:t>with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80" dirty="0">
                <a:latin typeface="Arial"/>
                <a:cs typeface="Arial"/>
              </a:rPr>
              <a:t>greater </a:t>
            </a:r>
            <a:r>
              <a:rPr sz="1800" spc="85" dirty="0">
                <a:latin typeface="Arial"/>
                <a:cs typeface="Arial"/>
              </a:rPr>
              <a:t>detail </a:t>
            </a:r>
            <a:r>
              <a:rPr sz="1800" spc="80" dirty="0">
                <a:latin typeface="Arial"/>
                <a:cs typeface="Arial"/>
              </a:rPr>
              <a:t>later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90" dirty="0">
                <a:latin typeface="Arial"/>
                <a:cs typeface="Arial"/>
              </a:rPr>
              <a:t>the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spc="25" dirty="0">
                <a:latin typeface="Arial"/>
                <a:cs typeface="Arial"/>
              </a:rPr>
              <a:t>Slides.</a:t>
            </a:r>
            <a:endParaRPr sz="1800" dirty="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65" dirty="0">
                <a:latin typeface="Arial"/>
                <a:cs typeface="Arial"/>
              </a:rPr>
              <a:t>So </a:t>
            </a:r>
            <a:r>
              <a:rPr sz="1800" spc="85" dirty="0">
                <a:latin typeface="Arial"/>
                <a:cs typeface="Arial"/>
              </a:rPr>
              <a:t>Internet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80" dirty="0">
                <a:latin typeface="Arial"/>
                <a:cs typeface="Arial"/>
              </a:rPr>
              <a:t>Things </a:t>
            </a:r>
            <a:r>
              <a:rPr sz="1800" spc="20" dirty="0">
                <a:latin typeface="Arial"/>
                <a:cs typeface="Arial"/>
              </a:rPr>
              <a:t>(IoT) </a:t>
            </a:r>
            <a:r>
              <a:rPr sz="1800" spc="70" dirty="0">
                <a:latin typeface="Arial"/>
                <a:cs typeface="Arial"/>
              </a:rPr>
              <a:t>is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00" dirty="0">
                <a:latin typeface="Arial"/>
                <a:cs typeface="Arial"/>
              </a:rPr>
              <a:t>expanding </a:t>
            </a:r>
            <a:r>
              <a:rPr sz="1800" spc="80" dirty="0">
                <a:latin typeface="Arial"/>
                <a:cs typeface="Arial"/>
              </a:rPr>
              <a:t>connectivity, </a:t>
            </a:r>
            <a:r>
              <a:rPr sz="1800" spc="90" dirty="0">
                <a:latin typeface="Arial"/>
                <a:cs typeface="Arial"/>
              </a:rPr>
              <a:t>particularly </a:t>
            </a:r>
            <a:r>
              <a:rPr sz="1800" spc="50" dirty="0">
                <a:latin typeface="Arial"/>
                <a:cs typeface="Arial"/>
              </a:rPr>
              <a:t>via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85" dirty="0">
                <a:latin typeface="Arial"/>
                <a:cs typeface="Arial"/>
              </a:rPr>
              <a:t>Internet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85" dirty="0">
                <a:latin typeface="Arial"/>
                <a:cs typeface="Arial"/>
              </a:rPr>
              <a:t>wide </a:t>
            </a:r>
            <a:r>
              <a:rPr sz="1800" spc="65" dirty="0">
                <a:latin typeface="Arial"/>
                <a:cs typeface="Arial"/>
              </a:rPr>
              <a:t>range </a:t>
            </a:r>
            <a:r>
              <a:rPr sz="1800" spc="125" dirty="0">
                <a:latin typeface="Arial"/>
                <a:cs typeface="Arial"/>
              </a:rPr>
              <a:t>of  </a:t>
            </a:r>
            <a:r>
              <a:rPr sz="1800" spc="55" dirty="0">
                <a:latin typeface="Arial"/>
                <a:cs typeface="Arial"/>
              </a:rPr>
              <a:t>sensors, </a:t>
            </a:r>
            <a:r>
              <a:rPr sz="1800" spc="70" dirty="0">
                <a:latin typeface="Arial"/>
                <a:cs typeface="Arial"/>
              </a:rPr>
              <a:t>actuators,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00" dirty="0">
                <a:latin typeface="Arial"/>
                <a:cs typeface="Arial"/>
              </a:rPr>
              <a:t>other </a:t>
            </a:r>
            <a:r>
              <a:rPr sz="1800" spc="85" dirty="0">
                <a:latin typeface="Arial"/>
                <a:cs typeface="Arial"/>
              </a:rPr>
              <a:t>embedded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60" dirty="0">
                <a:latin typeface="Arial"/>
                <a:cs typeface="Arial"/>
              </a:rPr>
              <a:t>systems.</a:t>
            </a:r>
            <a:endParaRPr sz="18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60" dirty="0">
                <a:latin typeface="Arial"/>
                <a:cs typeface="Arial"/>
              </a:rPr>
              <a:t>In </a:t>
            </a:r>
            <a:r>
              <a:rPr sz="1800" spc="90" dirty="0">
                <a:latin typeface="Arial"/>
                <a:cs typeface="Arial"/>
              </a:rPr>
              <a:t>almost </a:t>
            </a:r>
            <a:r>
              <a:rPr sz="1800" spc="70" dirty="0">
                <a:latin typeface="Arial"/>
                <a:cs typeface="Arial"/>
              </a:rPr>
              <a:t>all </a:t>
            </a:r>
            <a:r>
              <a:rPr sz="1800" spc="15" dirty="0">
                <a:latin typeface="Arial"/>
                <a:cs typeface="Arial"/>
              </a:rPr>
              <a:t>cases, </a:t>
            </a:r>
            <a:r>
              <a:rPr sz="1800" spc="85" dirty="0">
                <a:latin typeface="Arial"/>
                <a:cs typeface="Arial"/>
              </a:rPr>
              <a:t>there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105" dirty="0">
                <a:latin typeface="Arial"/>
                <a:cs typeface="Arial"/>
              </a:rPr>
              <a:t>no </a:t>
            </a:r>
            <a:r>
              <a:rPr sz="1800" spc="100" dirty="0">
                <a:latin typeface="Arial"/>
                <a:cs typeface="Arial"/>
              </a:rPr>
              <a:t>human </a:t>
            </a:r>
            <a:r>
              <a:rPr sz="1800" spc="65" dirty="0">
                <a:latin typeface="Arial"/>
                <a:cs typeface="Arial"/>
              </a:rPr>
              <a:t>user, </a:t>
            </a:r>
            <a:r>
              <a:rPr sz="1800" spc="120" dirty="0">
                <a:latin typeface="Arial"/>
                <a:cs typeface="Arial"/>
              </a:rPr>
              <a:t>with </a:t>
            </a:r>
            <a:r>
              <a:rPr sz="1800" spc="95" dirty="0">
                <a:latin typeface="Arial"/>
                <a:cs typeface="Arial"/>
              </a:rPr>
              <a:t>interaction </a:t>
            </a:r>
            <a:r>
              <a:rPr sz="1800" spc="105" dirty="0">
                <a:latin typeface="Arial"/>
                <a:cs typeface="Arial"/>
              </a:rPr>
              <a:t>fully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automated.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1616" y="2505814"/>
            <a:ext cx="11574780" cy="3843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384165" cy="5840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35"/>
              </a:spcBef>
            </a:pPr>
            <a:r>
              <a:rPr sz="1800" b="1" spc="114" dirty="0">
                <a:latin typeface="Arial"/>
                <a:cs typeface="Arial"/>
              </a:rPr>
              <a:t>1.7 </a:t>
            </a:r>
            <a:r>
              <a:rPr sz="1800" b="1" spc="-55" dirty="0">
                <a:latin typeface="Arial"/>
                <a:cs typeface="Arial"/>
              </a:rPr>
              <a:t>INTERNET </a:t>
            </a:r>
            <a:r>
              <a:rPr sz="1800" b="1" spc="-65" dirty="0">
                <a:latin typeface="Arial"/>
                <a:cs typeface="Arial"/>
              </a:rPr>
              <a:t>OF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35" dirty="0">
                <a:latin typeface="Arial"/>
                <a:cs typeface="Arial"/>
              </a:rPr>
              <a:t>THINGS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Things </a:t>
            </a:r>
            <a:r>
              <a:rPr sz="1800" b="1" spc="15" dirty="0">
                <a:latin typeface="Arial"/>
                <a:cs typeface="Arial"/>
              </a:rPr>
              <a:t>on </a:t>
            </a:r>
            <a:r>
              <a:rPr sz="1800" b="1" spc="35" dirty="0">
                <a:latin typeface="Arial"/>
                <a:cs typeface="Arial"/>
              </a:rPr>
              <a:t>the </a:t>
            </a:r>
            <a:r>
              <a:rPr sz="1800" b="1" spc="30" dirty="0">
                <a:latin typeface="Arial"/>
                <a:cs typeface="Arial"/>
              </a:rPr>
              <a:t>Internet </a:t>
            </a:r>
            <a:r>
              <a:rPr sz="1800" b="1" spc="35" dirty="0">
                <a:latin typeface="Arial"/>
                <a:cs typeface="Arial"/>
              </a:rPr>
              <a:t>of</a:t>
            </a:r>
            <a:r>
              <a:rPr sz="1800" b="1" spc="145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Things</a:t>
            </a:r>
            <a:endParaRPr sz="1800" dirty="0">
              <a:latin typeface="Arial"/>
              <a:cs typeface="Arial"/>
            </a:endParaRPr>
          </a:p>
          <a:p>
            <a:pPr marL="299085" marR="26797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85" dirty="0">
                <a:latin typeface="Arial"/>
                <a:cs typeface="Arial"/>
              </a:rPr>
              <a:t>Internet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80" dirty="0">
                <a:latin typeface="Arial"/>
                <a:cs typeface="Arial"/>
              </a:rPr>
              <a:t>Things </a:t>
            </a:r>
            <a:r>
              <a:rPr sz="1800" spc="20" dirty="0">
                <a:latin typeface="Arial"/>
                <a:cs typeface="Arial"/>
              </a:rPr>
              <a:t>(IoT)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20" dirty="0">
                <a:latin typeface="Arial"/>
                <a:cs typeface="Arial"/>
              </a:rPr>
              <a:t>term </a:t>
            </a:r>
            <a:r>
              <a:rPr sz="1800" spc="114" dirty="0">
                <a:latin typeface="Arial"/>
                <a:cs typeface="Arial"/>
              </a:rPr>
              <a:t>that  </a:t>
            </a:r>
            <a:r>
              <a:rPr sz="1800" spc="70" dirty="0">
                <a:latin typeface="Arial"/>
                <a:cs typeface="Arial"/>
              </a:rPr>
              <a:t>refers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95" dirty="0">
                <a:latin typeface="Arial"/>
                <a:cs typeface="Arial"/>
              </a:rPr>
              <a:t>expanding interconnection </a:t>
            </a:r>
            <a:r>
              <a:rPr sz="1800" spc="125" dirty="0">
                <a:latin typeface="Arial"/>
                <a:cs typeface="Arial"/>
              </a:rPr>
              <a:t>of  </a:t>
            </a:r>
            <a:r>
              <a:rPr sz="1800" spc="95" dirty="0">
                <a:latin typeface="Arial"/>
                <a:cs typeface="Arial"/>
              </a:rPr>
              <a:t>smart </a:t>
            </a:r>
            <a:r>
              <a:rPr sz="1800" spc="45" dirty="0">
                <a:latin typeface="Arial"/>
                <a:cs typeface="Arial"/>
              </a:rPr>
              <a:t>devices, </a:t>
            </a:r>
            <a:r>
              <a:rPr sz="1800" spc="100" dirty="0">
                <a:latin typeface="Arial"/>
                <a:cs typeface="Arial"/>
              </a:rPr>
              <a:t>ranging </a:t>
            </a:r>
            <a:r>
              <a:rPr sz="1800" spc="140" dirty="0">
                <a:latin typeface="Arial"/>
                <a:cs typeface="Arial"/>
              </a:rPr>
              <a:t>from </a:t>
            </a:r>
            <a:r>
              <a:rPr sz="1800" spc="60" dirty="0">
                <a:latin typeface="Arial"/>
                <a:cs typeface="Arial"/>
              </a:rPr>
              <a:t>appliances </a:t>
            </a:r>
            <a:r>
              <a:rPr sz="1800" spc="130" dirty="0">
                <a:latin typeface="Arial"/>
                <a:cs typeface="Arial"/>
              </a:rPr>
              <a:t>to  </a:t>
            </a:r>
            <a:r>
              <a:rPr sz="1800" spc="110" dirty="0">
                <a:latin typeface="Arial"/>
                <a:cs typeface="Arial"/>
              </a:rPr>
              <a:t>tiny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55" dirty="0">
                <a:latin typeface="Arial"/>
                <a:cs typeface="Arial"/>
              </a:rPr>
              <a:t>sensors.</a:t>
            </a:r>
            <a:endParaRPr sz="1800" dirty="0">
              <a:latin typeface="Arial"/>
              <a:cs typeface="Arial"/>
            </a:endParaRPr>
          </a:p>
          <a:p>
            <a:pPr marL="299085" marR="26733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0" dirty="0">
                <a:latin typeface="Arial"/>
                <a:cs typeface="Arial"/>
              </a:rPr>
              <a:t>A </a:t>
            </a:r>
            <a:r>
              <a:rPr sz="1800" spc="110" dirty="0">
                <a:latin typeface="Arial"/>
                <a:cs typeface="Arial"/>
              </a:rPr>
              <a:t>dominant </a:t>
            </a:r>
            <a:r>
              <a:rPr sz="1800" spc="90" dirty="0">
                <a:latin typeface="Arial"/>
                <a:cs typeface="Arial"/>
              </a:rPr>
              <a:t>theme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00" dirty="0">
                <a:latin typeface="Arial"/>
                <a:cs typeface="Arial"/>
              </a:rPr>
              <a:t>embedding </a:t>
            </a:r>
            <a:r>
              <a:rPr sz="1800" spc="125" dirty="0">
                <a:latin typeface="Arial"/>
                <a:cs typeface="Arial"/>
              </a:rPr>
              <a:t>of  </a:t>
            </a:r>
            <a:r>
              <a:rPr sz="1800" spc="120" dirty="0">
                <a:latin typeface="Arial"/>
                <a:cs typeface="Arial"/>
              </a:rPr>
              <a:t>short-range </a:t>
            </a:r>
            <a:r>
              <a:rPr sz="1800" spc="105" dirty="0">
                <a:latin typeface="Arial"/>
                <a:cs typeface="Arial"/>
              </a:rPr>
              <a:t>mobile </a:t>
            </a:r>
            <a:r>
              <a:rPr sz="1800" spc="60" dirty="0">
                <a:latin typeface="Arial"/>
                <a:cs typeface="Arial"/>
              </a:rPr>
              <a:t>transceivers</a:t>
            </a:r>
            <a:r>
              <a:rPr sz="1800" spc="620" dirty="0">
                <a:latin typeface="Arial"/>
                <a:cs typeface="Arial"/>
              </a:rPr>
              <a:t> </a:t>
            </a:r>
            <a:r>
              <a:rPr sz="1800" spc="120" dirty="0">
                <a:latin typeface="Arial"/>
                <a:cs typeface="Arial"/>
              </a:rPr>
              <a:t>into </a:t>
            </a:r>
            <a:r>
              <a:rPr sz="1800" spc="-10" dirty="0">
                <a:latin typeface="Arial"/>
                <a:cs typeface="Arial"/>
              </a:rPr>
              <a:t>a  </a:t>
            </a:r>
            <a:r>
              <a:rPr sz="1800" spc="85" dirty="0">
                <a:latin typeface="Arial"/>
                <a:cs typeface="Arial"/>
              </a:rPr>
              <a:t>wide </a:t>
            </a:r>
            <a:r>
              <a:rPr sz="1800" spc="60" dirty="0">
                <a:latin typeface="Arial"/>
                <a:cs typeface="Arial"/>
              </a:rPr>
              <a:t>array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75" dirty="0">
                <a:latin typeface="Arial"/>
                <a:cs typeface="Arial"/>
              </a:rPr>
              <a:t>gadgets and </a:t>
            </a:r>
            <a:r>
              <a:rPr sz="1800" spc="40" dirty="0">
                <a:latin typeface="Arial"/>
                <a:cs typeface="Arial"/>
              </a:rPr>
              <a:t>everyday </a:t>
            </a:r>
            <a:r>
              <a:rPr sz="1800" spc="85" dirty="0">
                <a:latin typeface="Arial"/>
                <a:cs typeface="Arial"/>
              </a:rPr>
              <a:t>items,  </a:t>
            </a:r>
            <a:r>
              <a:rPr sz="1800" spc="90" dirty="0">
                <a:latin typeface="Arial"/>
                <a:cs typeface="Arial"/>
              </a:rPr>
              <a:t>enabling </a:t>
            </a:r>
            <a:r>
              <a:rPr sz="1800" spc="65" dirty="0">
                <a:latin typeface="Arial"/>
                <a:cs typeface="Arial"/>
              </a:rPr>
              <a:t>new </a:t>
            </a:r>
            <a:r>
              <a:rPr sz="1800" spc="114" dirty="0">
                <a:latin typeface="Arial"/>
                <a:cs typeface="Arial"/>
              </a:rPr>
              <a:t>forms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00" dirty="0">
                <a:latin typeface="Arial"/>
                <a:cs typeface="Arial"/>
              </a:rPr>
              <a:t>communication  </a:t>
            </a:r>
            <a:r>
              <a:rPr sz="1800" spc="65" dirty="0">
                <a:latin typeface="Arial"/>
                <a:cs typeface="Arial"/>
              </a:rPr>
              <a:t>between </a:t>
            </a:r>
            <a:r>
              <a:rPr sz="1800" spc="75" dirty="0">
                <a:latin typeface="Arial"/>
                <a:cs typeface="Arial"/>
              </a:rPr>
              <a:t>people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100" dirty="0">
                <a:latin typeface="Arial"/>
                <a:cs typeface="Arial"/>
              </a:rPr>
              <a:t>things,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70" dirty="0">
                <a:latin typeface="Arial"/>
                <a:cs typeface="Arial"/>
              </a:rPr>
              <a:t>between  </a:t>
            </a:r>
            <a:r>
              <a:rPr sz="1800" spc="105" dirty="0">
                <a:latin typeface="Arial"/>
                <a:cs typeface="Arial"/>
              </a:rPr>
              <a:t>things</a:t>
            </a:r>
            <a:r>
              <a:rPr sz="1800" spc="70" dirty="0">
                <a:latin typeface="Arial"/>
                <a:cs typeface="Arial"/>
              </a:rPr>
              <a:t> </a:t>
            </a:r>
            <a:r>
              <a:rPr sz="1800" spc="65" dirty="0">
                <a:latin typeface="Arial"/>
                <a:cs typeface="Arial"/>
              </a:rPr>
              <a:t>themselves.</a:t>
            </a:r>
            <a:endParaRPr sz="1800" dirty="0">
              <a:latin typeface="Arial"/>
              <a:cs typeface="Arial"/>
            </a:endParaRPr>
          </a:p>
          <a:p>
            <a:pPr marL="299085" marR="26670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50" dirty="0">
                <a:latin typeface="Arial"/>
                <a:cs typeface="Arial"/>
              </a:rPr>
              <a:t>The </a:t>
            </a:r>
            <a:r>
              <a:rPr sz="1800" spc="85" dirty="0">
                <a:latin typeface="Arial"/>
                <a:cs typeface="Arial"/>
              </a:rPr>
              <a:t>Internet</a:t>
            </a:r>
            <a:r>
              <a:rPr sz="1800" spc="670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now </a:t>
            </a:r>
            <a:r>
              <a:rPr sz="1800" spc="95" dirty="0">
                <a:latin typeface="Arial"/>
                <a:cs typeface="Arial"/>
              </a:rPr>
              <a:t>supports the  interconnection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05" dirty="0">
                <a:latin typeface="Arial"/>
                <a:cs typeface="Arial"/>
              </a:rPr>
              <a:t>billions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00" dirty="0">
                <a:latin typeface="Arial"/>
                <a:cs typeface="Arial"/>
              </a:rPr>
              <a:t>industrial 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70" dirty="0">
                <a:latin typeface="Arial"/>
                <a:cs typeface="Arial"/>
              </a:rPr>
              <a:t>personal </a:t>
            </a:r>
            <a:r>
              <a:rPr sz="1800" spc="80" dirty="0">
                <a:latin typeface="Arial"/>
                <a:cs typeface="Arial"/>
              </a:rPr>
              <a:t>objects, </a:t>
            </a:r>
            <a:r>
              <a:rPr sz="1800" spc="70" dirty="0">
                <a:latin typeface="Arial"/>
                <a:cs typeface="Arial"/>
              </a:rPr>
              <a:t>usually </a:t>
            </a:r>
            <a:r>
              <a:rPr sz="1800" spc="120" dirty="0">
                <a:latin typeface="Arial"/>
                <a:cs typeface="Arial"/>
              </a:rPr>
              <a:t>through  </a:t>
            </a:r>
            <a:r>
              <a:rPr sz="1800" spc="95" dirty="0">
                <a:latin typeface="Arial"/>
                <a:cs typeface="Arial"/>
              </a:rPr>
              <a:t>cloud</a:t>
            </a:r>
            <a:r>
              <a:rPr sz="1800" spc="70" dirty="0">
                <a:latin typeface="Arial"/>
                <a:cs typeface="Arial"/>
              </a:rPr>
              <a:t> </a:t>
            </a:r>
            <a:r>
              <a:rPr sz="1800" spc="60" dirty="0">
                <a:latin typeface="Arial"/>
                <a:cs typeface="Arial"/>
              </a:rPr>
              <a:t>systems.</a:t>
            </a:r>
            <a:endParaRPr sz="1800" dirty="0">
              <a:latin typeface="Arial"/>
              <a:cs typeface="Arial"/>
            </a:endParaRPr>
          </a:p>
          <a:p>
            <a:pPr marL="299085" marR="26670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80" dirty="0">
                <a:latin typeface="Arial"/>
                <a:cs typeface="Arial"/>
              </a:rPr>
              <a:t>objects </a:t>
            </a:r>
            <a:r>
              <a:rPr sz="1800" spc="75" dirty="0">
                <a:latin typeface="Arial"/>
                <a:cs typeface="Arial"/>
              </a:rPr>
              <a:t>deliver </a:t>
            </a:r>
            <a:r>
              <a:rPr sz="1800" spc="60" dirty="0">
                <a:latin typeface="Arial"/>
                <a:cs typeface="Arial"/>
              </a:rPr>
              <a:t>sensor </a:t>
            </a:r>
            <a:r>
              <a:rPr sz="1800" spc="110" dirty="0">
                <a:latin typeface="Arial"/>
                <a:cs typeface="Arial"/>
              </a:rPr>
              <a:t>information, </a:t>
            </a:r>
            <a:r>
              <a:rPr sz="1800" spc="60" dirty="0">
                <a:latin typeface="Arial"/>
                <a:cs typeface="Arial"/>
              </a:rPr>
              <a:t>act  </a:t>
            </a:r>
            <a:r>
              <a:rPr sz="1800" spc="105" dirty="0">
                <a:latin typeface="Arial"/>
                <a:cs typeface="Arial"/>
              </a:rPr>
              <a:t>on their </a:t>
            </a:r>
            <a:r>
              <a:rPr sz="1800" spc="90" dirty="0">
                <a:latin typeface="Arial"/>
                <a:cs typeface="Arial"/>
              </a:rPr>
              <a:t>environment,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70" dirty="0">
                <a:latin typeface="Arial"/>
                <a:cs typeface="Arial"/>
              </a:rPr>
              <a:t>some </a:t>
            </a:r>
            <a:r>
              <a:rPr sz="1800" spc="10" dirty="0">
                <a:latin typeface="Arial"/>
                <a:cs typeface="Arial"/>
              </a:rPr>
              <a:t>cases  </a:t>
            </a:r>
            <a:r>
              <a:rPr sz="1800" spc="114" dirty="0">
                <a:latin typeface="Arial"/>
                <a:cs typeface="Arial"/>
              </a:rPr>
              <a:t>modify </a:t>
            </a:r>
            <a:r>
              <a:rPr sz="1800" spc="60" dirty="0">
                <a:latin typeface="Arial"/>
                <a:cs typeface="Arial"/>
              </a:rPr>
              <a:t>themselves, </a:t>
            </a:r>
            <a:r>
              <a:rPr sz="1800" spc="135" dirty="0">
                <a:latin typeface="Arial"/>
                <a:cs typeface="Arial"/>
              </a:rPr>
              <a:t>to</a:t>
            </a:r>
            <a:r>
              <a:rPr sz="1800" spc="770" dirty="0">
                <a:latin typeface="Arial"/>
                <a:cs typeface="Arial"/>
              </a:rPr>
              <a:t> </a:t>
            </a:r>
            <a:r>
              <a:rPr sz="1800" spc="50" dirty="0">
                <a:latin typeface="Arial"/>
                <a:cs typeface="Arial"/>
              </a:rPr>
              <a:t>create</a:t>
            </a:r>
            <a:r>
              <a:rPr sz="1800" spc="325" dirty="0">
                <a:latin typeface="Arial"/>
                <a:cs typeface="Arial"/>
              </a:rPr>
              <a:t> </a:t>
            </a:r>
            <a:r>
              <a:rPr sz="1800" spc="70" dirty="0">
                <a:latin typeface="Arial"/>
                <a:cs typeface="Arial"/>
              </a:rPr>
              <a:t>overall</a:t>
            </a:r>
            <a:endParaRPr sz="1800" dirty="0">
              <a:latin typeface="Arial"/>
              <a:cs typeface="Arial"/>
            </a:endParaRPr>
          </a:p>
          <a:p>
            <a:pPr marL="299085" marR="332105" algn="just">
              <a:lnSpc>
                <a:spcPts val="2100"/>
              </a:lnSpc>
              <a:spcBef>
                <a:spcPts val="185"/>
              </a:spcBef>
            </a:pPr>
            <a:r>
              <a:rPr sz="1800" spc="85" dirty="0">
                <a:latin typeface="Arial"/>
                <a:cs typeface="Arial"/>
              </a:rPr>
              <a:t>management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80" dirty="0">
                <a:latin typeface="Arial"/>
                <a:cs typeface="Arial"/>
              </a:rPr>
              <a:t>larger </a:t>
            </a:r>
            <a:r>
              <a:rPr sz="1800" spc="65" dirty="0">
                <a:latin typeface="Arial"/>
                <a:cs typeface="Arial"/>
              </a:rPr>
              <a:t>system, </a:t>
            </a:r>
            <a:r>
              <a:rPr sz="1800" spc="95" dirty="0">
                <a:latin typeface="Arial"/>
                <a:cs typeface="Arial"/>
              </a:rPr>
              <a:t>like </a:t>
            </a:r>
            <a:r>
              <a:rPr sz="1800" spc="-10" dirty="0">
                <a:latin typeface="Arial"/>
                <a:cs typeface="Arial"/>
              </a:rPr>
              <a:t>a  </a:t>
            </a:r>
            <a:r>
              <a:rPr sz="1800" spc="90" dirty="0">
                <a:latin typeface="Arial"/>
                <a:cs typeface="Arial"/>
              </a:rPr>
              <a:t>factory </a:t>
            </a:r>
            <a:r>
              <a:rPr sz="1800" spc="114" dirty="0">
                <a:latin typeface="Arial"/>
                <a:cs typeface="Arial"/>
              </a:rPr>
              <a:t>or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city.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55335" y="0"/>
            <a:ext cx="6836663" cy="6749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6073775" cy="641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9490" marR="1130300" algn="ctr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b="1" spc="114" dirty="0">
                <a:latin typeface="Arial"/>
                <a:cs typeface="Arial"/>
              </a:rPr>
              <a:t>1.7 </a:t>
            </a:r>
            <a:r>
              <a:rPr sz="1800" b="1" spc="-55" dirty="0">
                <a:latin typeface="Arial"/>
                <a:cs typeface="Arial"/>
              </a:rPr>
              <a:t>INTERNET </a:t>
            </a:r>
            <a:r>
              <a:rPr sz="1800" b="1" spc="-65" dirty="0">
                <a:latin typeface="Arial"/>
                <a:cs typeface="Arial"/>
              </a:rPr>
              <a:t>OF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35" dirty="0">
                <a:latin typeface="Arial"/>
                <a:cs typeface="Arial"/>
              </a:rPr>
              <a:t>THINGS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15" dirty="0">
                <a:latin typeface="Arial"/>
                <a:cs typeface="Arial"/>
              </a:rPr>
              <a:t>Evolution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ts val="2220"/>
              </a:lnSpc>
              <a:spcBef>
                <a:spcPts val="25"/>
              </a:spcBef>
              <a:tabLst>
                <a:tab pos="649605" algn="l"/>
                <a:tab pos="1798955" algn="l"/>
                <a:tab pos="2466340" algn="l"/>
                <a:tab pos="3301365" algn="l"/>
                <a:tab pos="4472305" algn="l"/>
                <a:tab pos="5600065" algn="l"/>
              </a:tabLst>
            </a:pPr>
            <a:r>
              <a:rPr sz="1800" spc="80" dirty="0">
                <a:latin typeface="Arial"/>
                <a:cs typeface="Arial"/>
              </a:rPr>
              <a:t>th</a:t>
            </a:r>
            <a:r>
              <a:rPr sz="1800" spc="114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10" dirty="0">
                <a:latin typeface="Arial"/>
                <a:cs typeface="Arial"/>
              </a:rPr>
              <a:t>In</a:t>
            </a:r>
            <a:r>
              <a:rPr sz="1800" spc="6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85" dirty="0">
                <a:latin typeface="Arial"/>
                <a:cs typeface="Arial"/>
              </a:rPr>
              <a:t>r</a:t>
            </a:r>
            <a:r>
              <a:rPr sz="1800" spc="14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70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40" dirty="0">
                <a:latin typeface="Arial"/>
                <a:cs typeface="Arial"/>
              </a:rPr>
              <a:t>has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85" dirty="0">
                <a:latin typeface="Arial"/>
                <a:cs typeface="Arial"/>
              </a:rPr>
              <a:t>gone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95" dirty="0">
                <a:latin typeface="Arial"/>
                <a:cs typeface="Arial"/>
              </a:rPr>
              <a:t>t</a:t>
            </a:r>
            <a:r>
              <a:rPr sz="1800" spc="195" dirty="0">
                <a:latin typeface="Arial"/>
                <a:cs typeface="Arial"/>
              </a:rPr>
              <a:t>h</a:t>
            </a:r>
            <a:r>
              <a:rPr sz="1800" spc="85" dirty="0">
                <a:latin typeface="Arial"/>
                <a:cs typeface="Arial"/>
              </a:rPr>
              <a:t>r</a:t>
            </a:r>
            <a:r>
              <a:rPr sz="1800" spc="140" dirty="0">
                <a:latin typeface="Arial"/>
                <a:cs typeface="Arial"/>
              </a:rPr>
              <a:t>o</a:t>
            </a:r>
            <a:r>
              <a:rPr sz="1800" spc="114" dirty="0">
                <a:latin typeface="Arial"/>
                <a:cs typeface="Arial"/>
              </a:rPr>
              <a:t>ugh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40" dirty="0">
                <a:latin typeface="Arial"/>
                <a:cs typeface="Arial"/>
              </a:rPr>
              <a:t>r</a:t>
            </a:r>
            <a:r>
              <a:rPr sz="1800" spc="95" dirty="0">
                <a:latin typeface="Arial"/>
                <a:cs typeface="Arial"/>
              </a:rPr>
              <a:t>oughl</a:t>
            </a:r>
            <a:r>
              <a:rPr sz="1800" spc="105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10" dirty="0">
                <a:latin typeface="Arial"/>
                <a:cs typeface="Arial"/>
              </a:rPr>
              <a:t>four  </a:t>
            </a:r>
            <a:r>
              <a:rPr sz="1800" spc="80" dirty="0">
                <a:latin typeface="Arial"/>
                <a:cs typeface="Arial"/>
              </a:rPr>
              <a:t>generations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5" dirty="0">
                <a:latin typeface="Arial"/>
                <a:cs typeface="Arial"/>
              </a:rPr>
              <a:t>deployment </a:t>
            </a:r>
            <a:r>
              <a:rPr sz="1800" spc="105" dirty="0">
                <a:latin typeface="Arial"/>
                <a:cs typeface="Arial"/>
              </a:rPr>
              <a:t>culminating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90" dirty="0">
                <a:latin typeface="Arial"/>
                <a:cs typeface="Arial"/>
              </a:rPr>
              <a:t>the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spc="50" dirty="0">
                <a:latin typeface="Arial"/>
                <a:cs typeface="Arial"/>
              </a:rPr>
              <a:t>IoT:</a:t>
            </a:r>
            <a:endParaRPr sz="1800" dirty="0">
              <a:latin typeface="Arial"/>
              <a:cs typeface="Arial"/>
            </a:endParaRPr>
          </a:p>
          <a:p>
            <a:pPr marL="340360" indent="-327660">
              <a:lnSpc>
                <a:spcPts val="2014"/>
              </a:lnSpc>
              <a:buAutoNum type="arabicPeriod"/>
              <a:tabLst>
                <a:tab pos="340360" algn="l"/>
              </a:tabLst>
            </a:pPr>
            <a:r>
              <a:rPr sz="1800" b="1" spc="25" dirty="0">
                <a:latin typeface="Arial"/>
                <a:cs typeface="Arial"/>
              </a:rPr>
              <a:t>Information </a:t>
            </a:r>
            <a:r>
              <a:rPr sz="1800" b="1" dirty="0">
                <a:latin typeface="Arial"/>
                <a:cs typeface="Arial"/>
              </a:rPr>
              <a:t>technology (IT): </a:t>
            </a:r>
            <a:r>
              <a:rPr sz="1800" spc="-45" dirty="0">
                <a:latin typeface="Arial"/>
                <a:cs typeface="Arial"/>
              </a:rPr>
              <a:t>PCs, </a:t>
            </a:r>
            <a:r>
              <a:rPr sz="1800" spc="45" dirty="0">
                <a:latin typeface="Arial"/>
                <a:cs typeface="Arial"/>
              </a:rPr>
              <a:t>servers,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routers,</a:t>
            </a:r>
            <a:endParaRPr sz="1800" dirty="0">
              <a:latin typeface="Arial"/>
              <a:cs typeface="Arial"/>
            </a:endParaRPr>
          </a:p>
          <a:p>
            <a:pPr marL="12700" marR="6350" algn="just">
              <a:lnSpc>
                <a:spcPct val="98700"/>
              </a:lnSpc>
              <a:spcBef>
                <a:spcPts val="90"/>
              </a:spcBef>
            </a:pPr>
            <a:r>
              <a:rPr sz="1800" spc="75" dirty="0">
                <a:latin typeface="Arial"/>
                <a:cs typeface="Arial"/>
              </a:rPr>
              <a:t>firewalls, and </a:t>
            </a:r>
            <a:r>
              <a:rPr sz="1800" spc="55" dirty="0">
                <a:latin typeface="Arial"/>
                <a:cs typeface="Arial"/>
              </a:rPr>
              <a:t>so </a:t>
            </a:r>
            <a:r>
              <a:rPr sz="1800" spc="90" dirty="0">
                <a:latin typeface="Arial"/>
                <a:cs typeface="Arial"/>
              </a:rPr>
              <a:t>on, </a:t>
            </a:r>
            <a:r>
              <a:rPr sz="1800" spc="120" dirty="0">
                <a:latin typeface="Arial"/>
                <a:cs typeface="Arial"/>
              </a:rPr>
              <a:t>bought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25" dirty="0">
                <a:latin typeface="Arial"/>
                <a:cs typeface="Arial"/>
              </a:rPr>
              <a:t>IT </a:t>
            </a:r>
            <a:r>
              <a:rPr sz="1800" spc="40" dirty="0">
                <a:latin typeface="Arial"/>
                <a:cs typeface="Arial"/>
              </a:rPr>
              <a:t>devices </a:t>
            </a:r>
            <a:r>
              <a:rPr sz="1800" spc="90" dirty="0">
                <a:latin typeface="Arial"/>
                <a:cs typeface="Arial"/>
              </a:rPr>
              <a:t>by  </a:t>
            </a:r>
            <a:r>
              <a:rPr sz="1800" spc="80" dirty="0">
                <a:latin typeface="Arial"/>
                <a:cs typeface="Arial"/>
              </a:rPr>
              <a:t>enterprise </a:t>
            </a:r>
            <a:r>
              <a:rPr sz="1800" spc="25" dirty="0">
                <a:latin typeface="Arial"/>
                <a:cs typeface="Arial"/>
              </a:rPr>
              <a:t>IT </a:t>
            </a:r>
            <a:r>
              <a:rPr sz="1800" spc="75" dirty="0">
                <a:latin typeface="Arial"/>
                <a:cs typeface="Arial"/>
              </a:rPr>
              <a:t>people, </a:t>
            </a:r>
            <a:r>
              <a:rPr sz="1800" spc="105" dirty="0">
                <a:latin typeface="Arial"/>
                <a:cs typeface="Arial"/>
              </a:rPr>
              <a:t>primarily </a:t>
            </a:r>
            <a:r>
              <a:rPr sz="1800" spc="95" dirty="0">
                <a:latin typeface="Arial"/>
                <a:cs typeface="Arial"/>
              </a:rPr>
              <a:t>using wired  </a:t>
            </a:r>
            <a:r>
              <a:rPr sz="1800" spc="80" dirty="0">
                <a:latin typeface="Arial"/>
                <a:cs typeface="Arial"/>
              </a:rPr>
              <a:t>connectivity.</a:t>
            </a:r>
            <a:endParaRPr sz="18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buAutoNum type="arabicPeriod" startAt="2"/>
              <a:tabLst>
                <a:tab pos="337820" algn="l"/>
              </a:tabLst>
            </a:pPr>
            <a:r>
              <a:rPr sz="1800" b="1" spc="15" dirty="0">
                <a:latin typeface="Arial"/>
                <a:cs typeface="Arial"/>
              </a:rPr>
              <a:t>Operational </a:t>
            </a:r>
            <a:r>
              <a:rPr sz="1800" b="1" dirty="0">
                <a:latin typeface="Arial"/>
                <a:cs typeface="Arial"/>
              </a:rPr>
              <a:t>technology </a:t>
            </a:r>
            <a:r>
              <a:rPr sz="1800" b="1" spc="-5" dirty="0">
                <a:latin typeface="Arial"/>
                <a:cs typeface="Arial"/>
              </a:rPr>
              <a:t>(OT): </a:t>
            </a:r>
            <a:r>
              <a:rPr sz="1800" spc="75" dirty="0">
                <a:latin typeface="Arial"/>
                <a:cs typeface="Arial"/>
              </a:rPr>
              <a:t>Machines/appliances  </a:t>
            </a:r>
            <a:r>
              <a:rPr sz="1800" spc="120" dirty="0">
                <a:latin typeface="Arial"/>
                <a:cs typeface="Arial"/>
              </a:rPr>
              <a:t>with </a:t>
            </a:r>
            <a:r>
              <a:rPr sz="1800" spc="85" dirty="0">
                <a:latin typeface="Arial"/>
                <a:cs typeface="Arial"/>
              </a:rPr>
              <a:t>embedded </a:t>
            </a:r>
            <a:r>
              <a:rPr sz="1800" spc="25" dirty="0">
                <a:latin typeface="Arial"/>
                <a:cs typeface="Arial"/>
              </a:rPr>
              <a:t>IT </a:t>
            </a:r>
            <a:r>
              <a:rPr sz="1800" spc="130" dirty="0">
                <a:latin typeface="Arial"/>
                <a:cs typeface="Arial"/>
              </a:rPr>
              <a:t>built </a:t>
            </a:r>
            <a:r>
              <a:rPr sz="1800" spc="80" dirty="0">
                <a:latin typeface="Arial"/>
                <a:cs typeface="Arial"/>
              </a:rPr>
              <a:t>by </a:t>
            </a:r>
            <a:r>
              <a:rPr sz="1800" spc="135" dirty="0">
                <a:latin typeface="Arial"/>
                <a:cs typeface="Arial"/>
              </a:rPr>
              <a:t>non-IT </a:t>
            </a:r>
            <a:r>
              <a:rPr sz="1800" spc="70" dirty="0">
                <a:latin typeface="Arial"/>
                <a:cs typeface="Arial"/>
              </a:rPr>
              <a:t>companies, </a:t>
            </a:r>
            <a:r>
              <a:rPr sz="1800" spc="65" dirty="0">
                <a:latin typeface="Arial"/>
                <a:cs typeface="Arial"/>
              </a:rPr>
              <a:t>such </a:t>
            </a:r>
            <a:r>
              <a:rPr sz="1800" spc="5" dirty="0">
                <a:latin typeface="Arial"/>
                <a:cs typeface="Arial"/>
              </a:rPr>
              <a:t>as  </a:t>
            </a:r>
            <a:r>
              <a:rPr sz="1800" spc="80" dirty="0">
                <a:latin typeface="Arial"/>
                <a:cs typeface="Arial"/>
              </a:rPr>
              <a:t>medical machinery, </a:t>
            </a:r>
            <a:r>
              <a:rPr sz="1800" spc="-30" dirty="0">
                <a:latin typeface="Arial"/>
                <a:cs typeface="Arial"/>
              </a:rPr>
              <a:t>SCADA </a:t>
            </a:r>
            <a:r>
              <a:rPr sz="1800" spc="65" dirty="0">
                <a:latin typeface="Arial"/>
                <a:cs typeface="Arial"/>
              </a:rPr>
              <a:t>(supervisory </a:t>
            </a:r>
            <a:r>
              <a:rPr sz="1800" spc="105" dirty="0">
                <a:latin typeface="Arial"/>
                <a:cs typeface="Arial"/>
              </a:rPr>
              <a:t>control</a:t>
            </a:r>
            <a:r>
              <a:rPr sz="1800" spc="135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and</a:t>
            </a:r>
            <a:endParaRPr sz="1800" dirty="0">
              <a:latin typeface="Arial"/>
              <a:cs typeface="Arial"/>
            </a:endParaRPr>
          </a:p>
          <a:p>
            <a:pPr marL="12700" marR="6350" algn="just">
              <a:lnSpc>
                <a:spcPct val="100000"/>
              </a:lnSpc>
              <a:spcBef>
                <a:spcPts val="60"/>
              </a:spcBef>
            </a:pP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80" dirty="0">
                <a:latin typeface="Arial"/>
                <a:cs typeface="Arial"/>
              </a:rPr>
              <a:t>acquisition), </a:t>
            </a:r>
            <a:r>
              <a:rPr sz="1800" spc="55" dirty="0">
                <a:latin typeface="Arial"/>
                <a:cs typeface="Arial"/>
              </a:rPr>
              <a:t>process </a:t>
            </a:r>
            <a:r>
              <a:rPr sz="1800" spc="100" dirty="0">
                <a:latin typeface="Arial"/>
                <a:cs typeface="Arial"/>
              </a:rPr>
              <a:t>control,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85" dirty="0">
                <a:latin typeface="Arial"/>
                <a:cs typeface="Arial"/>
              </a:rPr>
              <a:t>kiosks </a:t>
            </a:r>
            <a:r>
              <a:rPr sz="1800" spc="120" dirty="0">
                <a:latin typeface="Arial"/>
                <a:cs typeface="Arial"/>
              </a:rPr>
              <a:t>bought 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60" dirty="0">
                <a:latin typeface="Arial"/>
                <a:cs typeface="Arial"/>
              </a:rPr>
              <a:t>appliances </a:t>
            </a:r>
            <a:r>
              <a:rPr sz="1800" spc="90" dirty="0">
                <a:latin typeface="Arial"/>
                <a:cs typeface="Arial"/>
              </a:rPr>
              <a:t>by </a:t>
            </a:r>
            <a:r>
              <a:rPr sz="1800" spc="80" dirty="0">
                <a:latin typeface="Arial"/>
                <a:cs typeface="Arial"/>
              </a:rPr>
              <a:t>enterprise </a:t>
            </a:r>
            <a:r>
              <a:rPr sz="1800" spc="20" dirty="0">
                <a:latin typeface="Arial"/>
                <a:cs typeface="Arial"/>
              </a:rPr>
              <a:t>OT </a:t>
            </a:r>
            <a:r>
              <a:rPr sz="1800" spc="80" dirty="0">
                <a:latin typeface="Arial"/>
                <a:cs typeface="Arial"/>
              </a:rPr>
              <a:t>people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05" dirty="0">
                <a:latin typeface="Arial"/>
                <a:cs typeface="Arial"/>
              </a:rPr>
              <a:t>primarily  </a:t>
            </a:r>
            <a:r>
              <a:rPr sz="1800" spc="90" dirty="0">
                <a:latin typeface="Arial"/>
                <a:cs typeface="Arial"/>
              </a:rPr>
              <a:t>using </a:t>
            </a:r>
            <a:r>
              <a:rPr sz="1800" spc="95" dirty="0">
                <a:latin typeface="Arial"/>
                <a:cs typeface="Arial"/>
              </a:rPr>
              <a:t>wired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connectivity.</a:t>
            </a:r>
            <a:endParaRPr sz="1800" dirty="0">
              <a:latin typeface="Arial"/>
              <a:cs typeface="Arial"/>
            </a:endParaRPr>
          </a:p>
          <a:p>
            <a:pPr marL="396240" indent="-384175" algn="just">
              <a:lnSpc>
                <a:spcPts val="2100"/>
              </a:lnSpc>
              <a:buAutoNum type="arabicPeriod" startAt="3"/>
              <a:tabLst>
                <a:tab pos="396875" algn="l"/>
              </a:tabLst>
            </a:pPr>
            <a:r>
              <a:rPr sz="1800" b="1" spc="-30" dirty="0">
                <a:latin typeface="Arial"/>
                <a:cs typeface="Arial"/>
              </a:rPr>
              <a:t>Personal </a:t>
            </a:r>
            <a:r>
              <a:rPr sz="1800" b="1" dirty="0">
                <a:latin typeface="Arial"/>
                <a:cs typeface="Arial"/>
              </a:rPr>
              <a:t>technology: </a:t>
            </a:r>
            <a:r>
              <a:rPr sz="1800" spc="65" dirty="0">
                <a:latin typeface="Arial"/>
                <a:cs typeface="Arial"/>
              </a:rPr>
              <a:t>Smartphones, </a:t>
            </a:r>
            <a:r>
              <a:rPr sz="1800" spc="80" dirty="0">
                <a:latin typeface="Arial"/>
                <a:cs typeface="Arial"/>
              </a:rPr>
              <a:t>tablets,</a:t>
            </a:r>
            <a:r>
              <a:rPr sz="1800" spc="600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and</a:t>
            </a:r>
            <a:endParaRPr sz="1800" dirty="0">
              <a:latin typeface="Arial"/>
              <a:cs typeface="Arial"/>
            </a:endParaRPr>
          </a:p>
          <a:p>
            <a:pPr marL="12700" marR="6350" algn="just">
              <a:lnSpc>
                <a:spcPct val="100000"/>
              </a:lnSpc>
              <a:spcBef>
                <a:spcPts val="60"/>
              </a:spcBef>
            </a:pPr>
            <a:r>
              <a:rPr sz="1800" spc="95" dirty="0">
                <a:latin typeface="Arial"/>
                <a:cs typeface="Arial"/>
              </a:rPr>
              <a:t>ebook </a:t>
            </a:r>
            <a:r>
              <a:rPr sz="1800" spc="55" dirty="0">
                <a:latin typeface="Arial"/>
                <a:cs typeface="Arial"/>
              </a:rPr>
              <a:t>readers </a:t>
            </a:r>
            <a:r>
              <a:rPr sz="1800" spc="120" dirty="0">
                <a:latin typeface="Arial"/>
                <a:cs typeface="Arial"/>
              </a:rPr>
              <a:t>bought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25" dirty="0">
                <a:latin typeface="Arial"/>
                <a:cs typeface="Arial"/>
              </a:rPr>
              <a:t>IT </a:t>
            </a:r>
            <a:r>
              <a:rPr sz="1800" spc="40" dirty="0">
                <a:latin typeface="Arial"/>
                <a:cs typeface="Arial"/>
              </a:rPr>
              <a:t>devices </a:t>
            </a:r>
            <a:r>
              <a:rPr sz="1800" spc="80" dirty="0">
                <a:latin typeface="Arial"/>
                <a:cs typeface="Arial"/>
              </a:rPr>
              <a:t>by </a:t>
            </a:r>
            <a:r>
              <a:rPr sz="1800" spc="75" dirty="0">
                <a:latin typeface="Arial"/>
                <a:cs typeface="Arial"/>
              </a:rPr>
              <a:t>consumers  </a:t>
            </a:r>
            <a:r>
              <a:rPr sz="1800" spc="45" dirty="0">
                <a:latin typeface="Arial"/>
                <a:cs typeface="Arial"/>
              </a:rPr>
              <a:t>(employees) </a:t>
            </a:r>
            <a:r>
              <a:rPr sz="1800" spc="65" dirty="0">
                <a:latin typeface="Arial"/>
                <a:cs typeface="Arial"/>
              </a:rPr>
              <a:t>exclusively </a:t>
            </a:r>
            <a:r>
              <a:rPr sz="1800" spc="95" dirty="0">
                <a:latin typeface="Arial"/>
                <a:cs typeface="Arial"/>
              </a:rPr>
              <a:t>using </a:t>
            </a:r>
            <a:r>
              <a:rPr sz="1800" spc="60" dirty="0">
                <a:latin typeface="Arial"/>
                <a:cs typeface="Arial"/>
              </a:rPr>
              <a:t>wireless </a:t>
            </a:r>
            <a:r>
              <a:rPr sz="1800" spc="80" dirty="0">
                <a:latin typeface="Arial"/>
                <a:cs typeface="Arial"/>
              </a:rPr>
              <a:t>connectivity 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05" dirty="0">
                <a:latin typeface="Arial"/>
                <a:cs typeface="Arial"/>
              </a:rPr>
              <a:t>often </a:t>
            </a:r>
            <a:r>
              <a:rPr sz="1800" spc="114" dirty="0">
                <a:latin typeface="Arial"/>
                <a:cs typeface="Arial"/>
              </a:rPr>
              <a:t>multiple forms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60" dirty="0">
                <a:latin typeface="Arial"/>
                <a:cs typeface="Arial"/>
              </a:rPr>
              <a:t>wireless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connectivity.</a:t>
            </a:r>
            <a:endParaRPr sz="1800" dirty="0">
              <a:latin typeface="Arial"/>
              <a:cs typeface="Arial"/>
            </a:endParaRPr>
          </a:p>
          <a:p>
            <a:pPr marL="577850" indent="-565785" algn="just">
              <a:lnSpc>
                <a:spcPts val="2100"/>
              </a:lnSpc>
              <a:buAutoNum type="arabicPeriod" startAt="4"/>
              <a:tabLst>
                <a:tab pos="578485" algn="l"/>
              </a:tabLst>
            </a:pPr>
            <a:r>
              <a:rPr sz="1800" b="1" spc="20" dirty="0">
                <a:latin typeface="Arial"/>
                <a:cs typeface="Arial"/>
              </a:rPr>
              <a:t>Sensor/actuator </a:t>
            </a:r>
            <a:r>
              <a:rPr sz="1800" b="1" dirty="0">
                <a:latin typeface="Arial"/>
                <a:cs typeface="Arial"/>
              </a:rPr>
              <a:t>technology:</a:t>
            </a:r>
            <a:r>
              <a:rPr sz="1800" b="1" spc="31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Single-purpose</a:t>
            </a:r>
            <a:endParaRPr sz="18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60"/>
              </a:spcBef>
            </a:pPr>
            <a:r>
              <a:rPr sz="1800" spc="40" dirty="0">
                <a:latin typeface="Arial"/>
                <a:cs typeface="Arial"/>
              </a:rPr>
              <a:t>devices </a:t>
            </a:r>
            <a:r>
              <a:rPr sz="1800" spc="120" dirty="0">
                <a:latin typeface="Arial"/>
                <a:cs typeface="Arial"/>
              </a:rPr>
              <a:t>bought </a:t>
            </a:r>
            <a:r>
              <a:rPr sz="1800" spc="80" dirty="0">
                <a:latin typeface="Arial"/>
                <a:cs typeface="Arial"/>
              </a:rPr>
              <a:t>by </a:t>
            </a:r>
            <a:r>
              <a:rPr sz="1800" spc="70" dirty="0">
                <a:latin typeface="Arial"/>
                <a:cs typeface="Arial"/>
              </a:rPr>
              <a:t>consumers, </a:t>
            </a:r>
            <a:r>
              <a:rPr sz="1800" spc="35" dirty="0">
                <a:latin typeface="Arial"/>
                <a:cs typeface="Arial"/>
              </a:rPr>
              <a:t>IT,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20" dirty="0">
                <a:latin typeface="Arial"/>
                <a:cs typeface="Arial"/>
              </a:rPr>
              <a:t>OT </a:t>
            </a:r>
            <a:r>
              <a:rPr sz="1800" spc="75" dirty="0">
                <a:latin typeface="Arial"/>
                <a:cs typeface="Arial"/>
              </a:rPr>
              <a:t>people  </a:t>
            </a:r>
            <a:r>
              <a:rPr sz="1800" spc="65" dirty="0">
                <a:latin typeface="Arial"/>
                <a:cs typeface="Arial"/>
              </a:rPr>
              <a:t>exclusively </a:t>
            </a:r>
            <a:r>
              <a:rPr sz="1800" spc="95" dirty="0">
                <a:latin typeface="Arial"/>
                <a:cs typeface="Arial"/>
              </a:rPr>
              <a:t>using </a:t>
            </a:r>
            <a:r>
              <a:rPr sz="1800" spc="60" dirty="0">
                <a:latin typeface="Arial"/>
                <a:cs typeface="Arial"/>
              </a:rPr>
              <a:t>wireless </a:t>
            </a:r>
            <a:r>
              <a:rPr sz="1800" spc="80" dirty="0">
                <a:latin typeface="Arial"/>
                <a:cs typeface="Arial"/>
              </a:rPr>
              <a:t>connectivity, </a:t>
            </a:r>
            <a:r>
              <a:rPr sz="1800" spc="65" dirty="0">
                <a:latin typeface="Arial"/>
                <a:cs typeface="Arial"/>
              </a:rPr>
              <a:t>generally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-10" dirty="0">
                <a:latin typeface="Arial"/>
                <a:cs typeface="Arial"/>
              </a:rPr>
              <a:t>a  </a:t>
            </a:r>
            <a:r>
              <a:rPr sz="1800" spc="75" dirty="0">
                <a:latin typeface="Arial"/>
                <a:cs typeface="Arial"/>
              </a:rPr>
              <a:t>single </a:t>
            </a:r>
            <a:r>
              <a:rPr sz="1800" spc="125" dirty="0">
                <a:latin typeface="Arial"/>
                <a:cs typeface="Arial"/>
              </a:rPr>
              <a:t>form,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105" dirty="0">
                <a:latin typeface="Arial"/>
                <a:cs typeface="Arial"/>
              </a:rPr>
              <a:t>part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85" dirty="0">
                <a:latin typeface="Arial"/>
                <a:cs typeface="Arial"/>
              </a:rPr>
              <a:t>larger </a:t>
            </a:r>
            <a:r>
              <a:rPr sz="1800" spc="60" dirty="0">
                <a:latin typeface="Arial"/>
                <a:cs typeface="Arial"/>
              </a:rPr>
              <a:t>systems.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31635" y="0"/>
            <a:ext cx="5829300" cy="67497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734050" cy="610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b="1" spc="114" dirty="0">
                <a:latin typeface="Arial"/>
                <a:cs typeface="Arial"/>
              </a:rPr>
              <a:t>1.7 </a:t>
            </a:r>
            <a:r>
              <a:rPr sz="1800" b="1" spc="-55" dirty="0">
                <a:latin typeface="Arial"/>
                <a:cs typeface="Arial"/>
              </a:rPr>
              <a:t>INTERNET </a:t>
            </a:r>
            <a:r>
              <a:rPr sz="1800" b="1" spc="-65" dirty="0">
                <a:latin typeface="Arial"/>
                <a:cs typeface="Arial"/>
              </a:rPr>
              <a:t>OF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35" dirty="0">
                <a:latin typeface="Arial"/>
                <a:cs typeface="Arial"/>
              </a:rPr>
              <a:t>THINGS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-45" dirty="0">
                <a:latin typeface="Arial"/>
                <a:cs typeface="Arial"/>
              </a:rPr>
              <a:t>Layers </a:t>
            </a:r>
            <a:r>
              <a:rPr sz="1800" b="1" spc="35" dirty="0">
                <a:latin typeface="Arial"/>
                <a:cs typeface="Arial"/>
              </a:rPr>
              <a:t>of the </a:t>
            </a:r>
            <a:r>
              <a:rPr sz="1800" b="1" spc="30" dirty="0">
                <a:latin typeface="Arial"/>
                <a:cs typeface="Arial"/>
              </a:rPr>
              <a:t>Internet </a:t>
            </a:r>
            <a:r>
              <a:rPr sz="1800" b="1" spc="35" dirty="0">
                <a:latin typeface="Arial"/>
                <a:cs typeface="Arial"/>
              </a:rPr>
              <a:t>of</a:t>
            </a:r>
            <a:r>
              <a:rPr sz="1800" b="1" spc="204" dirty="0">
                <a:latin typeface="Arial"/>
                <a:cs typeface="Arial"/>
              </a:rPr>
              <a:t> </a:t>
            </a:r>
            <a:r>
              <a:rPr sz="1800" b="1" spc="10" dirty="0">
                <a:latin typeface="Arial"/>
                <a:cs typeface="Arial"/>
              </a:rPr>
              <a:t>Things</a:t>
            </a:r>
            <a:endParaRPr sz="1800" dirty="0">
              <a:latin typeface="Arial"/>
              <a:cs typeface="Arial"/>
            </a:endParaRPr>
          </a:p>
          <a:p>
            <a:pPr marL="12700" marR="7620" algn="just">
              <a:lnSpc>
                <a:spcPct val="100000"/>
              </a:lnSpc>
            </a:pPr>
            <a:r>
              <a:rPr sz="1800" b="1" spc="-35" dirty="0">
                <a:latin typeface="Arial"/>
                <a:cs typeface="Arial"/>
              </a:rPr>
              <a:t>Some </a:t>
            </a:r>
            <a:r>
              <a:rPr sz="1800" b="1" spc="-20" dirty="0">
                <a:latin typeface="Arial"/>
                <a:cs typeface="Arial"/>
              </a:rPr>
              <a:t>resources </a:t>
            </a:r>
            <a:r>
              <a:rPr sz="1800" b="1" spc="15" dirty="0">
                <a:latin typeface="Arial"/>
                <a:cs typeface="Arial"/>
              </a:rPr>
              <a:t>define </a:t>
            </a:r>
            <a:r>
              <a:rPr sz="1800" b="1" spc="40" dirty="0">
                <a:latin typeface="Arial"/>
                <a:cs typeface="Arial"/>
              </a:rPr>
              <a:t>it </a:t>
            </a:r>
            <a:r>
              <a:rPr sz="1800" b="1" spc="-50" dirty="0">
                <a:latin typeface="Arial"/>
                <a:cs typeface="Arial"/>
              </a:rPr>
              <a:t>as </a:t>
            </a:r>
            <a:r>
              <a:rPr sz="1800" b="1" spc="135" dirty="0">
                <a:latin typeface="Arial"/>
                <a:cs typeface="Arial"/>
              </a:rPr>
              <a:t>5 </a:t>
            </a:r>
            <a:r>
              <a:rPr sz="1800" b="1" spc="25" dirty="0">
                <a:latin typeface="Arial"/>
                <a:cs typeface="Arial"/>
              </a:rPr>
              <a:t>or </a:t>
            </a:r>
            <a:r>
              <a:rPr sz="1800" b="1" spc="135" dirty="0">
                <a:latin typeface="Arial"/>
                <a:cs typeface="Arial"/>
              </a:rPr>
              <a:t>6 </a:t>
            </a:r>
            <a:r>
              <a:rPr sz="1800" b="1" spc="15" dirty="0">
                <a:latin typeface="Arial"/>
                <a:cs typeface="Arial"/>
              </a:rPr>
              <a:t>or </a:t>
            </a:r>
            <a:r>
              <a:rPr sz="1800" b="1" spc="135" dirty="0">
                <a:latin typeface="Arial"/>
                <a:cs typeface="Arial"/>
              </a:rPr>
              <a:t>7 </a:t>
            </a:r>
            <a:r>
              <a:rPr sz="1800" b="1" spc="-10" dirty="0">
                <a:latin typeface="Arial"/>
                <a:cs typeface="Arial"/>
              </a:rPr>
              <a:t>layer </a:t>
            </a:r>
            <a:r>
              <a:rPr sz="1800" spc="65" dirty="0">
                <a:latin typeface="Arial"/>
                <a:cs typeface="Arial"/>
              </a:rPr>
              <a:t>, </a:t>
            </a:r>
            <a:r>
              <a:rPr sz="1800" spc="80" dirty="0">
                <a:latin typeface="Arial"/>
                <a:cs typeface="Arial"/>
              </a:rPr>
              <a:t>at </a:t>
            </a:r>
            <a:r>
              <a:rPr sz="1800" spc="75" dirty="0">
                <a:latin typeface="Arial"/>
                <a:cs typeface="Arial"/>
              </a:rPr>
              <a:t>all  </a:t>
            </a:r>
            <a:r>
              <a:rPr sz="1800" spc="80" dirty="0">
                <a:latin typeface="Arial"/>
                <a:cs typeface="Arial"/>
              </a:rPr>
              <a:t>you </a:t>
            </a:r>
            <a:r>
              <a:rPr sz="1800" spc="110" dirty="0">
                <a:latin typeface="Arial"/>
                <a:cs typeface="Arial"/>
              </a:rPr>
              <a:t>will </a:t>
            </a:r>
            <a:r>
              <a:rPr sz="1800" spc="130" dirty="0">
                <a:latin typeface="Arial"/>
                <a:cs typeface="Arial"/>
              </a:rPr>
              <a:t>find </a:t>
            </a:r>
            <a:r>
              <a:rPr sz="1800" spc="60" dirty="0">
                <a:latin typeface="Arial"/>
                <a:cs typeface="Arial"/>
              </a:rPr>
              <a:t>these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45" dirty="0">
                <a:latin typeface="Arial"/>
                <a:cs typeface="Arial"/>
              </a:rPr>
              <a:t>layers</a:t>
            </a:r>
            <a:endParaRPr sz="1800" dirty="0">
              <a:latin typeface="Arial"/>
              <a:cs typeface="Arial"/>
            </a:endParaRPr>
          </a:p>
          <a:p>
            <a:pPr marL="299085" marR="5715" indent="-287020" algn="just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800" b="1" spc="-50" dirty="0">
                <a:latin typeface="Arial"/>
                <a:cs typeface="Arial"/>
              </a:rPr>
              <a:t>Sensors </a:t>
            </a:r>
            <a:r>
              <a:rPr sz="1800" b="1" spc="15" dirty="0">
                <a:latin typeface="Arial"/>
                <a:cs typeface="Arial"/>
              </a:rPr>
              <a:t>and </a:t>
            </a:r>
            <a:r>
              <a:rPr sz="1800" b="1" spc="-5" dirty="0">
                <a:latin typeface="Arial"/>
                <a:cs typeface="Arial"/>
              </a:rPr>
              <a:t>actuators: </a:t>
            </a:r>
            <a:r>
              <a:rPr sz="1800" spc="25" dirty="0">
                <a:latin typeface="Arial"/>
                <a:cs typeface="Arial"/>
              </a:rPr>
              <a:t>These </a:t>
            </a:r>
            <a:r>
              <a:rPr sz="1800" spc="45" dirty="0">
                <a:latin typeface="Arial"/>
                <a:cs typeface="Arial"/>
              </a:rPr>
              <a:t>are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00" dirty="0">
                <a:latin typeface="Arial"/>
                <a:cs typeface="Arial"/>
              </a:rPr>
              <a:t>things.  </a:t>
            </a:r>
            <a:r>
              <a:rPr sz="1800" spc="20" dirty="0">
                <a:latin typeface="Arial"/>
                <a:cs typeface="Arial"/>
              </a:rPr>
              <a:t>Sensors </a:t>
            </a:r>
            <a:r>
              <a:rPr sz="1800" spc="55" dirty="0">
                <a:latin typeface="Arial"/>
                <a:cs typeface="Arial"/>
              </a:rPr>
              <a:t>observe </a:t>
            </a:r>
            <a:r>
              <a:rPr sz="1800" spc="105" dirty="0">
                <a:latin typeface="Arial"/>
                <a:cs typeface="Arial"/>
              </a:rPr>
              <a:t>their </a:t>
            </a:r>
            <a:r>
              <a:rPr sz="1800" spc="95" dirty="0">
                <a:latin typeface="Arial"/>
                <a:cs typeface="Arial"/>
              </a:rPr>
              <a:t>environment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05" dirty="0">
                <a:latin typeface="Arial"/>
                <a:cs typeface="Arial"/>
              </a:rPr>
              <a:t>report  </a:t>
            </a:r>
            <a:r>
              <a:rPr sz="1800" spc="70" dirty="0">
                <a:latin typeface="Arial"/>
                <a:cs typeface="Arial"/>
              </a:rPr>
              <a:t>back </a:t>
            </a:r>
            <a:r>
              <a:rPr sz="1800" spc="90" dirty="0">
                <a:latin typeface="Arial"/>
                <a:cs typeface="Arial"/>
              </a:rPr>
              <a:t>quantitative </a:t>
            </a:r>
            <a:r>
              <a:rPr sz="1800" spc="75" dirty="0">
                <a:latin typeface="Arial"/>
                <a:cs typeface="Arial"/>
              </a:rPr>
              <a:t>measurements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65" dirty="0">
                <a:latin typeface="Arial"/>
                <a:cs typeface="Arial"/>
              </a:rPr>
              <a:t>such  </a:t>
            </a:r>
            <a:r>
              <a:rPr sz="1800" spc="60" dirty="0">
                <a:latin typeface="Arial"/>
                <a:cs typeface="Arial"/>
              </a:rPr>
              <a:t>variables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90" dirty="0">
                <a:latin typeface="Arial"/>
                <a:cs typeface="Arial"/>
              </a:rPr>
              <a:t>temperature, </a:t>
            </a:r>
            <a:r>
              <a:rPr sz="1800" spc="114" dirty="0">
                <a:latin typeface="Arial"/>
                <a:cs typeface="Arial"/>
              </a:rPr>
              <a:t>humidity, </a:t>
            </a:r>
            <a:r>
              <a:rPr sz="1800" spc="45" dirty="0">
                <a:latin typeface="Arial"/>
                <a:cs typeface="Arial"/>
              </a:rPr>
              <a:t>presence </a:t>
            </a:r>
            <a:r>
              <a:rPr sz="1800" spc="114" dirty="0">
                <a:latin typeface="Arial"/>
                <a:cs typeface="Arial"/>
              </a:rPr>
              <a:t>or  </a:t>
            </a:r>
            <a:r>
              <a:rPr sz="1800" spc="35" dirty="0">
                <a:latin typeface="Arial"/>
                <a:cs typeface="Arial"/>
              </a:rPr>
              <a:t>absence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70" dirty="0">
                <a:latin typeface="Arial"/>
                <a:cs typeface="Arial"/>
              </a:rPr>
              <a:t>some </a:t>
            </a:r>
            <a:r>
              <a:rPr sz="1800" spc="65" dirty="0">
                <a:latin typeface="Arial"/>
                <a:cs typeface="Arial"/>
              </a:rPr>
              <a:t>observable,. </a:t>
            </a:r>
            <a:r>
              <a:rPr sz="1800" spc="85" dirty="0">
                <a:latin typeface="Arial"/>
                <a:cs typeface="Arial"/>
              </a:rPr>
              <a:t>Actuators </a:t>
            </a:r>
            <a:r>
              <a:rPr sz="1800" spc="70" dirty="0">
                <a:latin typeface="Arial"/>
                <a:cs typeface="Arial"/>
              </a:rPr>
              <a:t>operate  </a:t>
            </a:r>
            <a:r>
              <a:rPr sz="1800" spc="105" dirty="0">
                <a:latin typeface="Arial"/>
                <a:cs typeface="Arial"/>
              </a:rPr>
              <a:t>on their </a:t>
            </a:r>
            <a:r>
              <a:rPr sz="1800" spc="90" dirty="0">
                <a:latin typeface="Arial"/>
                <a:cs typeface="Arial"/>
              </a:rPr>
              <a:t>environment, </a:t>
            </a:r>
            <a:r>
              <a:rPr sz="1800" spc="65" dirty="0">
                <a:latin typeface="Arial"/>
                <a:cs typeface="Arial"/>
              </a:rPr>
              <a:t>such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90" dirty="0">
                <a:latin typeface="Arial"/>
                <a:cs typeface="Arial"/>
              </a:rPr>
              <a:t>changing </a:t>
            </a:r>
            <a:r>
              <a:rPr sz="1800" spc="-10" dirty="0">
                <a:latin typeface="Arial"/>
                <a:cs typeface="Arial"/>
              </a:rPr>
              <a:t>a  </a:t>
            </a:r>
            <a:r>
              <a:rPr sz="1800" spc="105" dirty="0">
                <a:latin typeface="Arial"/>
                <a:cs typeface="Arial"/>
              </a:rPr>
              <a:t>thermostat </a:t>
            </a:r>
            <a:r>
              <a:rPr sz="1800" spc="100" dirty="0">
                <a:latin typeface="Arial"/>
                <a:cs typeface="Arial"/>
              </a:rPr>
              <a:t>setting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95" dirty="0">
                <a:latin typeface="Arial"/>
                <a:cs typeface="Arial"/>
              </a:rPr>
              <a:t>operating 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40" dirty="0">
                <a:latin typeface="Arial"/>
                <a:cs typeface="Arial"/>
              </a:rPr>
              <a:t>valve.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720" algn="l"/>
              </a:tabLst>
            </a:pPr>
            <a:r>
              <a:rPr sz="1800" b="1" spc="-10" dirty="0">
                <a:latin typeface="Arial"/>
                <a:cs typeface="Arial"/>
              </a:rPr>
              <a:t>Connectivity: </a:t>
            </a:r>
            <a:r>
              <a:rPr sz="1800" spc="60" dirty="0">
                <a:latin typeface="Arial"/>
                <a:cs typeface="Arial"/>
              </a:rPr>
              <a:t>wireless</a:t>
            </a:r>
            <a:r>
              <a:rPr sz="1800" spc="620" dirty="0">
                <a:latin typeface="Arial"/>
                <a:cs typeface="Arial"/>
              </a:rPr>
              <a:t>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95" dirty="0">
                <a:latin typeface="Arial"/>
                <a:cs typeface="Arial"/>
              </a:rPr>
              <a:t>wired </a:t>
            </a:r>
            <a:r>
              <a:rPr sz="1800" spc="120" dirty="0">
                <a:latin typeface="Arial"/>
                <a:cs typeface="Arial"/>
              </a:rPr>
              <a:t>link into </a:t>
            </a:r>
            <a:r>
              <a:rPr sz="1800" spc="-10" dirty="0">
                <a:latin typeface="Arial"/>
                <a:cs typeface="Arial"/>
              </a:rPr>
              <a:t>a  </a:t>
            </a:r>
            <a:r>
              <a:rPr sz="1800" spc="110" dirty="0">
                <a:latin typeface="Arial"/>
                <a:cs typeface="Arial"/>
              </a:rPr>
              <a:t>network </a:t>
            </a:r>
            <a:r>
              <a:rPr sz="1800" spc="135" dirty="0">
                <a:latin typeface="Arial"/>
                <a:cs typeface="Arial"/>
              </a:rPr>
              <a:t>to</a:t>
            </a:r>
            <a:r>
              <a:rPr sz="1800" spc="770" dirty="0">
                <a:latin typeface="Arial"/>
                <a:cs typeface="Arial"/>
              </a:rPr>
              <a:t> </a:t>
            </a:r>
            <a:r>
              <a:rPr sz="1800" spc="60" dirty="0">
                <a:latin typeface="Arial"/>
                <a:cs typeface="Arial"/>
              </a:rPr>
              <a:t>send </a:t>
            </a:r>
            <a:r>
              <a:rPr sz="1800" spc="75" dirty="0">
                <a:latin typeface="Arial"/>
                <a:cs typeface="Arial"/>
              </a:rPr>
              <a:t>collected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135" dirty="0">
                <a:latin typeface="Arial"/>
                <a:cs typeface="Arial"/>
              </a:rPr>
              <a:t>to  </a:t>
            </a:r>
            <a:r>
              <a:rPr sz="1800" spc="95" dirty="0">
                <a:latin typeface="Arial"/>
                <a:cs typeface="Arial"/>
              </a:rPr>
              <a:t>the  </a:t>
            </a:r>
            <a:r>
              <a:rPr sz="1800" spc="90" dirty="0">
                <a:latin typeface="Arial"/>
                <a:cs typeface="Arial"/>
              </a:rPr>
              <a:t>appropriate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75" dirty="0">
                <a:latin typeface="Arial"/>
                <a:cs typeface="Arial"/>
              </a:rPr>
              <a:t>center </a:t>
            </a:r>
            <a:r>
              <a:rPr sz="1800" spc="40" dirty="0">
                <a:latin typeface="Arial"/>
                <a:cs typeface="Arial"/>
              </a:rPr>
              <a:t>(sensor)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40" dirty="0">
                <a:latin typeface="Arial"/>
                <a:cs typeface="Arial"/>
              </a:rPr>
              <a:t>receive  </a:t>
            </a:r>
            <a:r>
              <a:rPr sz="1800" spc="85" dirty="0">
                <a:latin typeface="Arial"/>
                <a:cs typeface="Arial"/>
              </a:rPr>
              <a:t>operational </a:t>
            </a:r>
            <a:r>
              <a:rPr sz="1800" spc="90" dirty="0">
                <a:latin typeface="Arial"/>
                <a:cs typeface="Arial"/>
              </a:rPr>
              <a:t>commands </a:t>
            </a:r>
            <a:r>
              <a:rPr sz="1800" spc="145" dirty="0">
                <a:latin typeface="Arial"/>
                <a:cs typeface="Arial"/>
              </a:rPr>
              <a:t>from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95" dirty="0">
                <a:latin typeface="Arial"/>
                <a:cs typeface="Arial"/>
              </a:rPr>
              <a:t>controller </a:t>
            </a:r>
            <a:r>
              <a:rPr sz="1800" spc="70" dirty="0">
                <a:latin typeface="Arial"/>
                <a:cs typeface="Arial"/>
              </a:rPr>
              <a:t>site  </a:t>
            </a:r>
            <a:r>
              <a:rPr sz="1800" spc="60" dirty="0">
                <a:latin typeface="Arial"/>
                <a:cs typeface="Arial"/>
              </a:rPr>
              <a:t>(actuator).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800" b="1" dirty="0">
                <a:latin typeface="Arial"/>
                <a:cs typeface="Arial"/>
              </a:rPr>
              <a:t>Capacity</a:t>
            </a:r>
            <a:r>
              <a:rPr sz="1800" dirty="0">
                <a:latin typeface="Arial"/>
                <a:cs typeface="Arial"/>
              </a:rPr>
              <a:t>: </a:t>
            </a: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110" dirty="0">
                <a:latin typeface="Arial"/>
                <a:cs typeface="Arial"/>
              </a:rPr>
              <a:t>supporting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40" dirty="0">
                <a:latin typeface="Arial"/>
                <a:cs typeface="Arial"/>
              </a:rPr>
              <a:t>devices  </a:t>
            </a:r>
            <a:r>
              <a:rPr sz="1800" spc="114" dirty="0">
                <a:latin typeface="Arial"/>
                <a:cs typeface="Arial"/>
              </a:rPr>
              <a:t>must </a:t>
            </a:r>
            <a:r>
              <a:rPr sz="1800" spc="60" dirty="0">
                <a:latin typeface="Arial"/>
                <a:cs typeface="Arial"/>
              </a:rPr>
              <a:t>be able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75" dirty="0">
                <a:latin typeface="Arial"/>
                <a:cs typeface="Arial"/>
              </a:rPr>
              <a:t>handle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95" dirty="0">
                <a:latin typeface="Arial"/>
                <a:cs typeface="Arial"/>
              </a:rPr>
              <a:t>potentially </a:t>
            </a:r>
            <a:r>
              <a:rPr sz="1800" spc="85" dirty="0">
                <a:latin typeface="Arial"/>
                <a:cs typeface="Arial"/>
              </a:rPr>
              <a:t>huge </a:t>
            </a:r>
            <a:r>
              <a:rPr sz="1800" spc="110" dirty="0">
                <a:latin typeface="Arial"/>
                <a:cs typeface="Arial"/>
              </a:rPr>
              <a:t>flow  </a:t>
            </a:r>
            <a:r>
              <a:rPr sz="1800" spc="130" dirty="0">
                <a:latin typeface="Arial"/>
                <a:cs typeface="Arial"/>
              </a:rPr>
              <a:t>of</a:t>
            </a:r>
            <a:r>
              <a:rPr sz="1800" spc="65" dirty="0">
                <a:latin typeface="Arial"/>
                <a:cs typeface="Arial"/>
              </a:rPr>
              <a:t> data.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720" algn="l"/>
              </a:tabLst>
            </a:pPr>
            <a:r>
              <a:rPr sz="1800" b="1" spc="-5" dirty="0">
                <a:latin typeface="Arial"/>
                <a:cs typeface="Arial"/>
              </a:rPr>
              <a:t>Storage</a:t>
            </a:r>
            <a:r>
              <a:rPr sz="1800" spc="-5" dirty="0">
                <a:latin typeface="Arial"/>
                <a:cs typeface="Arial"/>
              </a:rPr>
              <a:t>: </a:t>
            </a:r>
            <a:r>
              <a:rPr sz="1800" spc="50" dirty="0">
                <a:latin typeface="Arial"/>
                <a:cs typeface="Arial"/>
              </a:rPr>
              <a:t>There needs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60" dirty="0">
                <a:latin typeface="Arial"/>
                <a:cs typeface="Arial"/>
              </a:rPr>
              <a:t>be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70" dirty="0">
                <a:latin typeface="Arial"/>
                <a:cs typeface="Arial"/>
              </a:rPr>
              <a:t>large </a:t>
            </a:r>
            <a:r>
              <a:rPr sz="1800" spc="75" dirty="0">
                <a:latin typeface="Arial"/>
                <a:cs typeface="Arial"/>
              </a:rPr>
              <a:t>storage  </a:t>
            </a:r>
            <a:r>
              <a:rPr sz="1800" spc="90" dirty="0">
                <a:latin typeface="Arial"/>
                <a:cs typeface="Arial"/>
              </a:rPr>
              <a:t>facility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80" dirty="0">
                <a:latin typeface="Arial"/>
                <a:cs typeface="Arial"/>
              </a:rPr>
              <a:t>store and </a:t>
            </a:r>
            <a:r>
              <a:rPr sz="1800" spc="100" dirty="0">
                <a:latin typeface="Arial"/>
                <a:cs typeface="Arial"/>
              </a:rPr>
              <a:t>maintain </a:t>
            </a:r>
            <a:r>
              <a:rPr sz="1800" spc="75" dirty="0">
                <a:latin typeface="Arial"/>
                <a:cs typeface="Arial"/>
              </a:rPr>
              <a:t>backups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80" dirty="0">
                <a:latin typeface="Arial"/>
                <a:cs typeface="Arial"/>
              </a:rPr>
              <a:t>all </a:t>
            </a:r>
            <a:r>
              <a:rPr sz="1800" spc="90" dirty="0">
                <a:latin typeface="Arial"/>
                <a:cs typeface="Arial"/>
              </a:rPr>
              <a:t>the  </a:t>
            </a:r>
            <a:r>
              <a:rPr sz="1800" spc="70" dirty="0">
                <a:latin typeface="Arial"/>
                <a:cs typeface="Arial"/>
              </a:rPr>
              <a:t>collected data.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95415" y="292608"/>
            <a:ext cx="6196583" cy="6173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8739" y="923035"/>
            <a:ext cx="398526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32765">
              <a:lnSpc>
                <a:spcPct val="100000"/>
              </a:lnSpc>
              <a:spcBef>
                <a:spcPts val="100"/>
              </a:spcBef>
            </a:pPr>
            <a:r>
              <a:rPr sz="1800" b="1" spc="114" dirty="0">
                <a:latin typeface="Arial"/>
                <a:cs typeface="Arial"/>
              </a:rPr>
              <a:t>1.1 </a:t>
            </a:r>
            <a:r>
              <a:rPr sz="1800" b="1" spc="20" dirty="0">
                <a:latin typeface="Arial"/>
                <a:cs typeface="Arial"/>
              </a:rPr>
              <a:t>The </a:t>
            </a:r>
            <a:r>
              <a:rPr sz="1800" b="1" spc="25" dirty="0">
                <a:latin typeface="Arial"/>
                <a:cs typeface="Arial"/>
              </a:rPr>
              <a:t>Networking </a:t>
            </a:r>
            <a:r>
              <a:rPr sz="1800" b="1" spc="-45" dirty="0">
                <a:latin typeface="Arial"/>
                <a:cs typeface="Arial"/>
              </a:rPr>
              <a:t>Ecosystem  </a:t>
            </a:r>
            <a:r>
              <a:rPr sz="1800" b="1" spc="15" dirty="0">
                <a:latin typeface="Arial"/>
                <a:cs typeface="Arial"/>
              </a:rPr>
              <a:t>application </a:t>
            </a:r>
            <a:r>
              <a:rPr sz="1800" b="1" spc="-25" dirty="0">
                <a:latin typeface="Arial"/>
                <a:cs typeface="Arial"/>
              </a:rPr>
              <a:t>service</a:t>
            </a:r>
            <a:r>
              <a:rPr sz="1800" b="1" spc="60" dirty="0">
                <a:latin typeface="Arial"/>
                <a:cs typeface="Arial"/>
              </a:rPr>
              <a:t> </a:t>
            </a:r>
            <a:r>
              <a:rPr sz="1800" b="1" spc="15" dirty="0">
                <a:latin typeface="Arial"/>
                <a:cs typeface="Arial"/>
              </a:rPr>
              <a:t>provider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  <a:tab pos="906780" algn="l"/>
                <a:tab pos="2621915" algn="l"/>
                <a:tab pos="3371215" algn="l"/>
              </a:tabLst>
            </a:pPr>
            <a:r>
              <a:rPr sz="1800" spc="75" dirty="0">
                <a:latin typeface="Arial"/>
                <a:cs typeface="Arial"/>
              </a:rPr>
              <a:t>A</a:t>
            </a:r>
            <a:r>
              <a:rPr sz="1800" spc="7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45" dirty="0">
                <a:latin typeface="Arial"/>
                <a:cs typeface="Arial"/>
              </a:rPr>
              <a:t>o</a:t>
            </a:r>
            <a:r>
              <a:rPr sz="1800" spc="80" dirty="0">
                <a:latin typeface="Arial"/>
                <a:cs typeface="Arial"/>
              </a:rPr>
              <a:t>r</a:t>
            </a:r>
            <a:r>
              <a:rPr sz="1800" spc="75" dirty="0">
                <a:latin typeface="Arial"/>
                <a:cs typeface="Arial"/>
              </a:rPr>
              <a:t>ga</a:t>
            </a:r>
            <a:r>
              <a:rPr sz="1800" spc="85" dirty="0">
                <a:latin typeface="Arial"/>
                <a:cs typeface="Arial"/>
              </a:rPr>
              <a:t>n</a:t>
            </a:r>
            <a:r>
              <a:rPr sz="1800" spc="70" dirty="0">
                <a:latin typeface="Arial"/>
                <a:cs typeface="Arial"/>
              </a:rPr>
              <a:t>i</a:t>
            </a:r>
            <a:r>
              <a:rPr sz="1800" spc="180" dirty="0">
                <a:latin typeface="Arial"/>
                <a:cs typeface="Arial"/>
              </a:rPr>
              <a:t>z</a:t>
            </a:r>
            <a:r>
              <a:rPr sz="1800" spc="105" dirty="0">
                <a:latin typeface="Arial"/>
                <a:cs typeface="Arial"/>
              </a:rPr>
              <a:t>at</a:t>
            </a:r>
            <a:r>
              <a:rPr sz="1800" spc="50" dirty="0">
                <a:latin typeface="Arial"/>
                <a:cs typeface="Arial"/>
              </a:rPr>
              <a:t>i</a:t>
            </a:r>
            <a:r>
              <a:rPr sz="1800" spc="105" dirty="0">
                <a:latin typeface="Arial"/>
                <a:cs typeface="Arial"/>
              </a:rPr>
              <a:t>o</a:t>
            </a:r>
            <a:r>
              <a:rPr sz="1800" spc="11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14" dirty="0">
                <a:latin typeface="Arial"/>
                <a:cs typeface="Arial"/>
              </a:rPr>
              <a:t>that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10" dirty="0">
                <a:latin typeface="Arial"/>
                <a:cs typeface="Arial"/>
              </a:rPr>
              <a:t>h</a:t>
            </a:r>
            <a:r>
              <a:rPr sz="1800" spc="105" dirty="0">
                <a:latin typeface="Arial"/>
                <a:cs typeface="Arial"/>
              </a:rPr>
              <a:t>o</a:t>
            </a:r>
            <a:r>
              <a:rPr sz="1800" spc="5" dirty="0">
                <a:latin typeface="Arial"/>
                <a:cs typeface="Arial"/>
              </a:rPr>
              <a:t>s</a:t>
            </a:r>
            <a:r>
              <a:rPr sz="1800" spc="95" dirty="0">
                <a:latin typeface="Arial"/>
                <a:cs typeface="Arial"/>
              </a:rPr>
              <a:t>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48098" y="1471371"/>
            <a:ext cx="97599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0" dirty="0">
                <a:latin typeface="Arial"/>
                <a:cs typeface="Arial"/>
              </a:rPr>
              <a:t>software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1753870"/>
            <a:ext cx="5247005" cy="3584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algn="just">
              <a:lnSpc>
                <a:spcPct val="100000"/>
              </a:lnSpc>
              <a:spcBef>
                <a:spcPts val="100"/>
              </a:spcBef>
            </a:pPr>
            <a:r>
              <a:rPr sz="1800" spc="80" dirty="0">
                <a:latin typeface="Arial"/>
                <a:cs typeface="Arial"/>
              </a:rPr>
              <a:t>applications </a:t>
            </a:r>
            <a:r>
              <a:rPr sz="1800" spc="120" dirty="0">
                <a:latin typeface="Arial"/>
                <a:cs typeface="Arial"/>
              </a:rPr>
              <a:t>within </a:t>
            </a:r>
            <a:r>
              <a:rPr sz="1800" spc="95" dirty="0">
                <a:latin typeface="Arial"/>
                <a:cs typeface="Arial"/>
              </a:rPr>
              <a:t>its own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facilities.</a:t>
            </a:r>
            <a:endParaRPr sz="1800">
              <a:latin typeface="Arial"/>
              <a:cs typeface="Arial"/>
            </a:endParaRPr>
          </a:p>
          <a:p>
            <a:pPr marL="299085" marR="5715" indent="-287020" algn="just">
              <a:lnSpc>
                <a:spcPct val="98600"/>
              </a:lnSpc>
              <a:spcBef>
                <a:spcPts val="30"/>
              </a:spcBef>
              <a:buChar char="•"/>
              <a:tabLst>
                <a:tab pos="299720" algn="l"/>
              </a:tabLst>
            </a:pPr>
            <a:r>
              <a:rPr sz="1800" spc="90" dirty="0">
                <a:latin typeface="Arial"/>
                <a:cs typeface="Arial"/>
              </a:rPr>
              <a:t>It </a:t>
            </a:r>
            <a:r>
              <a:rPr sz="1800" spc="80" dirty="0">
                <a:latin typeface="Arial"/>
                <a:cs typeface="Arial"/>
              </a:rPr>
              <a:t>provides </a:t>
            </a:r>
            <a:r>
              <a:rPr sz="1800" spc="85" dirty="0">
                <a:latin typeface="Arial"/>
                <a:cs typeface="Arial"/>
              </a:rPr>
              <a:t>network-accessible applications  </a:t>
            </a:r>
            <a:r>
              <a:rPr sz="1800" spc="65" dirty="0">
                <a:latin typeface="Arial"/>
                <a:cs typeface="Arial"/>
              </a:rPr>
              <a:t>such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130" dirty="0">
                <a:latin typeface="Arial"/>
                <a:cs typeface="Arial"/>
              </a:rPr>
              <a:t>e-mail, </a:t>
            </a:r>
            <a:r>
              <a:rPr sz="1800" spc="75" dirty="0">
                <a:latin typeface="Arial"/>
                <a:cs typeface="Arial"/>
              </a:rPr>
              <a:t>web </a:t>
            </a:r>
            <a:r>
              <a:rPr sz="1800" spc="100" dirty="0">
                <a:latin typeface="Arial"/>
                <a:cs typeface="Arial"/>
              </a:rPr>
              <a:t>hosting, </a:t>
            </a:r>
            <a:r>
              <a:rPr sz="1800" spc="95" dirty="0">
                <a:latin typeface="Arial"/>
                <a:cs typeface="Arial"/>
              </a:rPr>
              <a:t>banking, </a:t>
            </a:r>
            <a:r>
              <a:rPr sz="1800" spc="75" dirty="0">
                <a:latin typeface="Arial"/>
                <a:cs typeface="Arial"/>
              </a:rPr>
              <a:t>and  </a:t>
            </a:r>
            <a:r>
              <a:rPr sz="1800" spc="105" dirty="0">
                <a:latin typeface="Arial"/>
                <a:cs typeface="Arial"/>
              </a:rPr>
              <a:t>cloud-based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spc="40" dirty="0">
                <a:latin typeface="Arial"/>
                <a:cs typeface="Arial"/>
              </a:rPr>
              <a:t>services.</a:t>
            </a:r>
            <a:endParaRPr sz="180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99"/>
              </a:lnSpc>
              <a:spcBef>
                <a:spcPts val="55"/>
              </a:spcBef>
              <a:buChar char="•"/>
              <a:tabLst>
                <a:tab pos="299720" algn="l"/>
              </a:tabLst>
            </a:pPr>
            <a:r>
              <a:rPr sz="1800" spc="40" dirty="0">
                <a:latin typeface="Arial"/>
                <a:cs typeface="Arial"/>
              </a:rPr>
              <a:t>A </a:t>
            </a:r>
            <a:r>
              <a:rPr sz="1800" spc="95" dirty="0">
                <a:latin typeface="Arial"/>
                <a:cs typeface="Arial"/>
              </a:rPr>
              <a:t>content provider </a:t>
            </a:r>
            <a:r>
              <a:rPr sz="1800" spc="30" dirty="0">
                <a:latin typeface="Arial"/>
                <a:cs typeface="Arial"/>
              </a:rPr>
              <a:t>serves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60" dirty="0">
                <a:latin typeface="Arial"/>
                <a:cs typeface="Arial"/>
              </a:rPr>
              <a:t>be  </a:t>
            </a:r>
            <a:r>
              <a:rPr sz="1800" spc="80" dirty="0">
                <a:latin typeface="Arial"/>
                <a:cs typeface="Arial"/>
              </a:rPr>
              <a:t>consumed </a:t>
            </a:r>
            <a:r>
              <a:rPr sz="1800" spc="105" dirty="0">
                <a:latin typeface="Arial"/>
                <a:cs typeface="Arial"/>
              </a:rPr>
              <a:t>on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60" dirty="0">
                <a:latin typeface="Arial"/>
                <a:cs typeface="Arial"/>
              </a:rPr>
              <a:t>user </a:t>
            </a:r>
            <a:r>
              <a:rPr sz="1800" spc="45" dirty="0">
                <a:latin typeface="Arial"/>
                <a:cs typeface="Arial"/>
              </a:rPr>
              <a:t>device </a:t>
            </a:r>
            <a:r>
              <a:rPr sz="1800" spc="95" dirty="0">
                <a:latin typeface="Arial"/>
                <a:cs typeface="Arial"/>
              </a:rPr>
              <a:t>(for </a:t>
            </a:r>
            <a:r>
              <a:rPr sz="1800" spc="85" dirty="0">
                <a:latin typeface="Arial"/>
                <a:cs typeface="Arial"/>
              </a:rPr>
              <a:t>example,  </a:t>
            </a:r>
            <a:r>
              <a:rPr sz="1800" spc="130" dirty="0">
                <a:latin typeface="Arial"/>
                <a:cs typeface="Arial"/>
              </a:rPr>
              <a:t>e-mail, </a:t>
            </a:r>
            <a:r>
              <a:rPr sz="1800" spc="80" dirty="0">
                <a:latin typeface="Arial"/>
                <a:cs typeface="Arial"/>
              </a:rPr>
              <a:t>music,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60" dirty="0">
                <a:latin typeface="Arial"/>
                <a:cs typeface="Arial"/>
              </a:rPr>
              <a:t>video).</a:t>
            </a:r>
            <a:endParaRPr sz="1800">
              <a:latin typeface="Arial"/>
              <a:cs typeface="Arial"/>
            </a:endParaRPr>
          </a:p>
          <a:p>
            <a:pPr marL="299085" marR="6985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65" dirty="0">
                <a:latin typeface="Arial"/>
                <a:cs typeface="Arial"/>
              </a:rPr>
              <a:t>This </a:t>
            </a:r>
            <a:r>
              <a:rPr sz="1800" spc="70" dirty="0">
                <a:latin typeface="Arial"/>
                <a:cs typeface="Arial"/>
              </a:rPr>
              <a:t>data may </a:t>
            </a:r>
            <a:r>
              <a:rPr sz="1800" spc="60" dirty="0">
                <a:latin typeface="Arial"/>
                <a:cs typeface="Arial"/>
              </a:rPr>
              <a:t>be </a:t>
            </a:r>
            <a:r>
              <a:rPr sz="1800" spc="80" dirty="0">
                <a:latin typeface="Arial"/>
                <a:cs typeface="Arial"/>
              </a:rPr>
              <a:t>commercially </a:t>
            </a:r>
            <a:r>
              <a:rPr sz="1800" spc="95" dirty="0">
                <a:latin typeface="Arial"/>
                <a:cs typeface="Arial"/>
              </a:rPr>
              <a:t>provided  </a:t>
            </a:r>
            <a:r>
              <a:rPr sz="1800" spc="85" dirty="0">
                <a:latin typeface="Arial"/>
                <a:cs typeface="Arial"/>
              </a:rPr>
              <a:t>intellectual</a:t>
            </a:r>
            <a:r>
              <a:rPr sz="1800" spc="95" dirty="0">
                <a:latin typeface="Arial"/>
                <a:cs typeface="Arial"/>
              </a:rPr>
              <a:t> property.</a:t>
            </a:r>
            <a:endParaRPr sz="1800">
              <a:latin typeface="Arial"/>
              <a:cs typeface="Arial"/>
            </a:endParaRPr>
          </a:p>
          <a:p>
            <a:pPr marL="299085" marR="5080" indent="-287020" algn="just">
              <a:lnSpc>
                <a:spcPts val="2160"/>
              </a:lnSpc>
              <a:spcBef>
                <a:spcPts val="15"/>
              </a:spcBef>
              <a:buChar char="•"/>
              <a:tabLst>
                <a:tab pos="299720" algn="l"/>
              </a:tabLst>
            </a:pPr>
            <a:r>
              <a:rPr sz="1800" spc="60" dirty="0">
                <a:latin typeface="Arial"/>
                <a:cs typeface="Arial"/>
              </a:rPr>
              <a:t>In </a:t>
            </a:r>
            <a:r>
              <a:rPr sz="1800" spc="70" dirty="0">
                <a:latin typeface="Arial"/>
                <a:cs typeface="Arial"/>
              </a:rPr>
              <a:t>some </a:t>
            </a:r>
            <a:r>
              <a:rPr sz="1800" spc="60" dirty="0">
                <a:latin typeface="Arial"/>
                <a:cs typeface="Arial"/>
              </a:rPr>
              <a:t>instances, </a:t>
            </a:r>
            <a:r>
              <a:rPr sz="1800" spc="50" dirty="0">
                <a:latin typeface="Arial"/>
                <a:cs typeface="Arial"/>
              </a:rPr>
              <a:t>an </a:t>
            </a:r>
            <a:r>
              <a:rPr sz="1800" spc="75" dirty="0">
                <a:latin typeface="Arial"/>
                <a:cs typeface="Arial"/>
              </a:rPr>
              <a:t>enterprise </a:t>
            </a:r>
            <a:r>
              <a:rPr sz="1800" spc="70" dirty="0">
                <a:latin typeface="Arial"/>
                <a:cs typeface="Arial"/>
              </a:rPr>
              <a:t>may </a:t>
            </a:r>
            <a:r>
              <a:rPr sz="1800" spc="60" dirty="0">
                <a:latin typeface="Arial"/>
                <a:cs typeface="Arial"/>
              </a:rPr>
              <a:t>be </a:t>
            </a:r>
            <a:r>
              <a:rPr sz="1800" spc="50" dirty="0">
                <a:latin typeface="Arial"/>
                <a:cs typeface="Arial"/>
              </a:rPr>
              <a:t>an  </a:t>
            </a:r>
            <a:r>
              <a:rPr sz="1800" spc="85" dirty="0">
                <a:latin typeface="Arial"/>
                <a:cs typeface="Arial"/>
              </a:rPr>
              <a:t>application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95" dirty="0">
                <a:latin typeface="Arial"/>
                <a:cs typeface="Arial"/>
              </a:rPr>
              <a:t>content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provider.</a:t>
            </a:r>
            <a:endParaRPr sz="1800">
              <a:latin typeface="Arial"/>
              <a:cs typeface="Arial"/>
            </a:endParaRPr>
          </a:p>
          <a:p>
            <a:pPr marL="299085" marR="5080" indent="-287020" algn="just">
              <a:lnSpc>
                <a:spcPts val="2100"/>
              </a:lnSpc>
              <a:spcBef>
                <a:spcPts val="110"/>
              </a:spcBef>
              <a:buChar char="•"/>
              <a:tabLst>
                <a:tab pos="299720" algn="l"/>
              </a:tabLst>
            </a:pPr>
            <a:r>
              <a:rPr sz="1800" spc="50" dirty="0">
                <a:latin typeface="Arial"/>
                <a:cs typeface="Arial"/>
              </a:rPr>
              <a:t>Examples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5" dirty="0">
                <a:latin typeface="Arial"/>
                <a:cs typeface="Arial"/>
              </a:rPr>
              <a:t>content </a:t>
            </a:r>
            <a:r>
              <a:rPr sz="1800" spc="85" dirty="0">
                <a:latin typeface="Arial"/>
                <a:cs typeface="Arial"/>
              </a:rPr>
              <a:t>providers </a:t>
            </a:r>
            <a:r>
              <a:rPr sz="1800" spc="40" dirty="0">
                <a:latin typeface="Arial"/>
                <a:cs typeface="Arial"/>
              </a:rPr>
              <a:t>are </a:t>
            </a:r>
            <a:r>
              <a:rPr sz="1800" spc="85" dirty="0">
                <a:latin typeface="Arial"/>
                <a:cs typeface="Arial"/>
              </a:rPr>
              <a:t>music  </a:t>
            </a:r>
            <a:r>
              <a:rPr sz="1800" spc="80" dirty="0">
                <a:latin typeface="Arial"/>
                <a:cs typeface="Arial"/>
              </a:rPr>
              <a:t>record </a:t>
            </a:r>
            <a:r>
              <a:rPr sz="1800" spc="60" dirty="0">
                <a:latin typeface="Arial"/>
                <a:cs typeface="Arial"/>
              </a:rPr>
              <a:t>labels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85" dirty="0">
                <a:latin typeface="Arial"/>
                <a:cs typeface="Arial"/>
              </a:rPr>
              <a:t>movie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studios.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83352" y="923544"/>
            <a:ext cx="6585204" cy="5408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0" y="156816"/>
            <a:ext cx="6263005" cy="584134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b="1" spc="114" dirty="0">
                <a:latin typeface="Arial"/>
                <a:cs typeface="Arial"/>
              </a:rPr>
              <a:t>1.8 </a:t>
            </a:r>
            <a:r>
              <a:rPr sz="1800" b="1" spc="-90" dirty="0">
                <a:latin typeface="Arial"/>
                <a:cs typeface="Arial"/>
              </a:rPr>
              <a:t>NETWORK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95" dirty="0">
                <a:latin typeface="Arial"/>
                <a:cs typeface="Arial"/>
              </a:rPr>
              <a:t>CONVERGENCE</a:t>
            </a:r>
            <a:endParaRPr sz="18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  <a:tab pos="692150" algn="l"/>
                <a:tab pos="1115695" algn="l"/>
                <a:tab pos="1772920" algn="l"/>
                <a:tab pos="3041015" algn="l"/>
                <a:tab pos="3507740" algn="l"/>
                <a:tab pos="4923155" algn="l"/>
                <a:tab pos="5836285" algn="l"/>
              </a:tabLst>
            </a:pPr>
            <a:r>
              <a:rPr sz="1800" spc="90" dirty="0">
                <a:latin typeface="Arial"/>
                <a:cs typeface="Arial"/>
              </a:rPr>
              <a:t>I</a:t>
            </a:r>
            <a:r>
              <a:rPr sz="1800" spc="9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35" dirty="0">
                <a:latin typeface="Arial"/>
                <a:cs typeface="Arial"/>
              </a:rPr>
              <a:t>i</a:t>
            </a:r>
            <a:r>
              <a:rPr sz="1800" spc="9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45" dirty="0">
                <a:latin typeface="Arial"/>
                <a:cs typeface="Arial"/>
              </a:rPr>
              <a:t>Th</a:t>
            </a:r>
            <a:r>
              <a:rPr sz="1800" spc="5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20" dirty="0">
                <a:latin typeface="Arial"/>
                <a:cs typeface="Arial"/>
              </a:rPr>
              <a:t>p</a:t>
            </a:r>
            <a:r>
              <a:rPr sz="1800" spc="85" dirty="0">
                <a:latin typeface="Arial"/>
                <a:cs typeface="Arial"/>
              </a:rPr>
              <a:t>r</a:t>
            </a:r>
            <a:r>
              <a:rPr sz="1800" spc="140" dirty="0">
                <a:latin typeface="Arial"/>
                <a:cs typeface="Arial"/>
              </a:rPr>
              <a:t>o</a:t>
            </a:r>
            <a:r>
              <a:rPr sz="1800" spc="40" dirty="0">
                <a:latin typeface="Arial"/>
                <a:cs typeface="Arial"/>
              </a:rPr>
              <a:t>v</a:t>
            </a:r>
            <a:r>
              <a:rPr sz="1800" spc="70" dirty="0">
                <a:latin typeface="Arial"/>
                <a:cs typeface="Arial"/>
              </a:rPr>
              <a:t>isi</a:t>
            </a:r>
            <a:r>
              <a:rPr sz="1800" spc="125" dirty="0">
                <a:latin typeface="Arial"/>
                <a:cs typeface="Arial"/>
              </a:rPr>
              <a:t>o</a:t>
            </a:r>
            <a:r>
              <a:rPr sz="1800" spc="114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70" dirty="0">
                <a:latin typeface="Arial"/>
                <a:cs typeface="Arial"/>
              </a:rPr>
              <a:t>o</a:t>
            </a:r>
            <a:r>
              <a:rPr sz="1800" spc="85" dirty="0">
                <a:latin typeface="Arial"/>
                <a:cs typeface="Arial"/>
              </a:rPr>
              <a:t>f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85" dirty="0">
                <a:latin typeface="Arial"/>
                <a:cs typeface="Arial"/>
              </a:rPr>
              <a:t>telep</a:t>
            </a:r>
            <a:r>
              <a:rPr sz="1800" spc="100" dirty="0">
                <a:latin typeface="Arial"/>
                <a:cs typeface="Arial"/>
              </a:rPr>
              <a:t>h</a:t>
            </a:r>
            <a:r>
              <a:rPr sz="1800" spc="105" dirty="0">
                <a:latin typeface="Arial"/>
                <a:cs typeface="Arial"/>
              </a:rPr>
              <a:t>o</a:t>
            </a:r>
            <a:r>
              <a:rPr sz="1800" spc="100" dirty="0">
                <a:latin typeface="Arial"/>
                <a:cs typeface="Arial"/>
              </a:rPr>
              <a:t>n</a:t>
            </a:r>
            <a:r>
              <a:rPr sz="1800" spc="40" dirty="0">
                <a:latin typeface="Arial"/>
                <a:cs typeface="Arial"/>
              </a:rPr>
              <a:t>e</a:t>
            </a:r>
            <a:r>
              <a:rPr sz="1800" spc="20" dirty="0">
                <a:latin typeface="Arial"/>
                <a:cs typeface="Arial"/>
              </a:rPr>
              <a:t>,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40" dirty="0">
                <a:latin typeface="Arial"/>
                <a:cs typeface="Arial"/>
              </a:rPr>
              <a:t>v</a:t>
            </a:r>
            <a:r>
              <a:rPr sz="1800" spc="125" dirty="0">
                <a:latin typeface="Arial"/>
                <a:cs typeface="Arial"/>
              </a:rPr>
              <a:t>i</a:t>
            </a:r>
            <a:r>
              <a:rPr sz="1800" spc="120" dirty="0">
                <a:latin typeface="Arial"/>
                <a:cs typeface="Arial"/>
              </a:rPr>
              <a:t>d</a:t>
            </a:r>
            <a:r>
              <a:rPr sz="1800" spc="65" dirty="0">
                <a:latin typeface="Arial"/>
                <a:cs typeface="Arial"/>
              </a:rPr>
              <a:t>eo</a:t>
            </a:r>
            <a:r>
              <a:rPr sz="1800" spc="35" dirty="0">
                <a:latin typeface="Arial"/>
                <a:cs typeface="Arial"/>
              </a:rPr>
              <a:t>,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50" dirty="0">
                <a:latin typeface="Arial"/>
                <a:cs typeface="Arial"/>
              </a:rPr>
              <a:t>a</a:t>
            </a:r>
            <a:r>
              <a:rPr sz="1800" spc="60" dirty="0">
                <a:latin typeface="Arial"/>
                <a:cs typeface="Arial"/>
              </a:rPr>
              <a:t>n</a:t>
            </a:r>
            <a:r>
              <a:rPr sz="1800" spc="130" dirty="0">
                <a:latin typeface="Arial"/>
                <a:cs typeface="Arial"/>
              </a:rPr>
              <a:t>d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64414" y="448883"/>
            <a:ext cx="5073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20" dirty="0">
                <a:latin typeface="Arial"/>
                <a:cs typeface="Arial"/>
              </a:rPr>
              <a:t>d</a:t>
            </a:r>
            <a:r>
              <a:rPr sz="1800" spc="45" dirty="0">
                <a:latin typeface="Arial"/>
                <a:cs typeface="Arial"/>
              </a:rPr>
              <a:t>ata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789357"/>
            <a:ext cx="69875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>
              <a:lnSpc>
                <a:spcPct val="100000"/>
              </a:lnSpc>
              <a:spcBef>
                <a:spcPts val="100"/>
              </a:spcBef>
            </a:pPr>
            <a:r>
              <a:rPr sz="1800" spc="100" dirty="0">
                <a:latin typeface="Arial"/>
                <a:cs typeface="Arial"/>
              </a:rPr>
              <a:t>communication </a:t>
            </a:r>
            <a:r>
              <a:rPr sz="1800" spc="40" dirty="0">
                <a:latin typeface="Arial"/>
                <a:cs typeface="Arial"/>
              </a:rPr>
              <a:t>services </a:t>
            </a:r>
            <a:r>
              <a:rPr sz="1800" spc="120" dirty="0">
                <a:latin typeface="Arial"/>
                <a:cs typeface="Arial"/>
              </a:rPr>
              <a:t>within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75" dirty="0">
                <a:latin typeface="Arial"/>
                <a:cs typeface="Arial"/>
              </a:rPr>
              <a:t>single</a:t>
            </a:r>
            <a:r>
              <a:rPr sz="1800" spc="135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network.</a:t>
            </a:r>
            <a:endParaRPr sz="1800" dirty="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10" dirty="0">
                <a:latin typeface="Arial"/>
                <a:cs typeface="Arial"/>
              </a:rPr>
              <a:t>major </a:t>
            </a:r>
            <a:r>
              <a:rPr sz="1800" spc="100" dirty="0">
                <a:latin typeface="Arial"/>
                <a:cs typeface="Arial"/>
              </a:rPr>
              <a:t>attributes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00" dirty="0">
                <a:latin typeface="Arial"/>
                <a:cs typeface="Arial"/>
              </a:rPr>
              <a:t>three-layer </a:t>
            </a:r>
            <a:r>
              <a:rPr sz="1800" spc="105" dirty="0">
                <a:latin typeface="Arial"/>
                <a:cs typeface="Arial"/>
              </a:rPr>
              <a:t>model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80" dirty="0">
                <a:latin typeface="Arial"/>
                <a:cs typeface="Arial"/>
              </a:rPr>
              <a:t>enterprise  </a:t>
            </a:r>
            <a:r>
              <a:rPr sz="1800" spc="90" dirty="0">
                <a:latin typeface="Arial"/>
                <a:cs typeface="Arial"/>
              </a:rPr>
              <a:t>communications.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134" y="1711306"/>
            <a:ext cx="2814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  <a:tab pos="1905635" algn="l"/>
              </a:tabLst>
            </a:pPr>
            <a:r>
              <a:rPr sz="1800" spc="45" dirty="0">
                <a:latin typeface="Arial"/>
                <a:cs typeface="Arial"/>
              </a:rPr>
              <a:t>conv</a:t>
            </a:r>
            <a:r>
              <a:rPr sz="1800" spc="60" dirty="0">
                <a:latin typeface="Arial"/>
                <a:cs typeface="Arial"/>
              </a:rPr>
              <a:t>e</a:t>
            </a:r>
            <a:r>
              <a:rPr sz="1800" spc="90" dirty="0">
                <a:latin typeface="Arial"/>
                <a:cs typeface="Arial"/>
              </a:rPr>
              <a:t>r</a:t>
            </a:r>
            <a:r>
              <a:rPr sz="1800" spc="145" dirty="0">
                <a:latin typeface="Arial"/>
                <a:cs typeface="Arial"/>
              </a:rPr>
              <a:t>g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45" dirty="0">
                <a:latin typeface="Arial"/>
                <a:cs typeface="Arial"/>
              </a:rPr>
              <a:t>nce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60" dirty="0">
                <a:latin typeface="Arial"/>
                <a:cs typeface="Arial"/>
              </a:rPr>
              <a:t>i</a:t>
            </a:r>
            <a:r>
              <a:rPr sz="1800" spc="155" dirty="0">
                <a:latin typeface="Arial"/>
                <a:cs typeface="Arial"/>
              </a:rPr>
              <a:t>n</a:t>
            </a:r>
            <a:r>
              <a:rPr sz="1800" spc="55" dirty="0">
                <a:latin typeface="Arial"/>
                <a:cs typeface="Arial"/>
              </a:rPr>
              <a:t>volv</a:t>
            </a:r>
            <a:r>
              <a:rPr sz="1800" spc="70" dirty="0">
                <a:latin typeface="Arial"/>
                <a:cs typeface="Arial"/>
              </a:rPr>
              <a:t>e</a:t>
            </a:r>
            <a:r>
              <a:rPr sz="1800" spc="15" dirty="0">
                <a:latin typeface="Arial"/>
                <a:cs typeface="Arial"/>
              </a:rPr>
              <a:t>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65543" y="1711306"/>
            <a:ext cx="3987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45844" algn="l"/>
                <a:tab pos="1525905" algn="l"/>
                <a:tab pos="3330575" algn="l"/>
              </a:tabLst>
            </a:pPr>
            <a:r>
              <a:rPr sz="1800" spc="110" dirty="0">
                <a:latin typeface="Arial"/>
                <a:cs typeface="Arial"/>
              </a:rPr>
              <a:t>moving	</a:t>
            </a:r>
            <a:r>
              <a:rPr sz="1800" spc="50" dirty="0">
                <a:latin typeface="Arial"/>
                <a:cs typeface="Arial"/>
              </a:rPr>
              <a:t>an	</a:t>
            </a:r>
            <a:r>
              <a:rPr sz="1800" spc="145" dirty="0">
                <a:latin typeface="Arial"/>
                <a:cs typeface="Arial"/>
              </a:rPr>
              <a:t>o</a:t>
            </a:r>
            <a:r>
              <a:rPr sz="1800" spc="90" dirty="0">
                <a:latin typeface="Arial"/>
                <a:cs typeface="Arial"/>
              </a:rPr>
              <a:t>r</a:t>
            </a:r>
            <a:r>
              <a:rPr sz="1800" spc="55" dirty="0">
                <a:latin typeface="Arial"/>
                <a:cs typeface="Arial"/>
              </a:rPr>
              <a:t>g</a:t>
            </a:r>
            <a:r>
              <a:rPr sz="1800" spc="60" dirty="0">
                <a:latin typeface="Arial"/>
                <a:cs typeface="Arial"/>
              </a:rPr>
              <a:t>a</a:t>
            </a:r>
            <a:r>
              <a:rPr sz="1800" spc="165" dirty="0">
                <a:latin typeface="Arial"/>
                <a:cs typeface="Arial"/>
              </a:rPr>
              <a:t>n</a:t>
            </a:r>
            <a:r>
              <a:rPr sz="1800" spc="60" dirty="0">
                <a:latin typeface="Arial"/>
                <a:cs typeface="Arial"/>
              </a:rPr>
              <a:t>i</a:t>
            </a:r>
            <a:r>
              <a:rPr sz="1800" spc="50" dirty="0">
                <a:latin typeface="Arial"/>
                <a:cs typeface="Arial"/>
              </a:rPr>
              <a:t>z</a:t>
            </a:r>
            <a:r>
              <a:rPr sz="1800" spc="75" dirty="0">
                <a:latin typeface="Arial"/>
                <a:cs typeface="Arial"/>
              </a:rPr>
              <a:t>a</a:t>
            </a:r>
            <a:r>
              <a:rPr sz="1800" spc="160" dirty="0">
                <a:latin typeface="Arial"/>
                <a:cs typeface="Arial"/>
              </a:rPr>
              <a:t>t</a:t>
            </a:r>
            <a:r>
              <a:rPr sz="1800" spc="120" dirty="0">
                <a:latin typeface="Arial"/>
                <a:cs typeface="Arial"/>
              </a:rPr>
              <a:t>i</a:t>
            </a:r>
            <a:r>
              <a:rPr sz="1800" spc="105" dirty="0">
                <a:latin typeface="Arial"/>
                <a:cs typeface="Arial"/>
              </a:rPr>
              <a:t>o</a:t>
            </a:r>
            <a:r>
              <a:rPr sz="1800" spc="120" dirty="0">
                <a:latin typeface="Arial"/>
                <a:cs typeface="Arial"/>
              </a:rPr>
              <a:t>n</a:t>
            </a:r>
            <a:r>
              <a:rPr sz="1800" spc="155" dirty="0">
                <a:latin typeface="Arial"/>
                <a:cs typeface="Arial"/>
              </a:rPr>
              <a:t>’</a:t>
            </a:r>
            <a:r>
              <a:rPr sz="1800" spc="1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60" dirty="0">
                <a:latin typeface="Arial"/>
                <a:cs typeface="Arial"/>
              </a:rPr>
              <a:t>v</a:t>
            </a:r>
            <a:r>
              <a:rPr sz="1800" spc="80" dirty="0">
                <a:latin typeface="Arial"/>
                <a:cs typeface="Arial"/>
              </a:rPr>
              <a:t>o</a:t>
            </a:r>
            <a:r>
              <a:rPr sz="1800" spc="45" dirty="0">
                <a:latin typeface="Arial"/>
                <a:cs typeface="Arial"/>
              </a:rPr>
              <a:t>ice,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955" y="2025774"/>
            <a:ext cx="6990080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algn="just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latin typeface="Arial"/>
                <a:cs typeface="Arial"/>
              </a:rPr>
              <a:t>video, and </a:t>
            </a:r>
            <a:r>
              <a:rPr sz="1800" spc="80" dirty="0">
                <a:latin typeface="Arial"/>
                <a:cs typeface="Arial"/>
              </a:rPr>
              <a:t>image </a:t>
            </a:r>
            <a:r>
              <a:rPr sz="1800" spc="100" dirty="0">
                <a:latin typeface="Arial"/>
                <a:cs typeface="Arial"/>
              </a:rPr>
              <a:t>traffic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75" dirty="0">
                <a:latin typeface="Arial"/>
                <a:cs typeface="Arial"/>
              </a:rPr>
              <a:t>single </a:t>
            </a:r>
            <a:r>
              <a:rPr sz="1800" spc="105" dirty="0">
                <a:latin typeface="Arial"/>
                <a:cs typeface="Arial"/>
              </a:rPr>
              <a:t>network</a:t>
            </a:r>
            <a:r>
              <a:rPr sz="1800" spc="120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infrastructure.</a:t>
            </a:r>
            <a:endParaRPr sz="1800" dirty="0">
              <a:latin typeface="Arial"/>
              <a:cs typeface="Arial"/>
            </a:endParaRPr>
          </a:p>
          <a:p>
            <a:pPr marL="299085" marR="762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65" dirty="0">
                <a:latin typeface="Arial"/>
                <a:cs typeface="Arial"/>
              </a:rPr>
              <a:t>This </a:t>
            </a:r>
            <a:r>
              <a:rPr sz="1800" spc="105" dirty="0">
                <a:latin typeface="Arial"/>
                <a:cs typeface="Arial"/>
              </a:rPr>
              <a:t>often </a:t>
            </a:r>
            <a:r>
              <a:rPr sz="1800" spc="65" dirty="0">
                <a:latin typeface="Arial"/>
                <a:cs typeface="Arial"/>
              </a:rPr>
              <a:t>involves </a:t>
            </a:r>
            <a:r>
              <a:rPr sz="1800" spc="105" dirty="0">
                <a:latin typeface="Arial"/>
                <a:cs typeface="Arial"/>
              </a:rPr>
              <a:t>integrating distinct </a:t>
            </a:r>
            <a:r>
              <a:rPr sz="1800" spc="55" dirty="0">
                <a:latin typeface="Arial"/>
                <a:cs typeface="Arial"/>
              </a:rPr>
              <a:t>voice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70" dirty="0">
                <a:latin typeface="Arial"/>
                <a:cs typeface="Arial"/>
              </a:rPr>
              <a:t>data  </a:t>
            </a:r>
            <a:r>
              <a:rPr sz="1800" spc="95" dirty="0">
                <a:latin typeface="Arial"/>
                <a:cs typeface="Arial"/>
              </a:rPr>
              <a:t>networks </a:t>
            </a:r>
            <a:r>
              <a:rPr sz="1800" spc="120" dirty="0">
                <a:latin typeface="Arial"/>
                <a:cs typeface="Arial"/>
              </a:rPr>
              <a:t>into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80" dirty="0">
                <a:latin typeface="Arial"/>
                <a:cs typeface="Arial"/>
              </a:rPr>
              <a:t>single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95" dirty="0">
                <a:latin typeface="Arial"/>
                <a:cs typeface="Arial"/>
              </a:rPr>
              <a:t>infrastructure </a:t>
            </a:r>
            <a:r>
              <a:rPr sz="1800" spc="80" dirty="0">
                <a:latin typeface="Arial"/>
                <a:cs typeface="Arial"/>
              </a:rPr>
              <a:t>and  </a:t>
            </a:r>
            <a:r>
              <a:rPr sz="1800" spc="105" dirty="0">
                <a:latin typeface="Arial"/>
                <a:cs typeface="Arial"/>
              </a:rPr>
              <a:t>extending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95" dirty="0">
                <a:latin typeface="Arial"/>
                <a:cs typeface="Arial"/>
              </a:rPr>
              <a:t>infrastructure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110" dirty="0">
                <a:latin typeface="Arial"/>
                <a:cs typeface="Arial"/>
              </a:rPr>
              <a:t>support </a:t>
            </a:r>
            <a:r>
              <a:rPr sz="1800" spc="105" dirty="0">
                <a:latin typeface="Arial"/>
                <a:cs typeface="Arial"/>
              </a:rPr>
              <a:t>mobile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55" dirty="0">
                <a:latin typeface="Arial"/>
                <a:cs typeface="Arial"/>
              </a:rPr>
              <a:t>users.</a:t>
            </a:r>
            <a:endParaRPr sz="1800" dirty="0">
              <a:latin typeface="Arial"/>
              <a:cs typeface="Arial"/>
            </a:endParaRPr>
          </a:p>
          <a:p>
            <a:pPr marL="299085" marR="762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105" dirty="0">
                <a:latin typeface="Arial"/>
                <a:cs typeface="Arial"/>
              </a:rPr>
              <a:t>foundation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05" dirty="0">
                <a:latin typeface="Arial"/>
                <a:cs typeface="Arial"/>
              </a:rPr>
              <a:t>this </a:t>
            </a:r>
            <a:r>
              <a:rPr sz="1800" spc="55" dirty="0">
                <a:latin typeface="Arial"/>
                <a:cs typeface="Arial"/>
              </a:rPr>
              <a:t>convergence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95" dirty="0">
                <a:latin typeface="Arial"/>
                <a:cs typeface="Arial"/>
              </a:rPr>
              <a:t>packet-based  </a:t>
            </a:r>
            <a:r>
              <a:rPr sz="1800" spc="85" dirty="0">
                <a:latin typeface="Arial"/>
                <a:cs typeface="Arial"/>
              </a:rPr>
              <a:t>transmission </a:t>
            </a:r>
            <a:r>
              <a:rPr sz="1800" spc="90" dirty="0">
                <a:latin typeface="Arial"/>
                <a:cs typeface="Arial"/>
              </a:rPr>
              <a:t>using the </a:t>
            </a:r>
            <a:r>
              <a:rPr sz="1800" spc="85" dirty="0">
                <a:latin typeface="Arial"/>
                <a:cs typeface="Arial"/>
              </a:rPr>
              <a:t>Internet </a:t>
            </a:r>
            <a:r>
              <a:rPr sz="1800" spc="65" dirty="0">
                <a:latin typeface="Arial"/>
                <a:cs typeface="Arial"/>
              </a:rPr>
              <a:t>Protocol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(IP).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60" dirty="0">
                <a:latin typeface="Arial"/>
                <a:cs typeface="Arial"/>
              </a:rPr>
              <a:t>Using </a:t>
            </a:r>
            <a:r>
              <a:rPr sz="1800" spc="-100" dirty="0">
                <a:latin typeface="Arial"/>
                <a:cs typeface="Arial"/>
              </a:rPr>
              <a:t>IP </a:t>
            </a:r>
            <a:r>
              <a:rPr sz="1800" spc="65" dirty="0">
                <a:latin typeface="Arial"/>
                <a:cs typeface="Arial"/>
              </a:rPr>
              <a:t>packets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75" dirty="0">
                <a:latin typeface="Arial"/>
                <a:cs typeface="Arial"/>
              </a:rPr>
              <a:t>deliver </a:t>
            </a:r>
            <a:r>
              <a:rPr sz="1800" spc="80" dirty="0">
                <a:latin typeface="Arial"/>
                <a:cs typeface="Arial"/>
              </a:rPr>
              <a:t>all </a:t>
            </a:r>
            <a:r>
              <a:rPr sz="1800" spc="65" dirty="0">
                <a:latin typeface="Arial"/>
                <a:cs typeface="Arial"/>
              </a:rPr>
              <a:t>varieties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communications  </a:t>
            </a:r>
            <a:r>
              <a:rPr sz="1800" spc="100" dirty="0">
                <a:latin typeface="Arial"/>
                <a:cs typeface="Arial"/>
              </a:rPr>
              <a:t>traffic, </a:t>
            </a:r>
            <a:r>
              <a:rPr sz="1800" spc="85" dirty="0">
                <a:latin typeface="Arial"/>
                <a:cs typeface="Arial"/>
              </a:rPr>
              <a:t>sometimes </a:t>
            </a:r>
            <a:r>
              <a:rPr sz="1800" spc="80" dirty="0">
                <a:latin typeface="Arial"/>
                <a:cs typeface="Arial"/>
              </a:rPr>
              <a:t>referred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85" dirty="0">
                <a:latin typeface="Arial"/>
                <a:cs typeface="Arial"/>
              </a:rPr>
              <a:t>everything </a:t>
            </a:r>
            <a:r>
              <a:rPr sz="1800" spc="65" dirty="0">
                <a:latin typeface="Arial"/>
                <a:cs typeface="Arial"/>
              </a:rPr>
              <a:t>over </a:t>
            </a:r>
            <a:r>
              <a:rPr sz="1800" spc="-40" dirty="0">
                <a:latin typeface="Arial"/>
                <a:cs typeface="Arial"/>
              </a:rPr>
              <a:t>IP, </a:t>
            </a:r>
            <a:r>
              <a:rPr sz="1800" spc="50" dirty="0">
                <a:latin typeface="Arial"/>
                <a:cs typeface="Arial"/>
              </a:rPr>
              <a:t>enables 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95" dirty="0">
                <a:latin typeface="Arial"/>
                <a:cs typeface="Arial"/>
              </a:rPr>
              <a:t>underlying infrastructure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75" dirty="0">
                <a:latin typeface="Arial"/>
                <a:cs typeface="Arial"/>
              </a:rPr>
              <a:t>deliver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85" dirty="0">
                <a:latin typeface="Arial"/>
                <a:cs typeface="Arial"/>
              </a:rPr>
              <a:t>wide </a:t>
            </a:r>
            <a:r>
              <a:rPr sz="1800" spc="70" dirty="0">
                <a:latin typeface="Arial"/>
                <a:cs typeface="Arial"/>
              </a:rPr>
              <a:t>range </a:t>
            </a:r>
            <a:r>
              <a:rPr sz="1800" spc="125" dirty="0">
                <a:latin typeface="Arial"/>
                <a:cs typeface="Arial"/>
              </a:rPr>
              <a:t>of  </a:t>
            </a:r>
            <a:r>
              <a:rPr sz="1800" spc="85" dirty="0">
                <a:latin typeface="Arial"/>
                <a:cs typeface="Arial"/>
              </a:rPr>
              <a:t>useful </a:t>
            </a:r>
            <a:r>
              <a:rPr sz="1800" spc="80" dirty="0">
                <a:latin typeface="Arial"/>
                <a:cs typeface="Arial"/>
              </a:rPr>
              <a:t>applications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60" dirty="0">
                <a:latin typeface="Arial"/>
                <a:cs typeface="Arial"/>
              </a:rPr>
              <a:t>business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55" dirty="0">
                <a:latin typeface="Arial"/>
                <a:cs typeface="Arial"/>
              </a:rPr>
              <a:t>users.</a:t>
            </a:r>
            <a:endParaRPr sz="1800" dirty="0">
              <a:latin typeface="Arial"/>
              <a:cs typeface="Arial"/>
            </a:endParaRPr>
          </a:p>
          <a:p>
            <a:pPr marL="299085" marR="8255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50" dirty="0">
                <a:latin typeface="Arial"/>
                <a:cs typeface="Arial"/>
              </a:rPr>
              <a:t>Convergence </a:t>
            </a:r>
            <a:r>
              <a:rPr sz="1800" spc="100" dirty="0">
                <a:latin typeface="Arial"/>
                <a:cs typeface="Arial"/>
              </a:rPr>
              <a:t>brings </a:t>
            </a:r>
            <a:r>
              <a:rPr sz="1800" spc="80" dirty="0">
                <a:latin typeface="Arial"/>
                <a:cs typeface="Arial"/>
              </a:rPr>
              <a:t>many benefits, </a:t>
            </a:r>
            <a:r>
              <a:rPr sz="1800" spc="105" dirty="0">
                <a:latin typeface="Arial"/>
                <a:cs typeface="Arial"/>
              </a:rPr>
              <a:t>including simplified  network </a:t>
            </a:r>
            <a:r>
              <a:rPr sz="1800" spc="80" dirty="0">
                <a:latin typeface="Arial"/>
                <a:cs typeface="Arial"/>
              </a:rPr>
              <a:t>management, </a:t>
            </a:r>
            <a:r>
              <a:rPr sz="1800" spc="55" dirty="0">
                <a:latin typeface="Arial"/>
                <a:cs typeface="Arial"/>
              </a:rPr>
              <a:t>increased </a:t>
            </a:r>
            <a:r>
              <a:rPr sz="1800" spc="75" dirty="0">
                <a:latin typeface="Arial"/>
                <a:cs typeface="Arial"/>
              </a:rPr>
              <a:t>efficiency, </a:t>
            </a:r>
            <a:r>
              <a:rPr sz="1800" spc="80" dirty="0">
                <a:latin typeface="Arial"/>
                <a:cs typeface="Arial"/>
              </a:rPr>
              <a:t>and greater  </a:t>
            </a:r>
            <a:r>
              <a:rPr sz="1800" spc="110" dirty="0">
                <a:latin typeface="Arial"/>
                <a:cs typeface="Arial"/>
              </a:rPr>
              <a:t>flexibility </a:t>
            </a:r>
            <a:r>
              <a:rPr sz="1800" spc="80" dirty="0">
                <a:latin typeface="Arial"/>
                <a:cs typeface="Arial"/>
              </a:rPr>
              <a:t>at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85" dirty="0">
                <a:latin typeface="Arial"/>
                <a:cs typeface="Arial"/>
              </a:rPr>
              <a:t>application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55" dirty="0">
                <a:latin typeface="Arial"/>
                <a:cs typeface="Arial"/>
              </a:rPr>
              <a:t>level.</a:t>
            </a:r>
            <a:endParaRPr sz="1800" dirty="0">
              <a:latin typeface="Arial"/>
              <a:cs typeface="Arial"/>
            </a:endParaRPr>
          </a:p>
          <a:p>
            <a:pPr marL="299085" marR="635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70" dirty="0">
                <a:latin typeface="Arial"/>
                <a:cs typeface="Arial"/>
              </a:rPr>
              <a:t>converged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95" dirty="0">
                <a:latin typeface="Arial"/>
                <a:cs typeface="Arial"/>
              </a:rPr>
              <a:t>infrastructure </a:t>
            </a:r>
            <a:r>
              <a:rPr sz="1800" spc="80" dirty="0">
                <a:latin typeface="Arial"/>
                <a:cs typeface="Arial"/>
              </a:rPr>
              <a:t>provides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85" dirty="0">
                <a:latin typeface="Arial"/>
                <a:cs typeface="Arial"/>
              </a:rPr>
              <a:t>predictable  </a:t>
            </a:r>
            <a:r>
              <a:rPr sz="1800" spc="120" dirty="0">
                <a:latin typeface="Arial"/>
                <a:cs typeface="Arial"/>
              </a:rPr>
              <a:t>platform </a:t>
            </a:r>
            <a:r>
              <a:rPr sz="1800" spc="105" dirty="0">
                <a:latin typeface="Arial"/>
                <a:cs typeface="Arial"/>
              </a:rPr>
              <a:t>on </a:t>
            </a:r>
            <a:r>
              <a:rPr sz="1800" spc="90" dirty="0">
                <a:latin typeface="Arial"/>
                <a:cs typeface="Arial"/>
              </a:rPr>
              <a:t>which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120" dirty="0">
                <a:latin typeface="Arial"/>
                <a:cs typeface="Arial"/>
              </a:rPr>
              <a:t>build </a:t>
            </a:r>
            <a:r>
              <a:rPr sz="1800" spc="65" dirty="0">
                <a:latin typeface="Arial"/>
                <a:cs typeface="Arial"/>
              </a:rPr>
              <a:t>new </a:t>
            </a:r>
            <a:r>
              <a:rPr sz="1800" spc="85" dirty="0">
                <a:latin typeface="Arial"/>
                <a:cs typeface="Arial"/>
              </a:rPr>
              <a:t>add applications </a:t>
            </a:r>
            <a:r>
              <a:rPr sz="1800" spc="114" dirty="0">
                <a:latin typeface="Arial"/>
                <a:cs typeface="Arial"/>
              </a:rPr>
              <a:t>that  </a:t>
            </a:r>
            <a:r>
              <a:rPr sz="1800" spc="90" dirty="0">
                <a:latin typeface="Arial"/>
                <a:cs typeface="Arial"/>
              </a:rPr>
              <a:t>combine </a:t>
            </a:r>
            <a:r>
              <a:rPr sz="1800" spc="75" dirty="0">
                <a:latin typeface="Arial"/>
                <a:cs typeface="Arial"/>
              </a:rPr>
              <a:t>video, </a:t>
            </a:r>
            <a:r>
              <a:rPr sz="1800" spc="65" dirty="0">
                <a:latin typeface="Arial"/>
                <a:cs typeface="Arial"/>
              </a:rPr>
              <a:t>data, </a:t>
            </a:r>
            <a:r>
              <a:rPr sz="1800" spc="75" dirty="0">
                <a:latin typeface="Arial"/>
                <a:cs typeface="Arial"/>
              </a:rPr>
              <a:t>and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spc="55" dirty="0">
                <a:latin typeface="Arial"/>
                <a:cs typeface="Arial"/>
              </a:rPr>
              <a:t>voice.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63383" y="230124"/>
            <a:ext cx="4619244" cy="6419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11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384165" cy="30771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9490" marR="440690" algn="ctr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b="1" spc="114" dirty="0">
                <a:latin typeface="Arial"/>
                <a:cs typeface="Arial"/>
              </a:rPr>
              <a:t>1.8 </a:t>
            </a:r>
            <a:r>
              <a:rPr sz="1800" b="1" spc="-90" dirty="0">
                <a:latin typeface="Arial"/>
                <a:cs typeface="Arial"/>
              </a:rPr>
              <a:t>NETWORK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95" dirty="0">
                <a:latin typeface="Arial"/>
                <a:cs typeface="Arial"/>
              </a:rPr>
              <a:t>CONVERGENCE</a:t>
            </a:r>
            <a:endParaRPr sz="1800" dirty="0">
              <a:latin typeface="Arial"/>
              <a:cs typeface="Arial"/>
            </a:endParaRPr>
          </a:p>
          <a:p>
            <a:pPr marL="12700" marR="501015" algn="just">
              <a:lnSpc>
                <a:spcPct val="100000"/>
              </a:lnSpc>
            </a:pPr>
            <a:r>
              <a:rPr sz="1800" spc="40" dirty="0">
                <a:latin typeface="Arial"/>
                <a:cs typeface="Arial"/>
              </a:rPr>
              <a:t>You </a:t>
            </a:r>
            <a:r>
              <a:rPr sz="1800" spc="45" dirty="0">
                <a:latin typeface="Arial"/>
                <a:cs typeface="Arial"/>
              </a:rPr>
              <a:t>can </a:t>
            </a:r>
            <a:r>
              <a:rPr sz="1800" spc="130" dirty="0">
                <a:latin typeface="Arial"/>
                <a:cs typeface="Arial"/>
              </a:rPr>
              <a:t>think of </a:t>
            </a:r>
            <a:r>
              <a:rPr sz="1800" spc="100" dirty="0">
                <a:latin typeface="Arial"/>
                <a:cs typeface="Arial"/>
              </a:rPr>
              <a:t>this </a:t>
            </a:r>
            <a:r>
              <a:rPr sz="1800" spc="55" dirty="0">
                <a:latin typeface="Arial"/>
                <a:cs typeface="Arial"/>
              </a:rPr>
              <a:t>convergence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100" dirty="0">
                <a:latin typeface="Arial"/>
                <a:cs typeface="Arial"/>
              </a:rPr>
              <a:t>terms 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00" dirty="0">
                <a:latin typeface="Arial"/>
                <a:cs typeface="Arial"/>
              </a:rPr>
              <a:t>three-layer </a:t>
            </a:r>
            <a:r>
              <a:rPr sz="1800" spc="105" dirty="0">
                <a:latin typeface="Arial"/>
                <a:cs typeface="Arial"/>
              </a:rPr>
              <a:t>model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80" dirty="0">
                <a:latin typeface="Arial"/>
                <a:cs typeface="Arial"/>
              </a:rPr>
              <a:t>enterprise  </a:t>
            </a:r>
            <a:r>
              <a:rPr sz="1800" spc="90" dirty="0">
                <a:latin typeface="Arial"/>
                <a:cs typeface="Arial"/>
              </a:rPr>
              <a:t>communications: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10" dirty="0">
                <a:latin typeface="Arial"/>
                <a:cs typeface="Arial"/>
              </a:rPr>
              <a:t>Application</a:t>
            </a:r>
            <a:r>
              <a:rPr sz="1800" b="1" spc="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convergence</a:t>
            </a:r>
            <a:r>
              <a:rPr sz="1800" spc="-5" dirty="0"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  <a:p>
            <a:pPr marL="299085" marR="50292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25" dirty="0">
                <a:latin typeface="Arial"/>
                <a:cs typeface="Arial"/>
              </a:rPr>
              <a:t>These </a:t>
            </a:r>
            <a:r>
              <a:rPr sz="1800" spc="40" dirty="0">
                <a:latin typeface="Arial"/>
                <a:cs typeface="Arial"/>
              </a:rPr>
              <a:t>are </a:t>
            </a:r>
            <a:r>
              <a:rPr sz="1800" spc="35" dirty="0">
                <a:latin typeface="Arial"/>
                <a:cs typeface="Arial"/>
              </a:rPr>
              <a:t>seen </a:t>
            </a:r>
            <a:r>
              <a:rPr sz="1800" spc="80" dirty="0">
                <a:latin typeface="Arial"/>
                <a:cs typeface="Arial"/>
              </a:rPr>
              <a:t>by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80" dirty="0">
                <a:latin typeface="Arial"/>
                <a:cs typeface="Arial"/>
              </a:rPr>
              <a:t>end </a:t>
            </a:r>
            <a:r>
              <a:rPr sz="1800" spc="55" dirty="0">
                <a:latin typeface="Arial"/>
                <a:cs typeface="Arial"/>
              </a:rPr>
              <a:t>users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-10" dirty="0">
                <a:latin typeface="Arial"/>
                <a:cs typeface="Arial"/>
              </a:rPr>
              <a:t>a  </a:t>
            </a:r>
            <a:r>
              <a:rPr sz="1800" spc="60" dirty="0">
                <a:latin typeface="Arial"/>
                <a:cs typeface="Arial"/>
              </a:rPr>
              <a:t>business.</a:t>
            </a:r>
            <a:endParaRPr sz="1800" dirty="0">
              <a:latin typeface="Arial"/>
              <a:cs typeface="Arial"/>
            </a:endParaRPr>
          </a:p>
          <a:p>
            <a:pPr marL="299085" marR="502284" indent="-287020" algn="just">
              <a:lnSpc>
                <a:spcPct val="98600"/>
              </a:lnSpc>
              <a:spcBef>
                <a:spcPts val="95"/>
              </a:spcBef>
              <a:buChar char="•"/>
              <a:tabLst>
                <a:tab pos="299720" algn="l"/>
              </a:tabLst>
            </a:pPr>
            <a:r>
              <a:rPr sz="1800" spc="50" dirty="0">
                <a:latin typeface="Arial"/>
                <a:cs typeface="Arial"/>
              </a:rPr>
              <a:t>Convergence </a:t>
            </a:r>
            <a:r>
              <a:rPr sz="1800" spc="80" dirty="0">
                <a:latin typeface="Arial"/>
                <a:cs typeface="Arial"/>
              </a:rPr>
              <a:t>integrates </a:t>
            </a:r>
            <a:r>
              <a:rPr sz="1800" spc="90" dirty="0">
                <a:latin typeface="Arial"/>
                <a:cs typeface="Arial"/>
              </a:rPr>
              <a:t>communications  </a:t>
            </a:r>
            <a:r>
              <a:rPr sz="1800" spc="80" dirty="0">
                <a:latin typeface="Arial"/>
                <a:cs typeface="Arial"/>
              </a:rPr>
              <a:t>applications, </a:t>
            </a:r>
            <a:r>
              <a:rPr sz="1800" spc="65" dirty="0">
                <a:latin typeface="Arial"/>
                <a:cs typeface="Arial"/>
              </a:rPr>
              <a:t>such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55" dirty="0">
                <a:latin typeface="Arial"/>
                <a:cs typeface="Arial"/>
              </a:rPr>
              <a:t>voice </a:t>
            </a:r>
            <a:r>
              <a:rPr sz="1800" spc="85" dirty="0">
                <a:latin typeface="Arial"/>
                <a:cs typeface="Arial"/>
              </a:rPr>
              <a:t>calling  </a:t>
            </a:r>
            <a:r>
              <a:rPr sz="1800" spc="60" dirty="0">
                <a:latin typeface="Arial"/>
                <a:cs typeface="Arial"/>
              </a:rPr>
              <a:t>(telephone),</a:t>
            </a:r>
            <a:r>
              <a:rPr sz="1800" spc="620" dirty="0">
                <a:latin typeface="Arial"/>
                <a:cs typeface="Arial"/>
              </a:rPr>
              <a:t> </a:t>
            </a:r>
            <a:r>
              <a:rPr sz="1800" spc="55" dirty="0">
                <a:latin typeface="Arial"/>
                <a:cs typeface="Arial"/>
              </a:rPr>
              <a:t>voice </a:t>
            </a:r>
            <a:r>
              <a:rPr sz="1800" spc="95" dirty="0">
                <a:latin typeface="Arial"/>
                <a:cs typeface="Arial"/>
              </a:rPr>
              <a:t>mail, </a:t>
            </a:r>
            <a:r>
              <a:rPr sz="1800" spc="130" dirty="0">
                <a:latin typeface="Arial"/>
                <a:cs typeface="Arial"/>
              </a:rPr>
              <a:t>e-mail,</a:t>
            </a:r>
            <a:r>
              <a:rPr sz="1800" spc="320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and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5252" y="3059725"/>
            <a:ext cx="3263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3635" algn="l"/>
                <a:tab pos="2778760" algn="l"/>
              </a:tabLst>
            </a:pPr>
            <a:r>
              <a:rPr sz="1800" spc="60" dirty="0">
                <a:latin typeface="Arial"/>
                <a:cs typeface="Arial"/>
              </a:rPr>
              <a:t>i</a:t>
            </a:r>
            <a:r>
              <a:rPr sz="1800" spc="155" dirty="0">
                <a:latin typeface="Arial"/>
                <a:cs typeface="Arial"/>
              </a:rPr>
              <a:t>n</a:t>
            </a:r>
            <a:r>
              <a:rPr sz="1800" spc="10" dirty="0">
                <a:latin typeface="Arial"/>
                <a:cs typeface="Arial"/>
              </a:rPr>
              <a:t>s</a:t>
            </a:r>
            <a:r>
              <a:rPr sz="1800" spc="110" dirty="0">
                <a:latin typeface="Arial"/>
                <a:cs typeface="Arial"/>
              </a:rPr>
              <a:t>tant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55" dirty="0">
                <a:latin typeface="Arial"/>
                <a:cs typeface="Arial"/>
              </a:rPr>
              <a:t>mes</a:t>
            </a:r>
            <a:r>
              <a:rPr sz="1800" spc="35" dirty="0">
                <a:latin typeface="Arial"/>
                <a:cs typeface="Arial"/>
              </a:rPr>
              <a:t>s</a:t>
            </a:r>
            <a:r>
              <a:rPr sz="1800" spc="50" dirty="0">
                <a:latin typeface="Arial"/>
                <a:cs typeface="Arial"/>
              </a:rPr>
              <a:t>a</a:t>
            </a:r>
            <a:r>
              <a:rPr sz="1800" spc="60" dirty="0">
                <a:latin typeface="Arial"/>
                <a:cs typeface="Arial"/>
              </a:rPr>
              <a:t>gi</a:t>
            </a:r>
            <a:r>
              <a:rPr sz="1800" spc="155" dirty="0">
                <a:latin typeface="Arial"/>
                <a:cs typeface="Arial"/>
              </a:rPr>
              <a:t>n</a:t>
            </a:r>
            <a:r>
              <a:rPr sz="1800" spc="95" dirty="0">
                <a:latin typeface="Arial"/>
                <a:cs typeface="Arial"/>
              </a:rPr>
              <a:t>g,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55" dirty="0">
                <a:latin typeface="Arial"/>
                <a:cs typeface="Arial"/>
              </a:rPr>
              <a:t>w</a:t>
            </a:r>
            <a:r>
              <a:rPr sz="1800" spc="55" dirty="0">
                <a:latin typeface="Arial"/>
                <a:cs typeface="Arial"/>
              </a:rPr>
              <a:t>i</a:t>
            </a:r>
            <a:r>
              <a:rPr sz="1800" spc="140" dirty="0">
                <a:latin typeface="Arial"/>
                <a:cs typeface="Arial"/>
              </a:rPr>
              <a:t>th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5252" y="3067099"/>
            <a:ext cx="460057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3606165">
              <a:lnSpc>
                <a:spcPts val="2100"/>
              </a:lnSpc>
              <a:spcBef>
                <a:spcPts val="219"/>
              </a:spcBef>
              <a:tabLst>
                <a:tab pos="1824355" algn="l"/>
                <a:tab pos="2738755" algn="l"/>
                <a:tab pos="3379470" algn="l"/>
              </a:tabLst>
            </a:pPr>
            <a:r>
              <a:rPr sz="1800" spc="114" dirty="0">
                <a:latin typeface="Arial"/>
                <a:cs typeface="Arial"/>
              </a:rPr>
              <a:t>b</a:t>
            </a:r>
            <a:r>
              <a:rPr sz="1800" spc="110" dirty="0">
                <a:latin typeface="Arial"/>
                <a:cs typeface="Arial"/>
              </a:rPr>
              <a:t>u</a:t>
            </a:r>
            <a:r>
              <a:rPr sz="1800" spc="10" dirty="0">
                <a:latin typeface="Arial"/>
                <a:cs typeface="Arial"/>
              </a:rPr>
              <a:t>s</a:t>
            </a:r>
            <a:r>
              <a:rPr sz="1800" spc="60" dirty="0">
                <a:latin typeface="Arial"/>
                <a:cs typeface="Arial"/>
              </a:rPr>
              <a:t>i</a:t>
            </a:r>
            <a:r>
              <a:rPr sz="1800" spc="15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0" dirty="0">
                <a:latin typeface="Arial"/>
                <a:cs typeface="Arial"/>
              </a:rPr>
              <a:t>ss  </a:t>
            </a:r>
            <a:r>
              <a:rPr sz="1800" spc="55" dirty="0">
                <a:latin typeface="Arial"/>
                <a:cs typeface="Arial"/>
              </a:rPr>
              <a:t>a</a:t>
            </a:r>
            <a:r>
              <a:rPr sz="1800" spc="65" dirty="0">
                <a:latin typeface="Arial"/>
                <a:cs typeface="Arial"/>
              </a:rPr>
              <a:t>p</a:t>
            </a:r>
            <a:r>
              <a:rPr sz="1800" spc="130" dirty="0">
                <a:latin typeface="Arial"/>
                <a:cs typeface="Arial"/>
              </a:rPr>
              <a:t>p</a:t>
            </a:r>
            <a:r>
              <a:rPr sz="1800" spc="114" dirty="0">
                <a:latin typeface="Arial"/>
                <a:cs typeface="Arial"/>
              </a:rPr>
              <a:t>l</a:t>
            </a:r>
            <a:r>
              <a:rPr sz="1800" spc="110" dirty="0">
                <a:latin typeface="Arial"/>
                <a:cs typeface="Arial"/>
              </a:rPr>
              <a:t>i</a:t>
            </a:r>
            <a:r>
              <a:rPr sz="1800" spc="30" dirty="0">
                <a:latin typeface="Arial"/>
                <a:cs typeface="Arial"/>
              </a:rPr>
              <a:t>c</a:t>
            </a:r>
            <a:r>
              <a:rPr sz="1800" spc="105" dirty="0">
                <a:latin typeface="Arial"/>
                <a:cs typeface="Arial"/>
              </a:rPr>
              <a:t>a</a:t>
            </a:r>
            <a:r>
              <a:rPr sz="1800" spc="65" dirty="0">
                <a:latin typeface="Arial"/>
                <a:cs typeface="Arial"/>
              </a:rPr>
              <a:t>t</a:t>
            </a:r>
            <a:r>
              <a:rPr sz="1800" spc="55" dirty="0">
                <a:latin typeface="Arial"/>
                <a:cs typeface="Arial"/>
              </a:rPr>
              <a:t>i</a:t>
            </a:r>
            <a:r>
              <a:rPr sz="1800" spc="150" dirty="0">
                <a:latin typeface="Arial"/>
                <a:cs typeface="Arial"/>
              </a:rPr>
              <a:t>o</a:t>
            </a:r>
            <a:r>
              <a:rPr sz="1800" spc="70" dirty="0">
                <a:latin typeface="Arial"/>
                <a:cs typeface="Arial"/>
              </a:rPr>
              <a:t>n</a:t>
            </a:r>
            <a:r>
              <a:rPr sz="1800" spc="50" dirty="0">
                <a:latin typeface="Arial"/>
                <a:cs typeface="Arial"/>
              </a:rPr>
              <a:t>s</a:t>
            </a:r>
            <a:r>
              <a:rPr sz="1800" spc="65" dirty="0">
                <a:latin typeface="Arial"/>
                <a:cs typeface="Arial"/>
              </a:rPr>
              <a:t>,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0" dirty="0">
                <a:latin typeface="Arial"/>
                <a:cs typeface="Arial"/>
              </a:rPr>
              <a:t>s</a:t>
            </a:r>
            <a:r>
              <a:rPr sz="1800" spc="80" dirty="0">
                <a:latin typeface="Arial"/>
                <a:cs typeface="Arial"/>
              </a:rPr>
              <a:t>uch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5" dirty="0">
                <a:latin typeface="Arial"/>
                <a:cs typeface="Arial"/>
              </a:rPr>
              <a:t>as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14" dirty="0">
                <a:latin typeface="Arial"/>
                <a:cs typeface="Arial"/>
              </a:rPr>
              <a:t>work</a:t>
            </a:r>
            <a:r>
              <a:rPr sz="1800" spc="130" dirty="0">
                <a:latin typeface="Arial"/>
                <a:cs typeface="Arial"/>
              </a:rPr>
              <a:t>g</a:t>
            </a:r>
            <a:r>
              <a:rPr sz="1800" spc="85" dirty="0">
                <a:latin typeface="Arial"/>
                <a:cs typeface="Arial"/>
              </a:rPr>
              <a:t>r</a:t>
            </a:r>
            <a:r>
              <a:rPr sz="1800" spc="140" dirty="0">
                <a:latin typeface="Arial"/>
                <a:cs typeface="Arial"/>
              </a:rPr>
              <a:t>o</a:t>
            </a:r>
            <a:r>
              <a:rPr sz="1800" spc="120" dirty="0">
                <a:latin typeface="Arial"/>
                <a:cs typeface="Arial"/>
              </a:rPr>
              <a:t>up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58" y="3656674"/>
            <a:ext cx="4886325" cy="276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>
              <a:lnSpc>
                <a:spcPct val="100000"/>
              </a:lnSpc>
              <a:spcBef>
                <a:spcPts val="100"/>
              </a:spcBef>
              <a:tabLst>
                <a:tab pos="2173605" algn="l"/>
                <a:tab pos="3556000" algn="l"/>
              </a:tabLst>
            </a:pPr>
            <a:r>
              <a:rPr sz="1800" spc="90" dirty="0">
                <a:latin typeface="Arial"/>
                <a:cs typeface="Arial"/>
              </a:rPr>
              <a:t>collaboration,	customer	relationship</a:t>
            </a:r>
            <a:endParaRPr sz="1800" dirty="0">
              <a:latin typeface="Arial"/>
              <a:cs typeface="Arial"/>
            </a:endParaRPr>
          </a:p>
          <a:p>
            <a:pPr marL="299085">
              <a:lnSpc>
                <a:spcPts val="2130"/>
              </a:lnSpc>
              <a:spcBef>
                <a:spcPts val="65"/>
              </a:spcBef>
            </a:pPr>
            <a:r>
              <a:rPr sz="1800" spc="85" dirty="0">
                <a:latin typeface="Arial"/>
                <a:cs typeface="Arial"/>
              </a:rPr>
              <a:t>management,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80" dirty="0">
                <a:latin typeface="Arial"/>
                <a:cs typeface="Arial"/>
              </a:rPr>
              <a:t>backoffice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functions.</a:t>
            </a:r>
            <a:endParaRPr sz="1800" dirty="0">
              <a:latin typeface="Arial"/>
              <a:cs typeface="Arial"/>
            </a:endParaRPr>
          </a:p>
          <a:p>
            <a:pPr marL="299085" marR="6350" indent="-287020">
              <a:lnSpc>
                <a:spcPts val="2160"/>
              </a:lnSpc>
              <a:spcBef>
                <a:spcPts val="40"/>
              </a:spcBef>
              <a:buChar char="•"/>
              <a:tabLst>
                <a:tab pos="299085" algn="l"/>
                <a:tab pos="299720" algn="l"/>
                <a:tab pos="932815" algn="l"/>
                <a:tab pos="2065655" algn="l"/>
                <a:tab pos="2546985" algn="l"/>
                <a:tab pos="2729865" algn="l"/>
                <a:tab pos="4036060" algn="l"/>
                <a:tab pos="4228465" algn="l"/>
              </a:tabLst>
            </a:pPr>
            <a:r>
              <a:rPr sz="1800" spc="-40" dirty="0">
                <a:latin typeface="Arial"/>
                <a:cs typeface="Arial"/>
              </a:rPr>
              <a:t>W</a:t>
            </a:r>
            <a:r>
              <a:rPr sz="1800" spc="-20" dirty="0">
                <a:latin typeface="Arial"/>
                <a:cs typeface="Arial"/>
              </a:rPr>
              <a:t>i</a:t>
            </a:r>
            <a:r>
              <a:rPr sz="1800" spc="140" dirty="0">
                <a:latin typeface="Arial"/>
                <a:cs typeface="Arial"/>
              </a:rPr>
              <a:t>th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45" dirty="0">
                <a:latin typeface="Arial"/>
                <a:cs typeface="Arial"/>
              </a:rPr>
              <a:t>conv</a:t>
            </a:r>
            <a:r>
              <a:rPr sz="1800" spc="60" dirty="0">
                <a:latin typeface="Arial"/>
                <a:cs typeface="Arial"/>
              </a:rPr>
              <a:t>e</a:t>
            </a:r>
            <a:r>
              <a:rPr sz="1800" spc="75" dirty="0">
                <a:latin typeface="Arial"/>
                <a:cs typeface="Arial"/>
              </a:rPr>
              <a:t>rg</a:t>
            </a:r>
            <a:r>
              <a:rPr sz="1800" spc="100" dirty="0">
                <a:latin typeface="Arial"/>
                <a:cs typeface="Arial"/>
              </a:rPr>
              <a:t>e</a:t>
            </a:r>
            <a:r>
              <a:rPr sz="1800" spc="70" dirty="0">
                <a:latin typeface="Arial"/>
                <a:cs typeface="Arial"/>
              </a:rPr>
              <a:t>n</a:t>
            </a:r>
            <a:r>
              <a:rPr sz="1800" spc="5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65" dirty="0">
                <a:latin typeface="Arial"/>
                <a:cs typeface="Arial"/>
              </a:rPr>
              <a:t>,</a:t>
            </a:r>
            <a:r>
              <a:rPr sz="1800" dirty="0">
                <a:latin typeface="Arial"/>
                <a:cs typeface="Arial"/>
              </a:rPr>
              <a:t>	a</a:t>
            </a:r>
            <a:r>
              <a:rPr sz="1800" spc="155" dirty="0">
                <a:latin typeface="Arial"/>
                <a:cs typeface="Arial"/>
              </a:rPr>
              <a:t>pp</a:t>
            </a:r>
            <a:r>
              <a:rPr sz="1800" spc="65" dirty="0">
                <a:latin typeface="Arial"/>
                <a:cs typeface="Arial"/>
              </a:rPr>
              <a:t>l</a:t>
            </a:r>
            <a:r>
              <a:rPr sz="1800" spc="30" dirty="0">
                <a:latin typeface="Arial"/>
                <a:cs typeface="Arial"/>
              </a:rPr>
              <a:t>ic</a:t>
            </a:r>
            <a:r>
              <a:rPr sz="1800" spc="65" dirty="0">
                <a:latin typeface="Arial"/>
                <a:cs typeface="Arial"/>
              </a:rPr>
              <a:t>a</a:t>
            </a:r>
            <a:r>
              <a:rPr sz="1800" spc="160" dirty="0">
                <a:latin typeface="Arial"/>
                <a:cs typeface="Arial"/>
              </a:rPr>
              <a:t>t</a:t>
            </a:r>
            <a:r>
              <a:rPr sz="1800" spc="120" dirty="0">
                <a:latin typeface="Arial"/>
                <a:cs typeface="Arial"/>
              </a:rPr>
              <a:t>i</a:t>
            </a:r>
            <a:r>
              <a:rPr sz="1800" spc="75" dirty="0">
                <a:latin typeface="Arial"/>
                <a:cs typeface="Arial"/>
              </a:rPr>
              <a:t>on</a:t>
            </a:r>
            <a:r>
              <a:rPr sz="1800" spc="70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30" dirty="0">
                <a:latin typeface="Arial"/>
                <a:cs typeface="Arial"/>
              </a:rPr>
              <a:t>p</a:t>
            </a:r>
            <a:r>
              <a:rPr sz="1800" spc="85" dirty="0">
                <a:latin typeface="Arial"/>
                <a:cs typeface="Arial"/>
              </a:rPr>
              <a:t>r</a:t>
            </a:r>
            <a:r>
              <a:rPr sz="1800" spc="140" dirty="0">
                <a:latin typeface="Arial"/>
                <a:cs typeface="Arial"/>
              </a:rPr>
              <a:t>o</a:t>
            </a:r>
            <a:r>
              <a:rPr sz="1800" spc="105" dirty="0">
                <a:latin typeface="Arial"/>
                <a:cs typeface="Arial"/>
              </a:rPr>
              <a:t>v</a:t>
            </a:r>
            <a:r>
              <a:rPr sz="1800" spc="50" dirty="0">
                <a:latin typeface="Arial"/>
                <a:cs typeface="Arial"/>
              </a:rPr>
              <a:t>i</a:t>
            </a:r>
            <a:r>
              <a:rPr sz="1800" spc="45" dirty="0">
                <a:latin typeface="Arial"/>
                <a:cs typeface="Arial"/>
              </a:rPr>
              <a:t>de  </a:t>
            </a:r>
            <a:r>
              <a:rPr sz="1800" spc="145" dirty="0">
                <a:latin typeface="Arial"/>
                <a:cs typeface="Arial"/>
              </a:rPr>
              <a:t>r</a:t>
            </a:r>
            <a:r>
              <a:rPr sz="1800" spc="90" dirty="0">
                <a:latin typeface="Arial"/>
                <a:cs typeface="Arial"/>
              </a:rPr>
              <a:t>i</a:t>
            </a:r>
            <a:r>
              <a:rPr sz="1800" spc="60" dirty="0">
                <a:latin typeface="Arial"/>
                <a:cs typeface="Arial"/>
              </a:rPr>
              <a:t>c</a:t>
            </a:r>
            <a:r>
              <a:rPr sz="1800" spc="70" dirty="0">
                <a:latin typeface="Arial"/>
                <a:cs typeface="Arial"/>
              </a:rPr>
              <a:t>h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450" dirty="0">
                <a:latin typeface="Arial"/>
                <a:cs typeface="Arial"/>
              </a:rPr>
              <a:t> </a:t>
            </a:r>
            <a:r>
              <a:rPr sz="1800" spc="50" dirty="0">
                <a:latin typeface="Arial"/>
                <a:cs typeface="Arial"/>
              </a:rPr>
              <a:t>fea</a:t>
            </a:r>
            <a:r>
              <a:rPr sz="1800" spc="150" dirty="0">
                <a:latin typeface="Arial"/>
                <a:cs typeface="Arial"/>
              </a:rPr>
              <a:t>tu</a:t>
            </a:r>
            <a:r>
              <a:rPr sz="1800" spc="110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5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10" dirty="0">
                <a:latin typeface="Arial"/>
                <a:cs typeface="Arial"/>
              </a:rPr>
              <a:t>that</a:t>
            </a:r>
            <a:r>
              <a:rPr sz="1800" dirty="0">
                <a:latin typeface="Arial"/>
                <a:cs typeface="Arial"/>
              </a:rPr>
              <a:t>		</a:t>
            </a:r>
            <a:r>
              <a:rPr sz="1800" spc="60" dirty="0">
                <a:latin typeface="Arial"/>
                <a:cs typeface="Arial"/>
              </a:rPr>
              <a:t>i</a:t>
            </a:r>
            <a:r>
              <a:rPr sz="1800" spc="155" dirty="0">
                <a:latin typeface="Arial"/>
                <a:cs typeface="Arial"/>
              </a:rPr>
              <a:t>n</a:t>
            </a:r>
            <a:r>
              <a:rPr sz="1800" spc="85" dirty="0">
                <a:latin typeface="Arial"/>
                <a:cs typeface="Arial"/>
              </a:rPr>
              <a:t>cor</a:t>
            </a:r>
            <a:r>
              <a:rPr sz="1800" spc="100" dirty="0">
                <a:latin typeface="Arial"/>
                <a:cs typeface="Arial"/>
              </a:rPr>
              <a:t>p</a:t>
            </a:r>
            <a:r>
              <a:rPr sz="1800" spc="145" dirty="0">
                <a:latin typeface="Arial"/>
                <a:cs typeface="Arial"/>
              </a:rPr>
              <a:t>o</a:t>
            </a:r>
            <a:r>
              <a:rPr sz="1800" spc="80" dirty="0">
                <a:latin typeface="Arial"/>
                <a:cs typeface="Arial"/>
              </a:rPr>
              <a:t>r</a:t>
            </a:r>
            <a:r>
              <a:rPr sz="1800" spc="45" dirty="0">
                <a:latin typeface="Arial"/>
                <a:cs typeface="Arial"/>
              </a:rPr>
              <a:t>at</a:t>
            </a:r>
            <a:r>
              <a:rPr sz="1800" spc="6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		</a:t>
            </a:r>
            <a:r>
              <a:rPr sz="1800" spc="55" dirty="0">
                <a:latin typeface="Arial"/>
                <a:cs typeface="Arial"/>
              </a:rPr>
              <a:t>voice</a:t>
            </a:r>
            <a:r>
              <a:rPr sz="1800" spc="65" dirty="0">
                <a:latin typeface="Arial"/>
                <a:cs typeface="Arial"/>
              </a:rPr>
              <a:t>,</a:t>
            </a:r>
            <a:endParaRPr sz="1800" dirty="0">
              <a:latin typeface="Arial"/>
              <a:cs typeface="Arial"/>
            </a:endParaRPr>
          </a:p>
          <a:p>
            <a:pPr marL="299085" marR="5715" algn="just">
              <a:lnSpc>
                <a:spcPts val="2100"/>
              </a:lnSpc>
              <a:spcBef>
                <a:spcPts val="110"/>
              </a:spcBef>
              <a:tabLst>
                <a:tab pos="1174115" algn="l"/>
                <a:tab pos="1903730" algn="l"/>
                <a:tab pos="2820035" algn="l"/>
                <a:tab pos="3345815" algn="l"/>
                <a:tab pos="3790950" algn="l"/>
              </a:tabLst>
            </a:pPr>
            <a:r>
              <a:rPr sz="1800" spc="110" dirty="0">
                <a:latin typeface="Arial"/>
                <a:cs typeface="Arial"/>
              </a:rPr>
              <a:t>da</a:t>
            </a:r>
            <a:r>
              <a:rPr sz="1800" spc="60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65" dirty="0">
                <a:latin typeface="Arial"/>
                <a:cs typeface="Arial"/>
              </a:rPr>
              <a:t>,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75" dirty="0">
                <a:latin typeface="Arial"/>
                <a:cs typeface="Arial"/>
              </a:rPr>
              <a:t>an</a:t>
            </a:r>
            <a:r>
              <a:rPr sz="1800" spc="8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45" dirty="0">
                <a:latin typeface="Arial"/>
                <a:cs typeface="Arial"/>
              </a:rPr>
              <a:t>v</a:t>
            </a:r>
            <a:r>
              <a:rPr sz="1800" spc="65" dirty="0">
                <a:latin typeface="Arial"/>
                <a:cs typeface="Arial"/>
              </a:rPr>
              <a:t>i</a:t>
            </a:r>
            <a:r>
              <a:rPr sz="1800" spc="17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00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60" dirty="0">
                <a:latin typeface="Arial"/>
                <a:cs typeface="Arial"/>
              </a:rPr>
              <a:t>i</a:t>
            </a:r>
            <a:r>
              <a:rPr sz="1800" spc="16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0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50" dirty="0">
                <a:latin typeface="Arial"/>
                <a:cs typeface="Arial"/>
              </a:rPr>
              <a:t>amles</a:t>
            </a:r>
            <a:r>
              <a:rPr sz="1800" spc="40" dirty="0">
                <a:latin typeface="Arial"/>
                <a:cs typeface="Arial"/>
              </a:rPr>
              <a:t>s</a:t>
            </a:r>
            <a:r>
              <a:rPr sz="1800" spc="65" dirty="0">
                <a:latin typeface="Arial"/>
                <a:cs typeface="Arial"/>
              </a:rPr>
              <a:t>,  </a:t>
            </a:r>
            <a:r>
              <a:rPr sz="1800" spc="90" dirty="0">
                <a:latin typeface="Arial"/>
                <a:cs typeface="Arial"/>
              </a:rPr>
              <a:t>organized,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95" dirty="0">
                <a:latin typeface="Arial"/>
                <a:cs typeface="Arial"/>
              </a:rPr>
              <a:t>value-added</a:t>
            </a:r>
            <a:r>
              <a:rPr sz="1800" spc="80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manner.</a:t>
            </a:r>
            <a:endParaRPr sz="1800" dirty="0">
              <a:latin typeface="Arial"/>
              <a:cs typeface="Arial"/>
            </a:endParaRPr>
          </a:p>
          <a:p>
            <a:pPr marL="299085" indent="-287020">
              <a:lnSpc>
                <a:spcPts val="21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40" dirty="0">
                <a:latin typeface="Arial"/>
                <a:cs typeface="Arial"/>
              </a:rPr>
              <a:t>One </a:t>
            </a:r>
            <a:r>
              <a:rPr sz="1800" spc="85" dirty="0">
                <a:latin typeface="Arial"/>
                <a:cs typeface="Arial"/>
              </a:rPr>
              <a:t>example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110" dirty="0">
                <a:latin typeface="Arial"/>
                <a:cs typeface="Arial"/>
              </a:rPr>
              <a:t>multimedia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70" dirty="0">
                <a:latin typeface="Arial"/>
                <a:cs typeface="Arial"/>
              </a:rPr>
              <a:t>messaging,</a:t>
            </a:r>
            <a:endParaRPr sz="1800" dirty="0">
              <a:latin typeface="Arial"/>
              <a:cs typeface="Arial"/>
            </a:endParaRPr>
          </a:p>
          <a:p>
            <a:pPr marL="299085" marR="5080" algn="just">
              <a:lnSpc>
                <a:spcPct val="98600"/>
              </a:lnSpc>
              <a:spcBef>
                <a:spcPts val="90"/>
              </a:spcBef>
            </a:pPr>
            <a:r>
              <a:rPr sz="1800" spc="90" dirty="0">
                <a:latin typeface="Arial"/>
                <a:cs typeface="Arial"/>
              </a:rPr>
              <a:t>which </a:t>
            </a:r>
            <a:r>
              <a:rPr sz="1800" spc="50" dirty="0">
                <a:latin typeface="Arial"/>
                <a:cs typeface="Arial"/>
              </a:rPr>
              <a:t>enables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65" dirty="0">
                <a:latin typeface="Arial"/>
                <a:cs typeface="Arial"/>
              </a:rPr>
              <a:t>user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40" dirty="0">
                <a:latin typeface="Arial"/>
                <a:cs typeface="Arial"/>
              </a:rPr>
              <a:t>use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80" dirty="0">
                <a:latin typeface="Arial"/>
                <a:cs typeface="Arial"/>
              </a:rPr>
              <a:t>single  </a:t>
            </a:r>
            <a:r>
              <a:rPr sz="1800" spc="75" dirty="0">
                <a:latin typeface="Arial"/>
                <a:cs typeface="Arial"/>
              </a:rPr>
              <a:t>interface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10" dirty="0">
                <a:latin typeface="Arial"/>
                <a:cs typeface="Arial"/>
              </a:rPr>
              <a:t>access </a:t>
            </a:r>
            <a:r>
              <a:rPr sz="1800" spc="40" dirty="0">
                <a:latin typeface="Arial"/>
                <a:cs typeface="Arial"/>
              </a:rPr>
              <a:t>messages </a:t>
            </a:r>
            <a:r>
              <a:rPr sz="1800" spc="140" dirty="0">
                <a:latin typeface="Arial"/>
                <a:cs typeface="Arial"/>
              </a:rPr>
              <a:t>from </a:t>
            </a:r>
            <a:r>
              <a:rPr sz="1800" spc="-10" dirty="0">
                <a:latin typeface="Arial"/>
                <a:cs typeface="Arial"/>
              </a:rPr>
              <a:t>a  </a:t>
            </a:r>
            <a:r>
              <a:rPr sz="1800" spc="65" dirty="0">
                <a:latin typeface="Arial"/>
                <a:cs typeface="Arial"/>
              </a:rPr>
              <a:t>variety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55" dirty="0">
                <a:latin typeface="Arial"/>
                <a:cs typeface="Arial"/>
              </a:rPr>
              <a:t>source</a:t>
            </a:r>
            <a:r>
              <a:rPr lang="en-US" sz="1800" spc="55" dirty="0">
                <a:latin typeface="Arial"/>
                <a:cs typeface="Arial"/>
              </a:rPr>
              <a:t>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12079" y="384047"/>
            <a:ext cx="6713220" cy="6160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384165" cy="610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b="1" spc="114" dirty="0">
                <a:latin typeface="Arial"/>
                <a:cs typeface="Arial"/>
              </a:rPr>
              <a:t>1.8 </a:t>
            </a:r>
            <a:r>
              <a:rPr sz="1800" b="1" spc="-90" dirty="0">
                <a:latin typeface="Arial"/>
                <a:cs typeface="Arial"/>
              </a:rPr>
              <a:t>NETWORK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95" dirty="0">
                <a:latin typeface="Arial"/>
                <a:cs typeface="Arial"/>
              </a:rPr>
              <a:t>CONVERGENCE</a:t>
            </a:r>
            <a:endParaRPr sz="1800" dirty="0">
              <a:latin typeface="Arial"/>
              <a:cs typeface="Arial"/>
            </a:endParaRPr>
          </a:p>
          <a:p>
            <a:pPr marL="12700" marR="452755" algn="just">
              <a:lnSpc>
                <a:spcPct val="100000"/>
              </a:lnSpc>
            </a:pPr>
            <a:r>
              <a:rPr sz="1800" spc="90" dirty="0">
                <a:latin typeface="Arial"/>
                <a:cs typeface="Arial"/>
              </a:rPr>
              <a:t>It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50" dirty="0">
                <a:latin typeface="Arial"/>
                <a:cs typeface="Arial"/>
              </a:rPr>
              <a:t>The </a:t>
            </a:r>
            <a:r>
              <a:rPr sz="1800" spc="95" dirty="0">
                <a:latin typeface="Arial"/>
                <a:cs typeface="Arial"/>
              </a:rPr>
              <a:t>provision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80" dirty="0">
                <a:latin typeface="Arial"/>
                <a:cs typeface="Arial"/>
              </a:rPr>
              <a:t>telephone, </a:t>
            </a:r>
            <a:r>
              <a:rPr sz="1800" spc="75" dirty="0">
                <a:latin typeface="Arial"/>
                <a:cs typeface="Arial"/>
              </a:rPr>
              <a:t>video, and 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100" dirty="0">
                <a:latin typeface="Arial"/>
                <a:cs typeface="Arial"/>
              </a:rPr>
              <a:t>communication </a:t>
            </a:r>
            <a:r>
              <a:rPr sz="1800" spc="40" dirty="0">
                <a:latin typeface="Arial"/>
                <a:cs typeface="Arial"/>
              </a:rPr>
              <a:t>services </a:t>
            </a:r>
            <a:r>
              <a:rPr sz="1800" spc="120" dirty="0">
                <a:latin typeface="Arial"/>
                <a:cs typeface="Arial"/>
              </a:rPr>
              <a:t>within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80" dirty="0">
                <a:latin typeface="Arial"/>
                <a:cs typeface="Arial"/>
              </a:rPr>
              <a:t>single  </a:t>
            </a:r>
            <a:r>
              <a:rPr sz="1800" spc="100" dirty="0">
                <a:latin typeface="Arial"/>
                <a:cs typeface="Arial"/>
              </a:rPr>
              <a:t>network.</a:t>
            </a:r>
            <a:endParaRPr sz="1800" dirty="0">
              <a:latin typeface="Arial"/>
              <a:cs typeface="Arial"/>
            </a:endParaRPr>
          </a:p>
          <a:p>
            <a:pPr marL="12700" marR="450850" algn="just">
              <a:lnSpc>
                <a:spcPct val="100000"/>
              </a:lnSpc>
            </a:pPr>
            <a:r>
              <a:rPr sz="1800" spc="40" dirty="0">
                <a:latin typeface="Arial"/>
                <a:cs typeface="Arial"/>
              </a:rPr>
              <a:t>You </a:t>
            </a:r>
            <a:r>
              <a:rPr sz="1800" spc="45" dirty="0">
                <a:latin typeface="Arial"/>
                <a:cs typeface="Arial"/>
              </a:rPr>
              <a:t>can </a:t>
            </a:r>
            <a:r>
              <a:rPr sz="1800" spc="130" dirty="0">
                <a:latin typeface="Arial"/>
                <a:cs typeface="Arial"/>
              </a:rPr>
              <a:t>think of </a:t>
            </a:r>
            <a:r>
              <a:rPr sz="1800" spc="100" dirty="0">
                <a:latin typeface="Arial"/>
                <a:cs typeface="Arial"/>
              </a:rPr>
              <a:t>this </a:t>
            </a:r>
            <a:r>
              <a:rPr sz="1800" spc="55" dirty="0">
                <a:latin typeface="Arial"/>
                <a:cs typeface="Arial"/>
              </a:rPr>
              <a:t>convergence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100" dirty="0">
                <a:latin typeface="Arial"/>
                <a:cs typeface="Arial"/>
              </a:rPr>
              <a:t>terms 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00" dirty="0">
                <a:latin typeface="Arial"/>
                <a:cs typeface="Arial"/>
              </a:rPr>
              <a:t>three-layer </a:t>
            </a:r>
            <a:r>
              <a:rPr sz="1800" spc="105" dirty="0">
                <a:latin typeface="Arial"/>
                <a:cs typeface="Arial"/>
              </a:rPr>
              <a:t>model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80" dirty="0">
                <a:latin typeface="Arial"/>
                <a:cs typeface="Arial"/>
              </a:rPr>
              <a:t>enterprise  </a:t>
            </a:r>
            <a:r>
              <a:rPr sz="1800" spc="90" dirty="0">
                <a:latin typeface="Arial"/>
                <a:cs typeface="Arial"/>
              </a:rPr>
              <a:t>communications: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latin typeface="Arial"/>
                <a:cs typeface="Arial"/>
              </a:rPr>
              <a:t>Enterprise</a:t>
            </a:r>
            <a:r>
              <a:rPr sz="1800" b="1" spc="35" dirty="0">
                <a:latin typeface="Arial"/>
                <a:cs typeface="Arial"/>
              </a:rPr>
              <a:t> </a:t>
            </a:r>
            <a:r>
              <a:rPr sz="1800" b="1" spc="-35" dirty="0">
                <a:latin typeface="Arial"/>
                <a:cs typeface="Arial"/>
              </a:rPr>
              <a:t>services:</a:t>
            </a:r>
            <a:endParaRPr sz="1800" dirty="0">
              <a:latin typeface="Arial"/>
              <a:cs typeface="Arial"/>
            </a:endParaRPr>
          </a:p>
          <a:p>
            <a:pPr marL="299085" marR="451484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100" dirty="0">
                <a:latin typeface="Arial"/>
                <a:cs typeface="Arial"/>
              </a:rPr>
              <a:t>At this </a:t>
            </a:r>
            <a:r>
              <a:rPr sz="1800" spc="55" dirty="0">
                <a:latin typeface="Arial"/>
                <a:cs typeface="Arial"/>
              </a:rPr>
              <a:t>level,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75" dirty="0">
                <a:latin typeface="Arial"/>
                <a:cs typeface="Arial"/>
              </a:rPr>
              <a:t>manager </a:t>
            </a:r>
            <a:r>
              <a:rPr sz="1800" spc="45" dirty="0">
                <a:latin typeface="Arial"/>
                <a:cs typeface="Arial"/>
              </a:rPr>
              <a:t>deals </a:t>
            </a:r>
            <a:r>
              <a:rPr sz="1800" spc="120" dirty="0">
                <a:latin typeface="Arial"/>
                <a:cs typeface="Arial"/>
              </a:rPr>
              <a:t>with </a:t>
            </a:r>
            <a:r>
              <a:rPr sz="1800" spc="95" dirty="0">
                <a:latin typeface="Arial"/>
                <a:cs typeface="Arial"/>
              </a:rPr>
              <a:t>the  </a:t>
            </a:r>
            <a:r>
              <a:rPr sz="1800" spc="114" dirty="0">
                <a:latin typeface="Arial"/>
                <a:cs typeface="Arial"/>
              </a:rPr>
              <a:t>information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100" dirty="0">
                <a:latin typeface="Arial"/>
                <a:cs typeface="Arial"/>
              </a:rPr>
              <a:t>terms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5" dirty="0">
                <a:latin typeface="Arial"/>
                <a:cs typeface="Arial"/>
              </a:rPr>
              <a:t>the  </a:t>
            </a:r>
            <a:r>
              <a:rPr sz="1800" spc="40" dirty="0">
                <a:latin typeface="Arial"/>
                <a:cs typeface="Arial"/>
              </a:rPr>
              <a:t>services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114" dirty="0">
                <a:latin typeface="Arial"/>
                <a:cs typeface="Arial"/>
              </a:rPr>
              <a:t>must </a:t>
            </a:r>
            <a:r>
              <a:rPr sz="1800" spc="60" dirty="0">
                <a:latin typeface="Arial"/>
                <a:cs typeface="Arial"/>
              </a:rPr>
              <a:t>be </a:t>
            </a:r>
            <a:r>
              <a:rPr sz="1800" spc="55" dirty="0">
                <a:latin typeface="Arial"/>
                <a:cs typeface="Arial"/>
              </a:rPr>
              <a:t>available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60" dirty="0">
                <a:latin typeface="Arial"/>
                <a:cs typeface="Arial"/>
              </a:rPr>
              <a:t>ensure 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55" dirty="0">
                <a:latin typeface="Arial"/>
                <a:cs typeface="Arial"/>
              </a:rPr>
              <a:t>users </a:t>
            </a:r>
            <a:r>
              <a:rPr sz="1800" spc="45" dirty="0">
                <a:latin typeface="Arial"/>
                <a:cs typeface="Arial"/>
              </a:rPr>
              <a:t>can </a:t>
            </a:r>
            <a:r>
              <a:rPr sz="1800" spc="80" dirty="0">
                <a:latin typeface="Arial"/>
                <a:cs typeface="Arial"/>
              </a:rPr>
              <a:t>take </a:t>
            </a:r>
            <a:r>
              <a:rPr sz="1800" spc="125" dirty="0">
                <a:latin typeface="Arial"/>
                <a:cs typeface="Arial"/>
              </a:rPr>
              <a:t>full </a:t>
            </a:r>
            <a:r>
              <a:rPr sz="1800" spc="60" dirty="0">
                <a:latin typeface="Arial"/>
                <a:cs typeface="Arial"/>
              </a:rPr>
              <a:t>advantage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the  </a:t>
            </a:r>
            <a:r>
              <a:rPr sz="1800" spc="80" dirty="0">
                <a:latin typeface="Arial"/>
                <a:cs typeface="Arial"/>
              </a:rPr>
              <a:t>applications </a:t>
            </a:r>
            <a:r>
              <a:rPr sz="1800" spc="114" dirty="0">
                <a:latin typeface="Arial"/>
                <a:cs typeface="Arial"/>
              </a:rPr>
              <a:t>that </a:t>
            </a:r>
            <a:r>
              <a:rPr sz="1800" spc="80" dirty="0">
                <a:latin typeface="Arial"/>
                <a:cs typeface="Arial"/>
              </a:rPr>
              <a:t>they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45" dirty="0">
                <a:latin typeface="Arial"/>
                <a:cs typeface="Arial"/>
              </a:rPr>
              <a:t>use.</a:t>
            </a:r>
            <a:endParaRPr sz="1800" dirty="0">
              <a:latin typeface="Arial"/>
              <a:cs typeface="Arial"/>
            </a:endParaRPr>
          </a:p>
          <a:p>
            <a:pPr marL="299085" marR="45085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30" dirty="0">
                <a:latin typeface="Arial"/>
                <a:cs typeface="Arial"/>
              </a:rPr>
              <a:t>For </a:t>
            </a:r>
            <a:r>
              <a:rPr sz="1800" spc="85" dirty="0">
                <a:latin typeface="Arial"/>
                <a:cs typeface="Arial"/>
              </a:rPr>
              <a:t>example,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70" dirty="0">
                <a:latin typeface="Arial"/>
                <a:cs typeface="Arial"/>
              </a:rPr>
              <a:t>managers </a:t>
            </a:r>
            <a:r>
              <a:rPr sz="1800" spc="60" dirty="0">
                <a:latin typeface="Arial"/>
                <a:cs typeface="Arial"/>
              </a:rPr>
              <a:t>need </a:t>
            </a:r>
            <a:r>
              <a:rPr sz="1800" spc="130" dirty="0">
                <a:latin typeface="Arial"/>
                <a:cs typeface="Arial"/>
              </a:rPr>
              <a:t>to  </a:t>
            </a:r>
            <a:r>
              <a:rPr sz="1800" spc="80" dirty="0">
                <a:latin typeface="Arial"/>
                <a:cs typeface="Arial"/>
              </a:rPr>
              <a:t>make </a:t>
            </a:r>
            <a:r>
              <a:rPr sz="1800" spc="65" dirty="0">
                <a:latin typeface="Arial"/>
                <a:cs typeface="Arial"/>
              </a:rPr>
              <a:t>sure </a:t>
            </a:r>
            <a:r>
              <a:rPr sz="1800" spc="110" dirty="0">
                <a:latin typeface="Arial"/>
                <a:cs typeface="Arial"/>
              </a:rPr>
              <a:t>that</a:t>
            </a:r>
            <a:r>
              <a:rPr sz="1800" spc="72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appropriate </a:t>
            </a:r>
            <a:r>
              <a:rPr sz="1800" spc="65" dirty="0">
                <a:latin typeface="Arial"/>
                <a:cs typeface="Arial"/>
              </a:rPr>
              <a:t>privacy  </a:t>
            </a:r>
            <a:r>
              <a:rPr sz="1800" spc="75" dirty="0">
                <a:latin typeface="Arial"/>
                <a:cs typeface="Arial"/>
              </a:rPr>
              <a:t>mechanisms and </a:t>
            </a:r>
            <a:r>
              <a:rPr sz="1800" spc="90" dirty="0">
                <a:latin typeface="Arial"/>
                <a:cs typeface="Arial"/>
              </a:rPr>
              <a:t>authentication </a:t>
            </a:r>
            <a:r>
              <a:rPr sz="1800" spc="40" dirty="0">
                <a:latin typeface="Arial"/>
                <a:cs typeface="Arial"/>
              </a:rPr>
              <a:t>services  are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50" dirty="0">
                <a:latin typeface="Arial"/>
                <a:cs typeface="Arial"/>
              </a:rPr>
              <a:t>place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110" dirty="0">
                <a:latin typeface="Arial"/>
                <a:cs typeface="Arial"/>
              </a:rPr>
              <a:t>support </a:t>
            </a:r>
            <a:r>
              <a:rPr sz="1800" spc="90" dirty="0">
                <a:latin typeface="Arial"/>
                <a:cs typeface="Arial"/>
              </a:rPr>
              <a:t>convergence-  </a:t>
            </a:r>
            <a:r>
              <a:rPr sz="1800" spc="50" dirty="0">
                <a:latin typeface="Arial"/>
                <a:cs typeface="Arial"/>
              </a:rPr>
              <a:t>based</a:t>
            </a:r>
            <a:r>
              <a:rPr sz="1800" spc="80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applications.</a:t>
            </a:r>
            <a:endParaRPr sz="1800" dirty="0">
              <a:latin typeface="Arial"/>
              <a:cs typeface="Arial"/>
            </a:endParaRPr>
          </a:p>
          <a:p>
            <a:pPr marL="299085" marR="45085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They </a:t>
            </a:r>
            <a:r>
              <a:rPr sz="1800" spc="70" dirty="0">
                <a:latin typeface="Arial"/>
                <a:cs typeface="Arial"/>
              </a:rPr>
              <a:t>may </a:t>
            </a:r>
            <a:r>
              <a:rPr sz="1800" spc="60" dirty="0">
                <a:latin typeface="Arial"/>
                <a:cs typeface="Arial"/>
              </a:rPr>
              <a:t>also be able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track </a:t>
            </a:r>
            <a:r>
              <a:rPr sz="1800" spc="60" dirty="0">
                <a:latin typeface="Arial"/>
                <a:cs typeface="Arial"/>
              </a:rPr>
              <a:t>user </a:t>
            </a:r>
            <a:r>
              <a:rPr sz="1800" spc="620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locations </a:t>
            </a:r>
            <a:r>
              <a:rPr sz="1800" spc="135" dirty="0">
                <a:latin typeface="Arial"/>
                <a:cs typeface="Arial"/>
              </a:rPr>
              <a:t>to</a:t>
            </a:r>
            <a:r>
              <a:rPr sz="1800" spc="770" dirty="0">
                <a:latin typeface="Arial"/>
                <a:cs typeface="Arial"/>
              </a:rPr>
              <a:t> </a:t>
            </a:r>
            <a:r>
              <a:rPr sz="1800" spc="110" dirty="0">
                <a:latin typeface="Arial"/>
                <a:cs typeface="Arial"/>
              </a:rPr>
              <a:t>support </a:t>
            </a:r>
            <a:r>
              <a:rPr sz="1800" spc="95" dirty="0">
                <a:latin typeface="Arial"/>
                <a:cs typeface="Arial"/>
              </a:rPr>
              <a:t>remote </a:t>
            </a:r>
            <a:r>
              <a:rPr sz="1800" spc="130" dirty="0">
                <a:latin typeface="Arial"/>
                <a:cs typeface="Arial"/>
              </a:rPr>
              <a:t>print  </a:t>
            </a:r>
            <a:r>
              <a:rPr sz="1800" spc="40" dirty="0">
                <a:latin typeface="Arial"/>
                <a:cs typeface="Arial"/>
              </a:rPr>
              <a:t>services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75" dirty="0">
                <a:latin typeface="Arial"/>
                <a:cs typeface="Arial"/>
              </a:rPr>
              <a:t>storage </a:t>
            </a:r>
            <a:r>
              <a:rPr sz="1800" spc="85" dirty="0">
                <a:latin typeface="Arial"/>
                <a:cs typeface="Arial"/>
              </a:rPr>
              <a:t>facilities 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105" dirty="0">
                <a:latin typeface="Arial"/>
                <a:cs typeface="Arial"/>
              </a:rPr>
              <a:t>mobile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workers.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20867" y="131063"/>
            <a:ext cx="6720840" cy="6361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564505" cy="58298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35"/>
              </a:spcBef>
            </a:pPr>
            <a:r>
              <a:rPr sz="1800" b="1" spc="114" dirty="0">
                <a:latin typeface="Arial"/>
                <a:cs typeface="Arial"/>
              </a:rPr>
              <a:t>1.8 </a:t>
            </a:r>
            <a:r>
              <a:rPr sz="1800" b="1" spc="-90" dirty="0">
                <a:latin typeface="Arial"/>
                <a:cs typeface="Arial"/>
              </a:rPr>
              <a:t>NETWORK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95" dirty="0">
                <a:latin typeface="Arial"/>
                <a:cs typeface="Arial"/>
              </a:rPr>
              <a:t>CONVERGENCE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15" dirty="0">
                <a:latin typeface="Arial"/>
                <a:cs typeface="Arial"/>
              </a:rPr>
              <a:t>Infrastructure</a:t>
            </a:r>
            <a:r>
              <a:rPr sz="1800" spc="15" dirty="0"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100" dirty="0">
                <a:latin typeface="Arial"/>
                <a:cs typeface="Arial"/>
              </a:rPr>
              <a:t>network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90" dirty="0">
                <a:latin typeface="Arial"/>
                <a:cs typeface="Arial"/>
              </a:rPr>
              <a:t>communications  </a:t>
            </a:r>
            <a:r>
              <a:rPr sz="1800" spc="95" dirty="0">
                <a:latin typeface="Arial"/>
                <a:cs typeface="Arial"/>
              </a:rPr>
              <a:t>infrastructure </a:t>
            </a:r>
            <a:r>
              <a:rPr sz="1800" spc="65" dirty="0">
                <a:latin typeface="Arial"/>
                <a:cs typeface="Arial"/>
              </a:rPr>
              <a:t>consists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95" dirty="0">
                <a:latin typeface="Arial"/>
                <a:cs typeface="Arial"/>
              </a:rPr>
              <a:t>communication  links, </a:t>
            </a:r>
            <a:r>
              <a:rPr sz="1800" spc="20" dirty="0">
                <a:latin typeface="Arial"/>
                <a:cs typeface="Arial"/>
              </a:rPr>
              <a:t>LANs, </a:t>
            </a:r>
            <a:r>
              <a:rPr sz="1800" spc="-5" dirty="0">
                <a:latin typeface="Arial"/>
                <a:cs typeface="Arial"/>
              </a:rPr>
              <a:t>WANs,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90" dirty="0">
                <a:latin typeface="Arial"/>
                <a:cs typeface="Arial"/>
              </a:rPr>
              <a:t>Internet </a:t>
            </a:r>
            <a:r>
              <a:rPr sz="1800" spc="75" dirty="0">
                <a:latin typeface="Arial"/>
                <a:cs typeface="Arial"/>
              </a:rPr>
              <a:t>connections  </a:t>
            </a:r>
            <a:r>
              <a:rPr sz="1800" spc="55" dirty="0">
                <a:latin typeface="Arial"/>
                <a:cs typeface="Arial"/>
              </a:rPr>
              <a:t>available </a:t>
            </a:r>
            <a:r>
              <a:rPr sz="1800" spc="135" dirty="0">
                <a:latin typeface="Arial"/>
                <a:cs typeface="Arial"/>
              </a:rPr>
              <a:t>to</a:t>
            </a:r>
            <a:r>
              <a:rPr sz="1800" spc="77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80" dirty="0">
                <a:latin typeface="Arial"/>
                <a:cs typeface="Arial"/>
              </a:rPr>
              <a:t>enterprise. </a:t>
            </a:r>
            <a:r>
              <a:rPr sz="1800" spc="65" dirty="0">
                <a:latin typeface="Arial"/>
                <a:cs typeface="Arial"/>
              </a:rPr>
              <a:t>Increasingly,  </a:t>
            </a:r>
            <a:r>
              <a:rPr sz="1800" spc="80" dirty="0">
                <a:latin typeface="Arial"/>
                <a:cs typeface="Arial"/>
              </a:rPr>
              <a:t>enterprise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network</a:t>
            </a:r>
            <a:endParaRPr sz="1800" dirty="0">
              <a:latin typeface="Arial"/>
              <a:cs typeface="Arial"/>
            </a:endParaRPr>
          </a:p>
          <a:p>
            <a:pPr marL="299085" marR="635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95" dirty="0">
                <a:latin typeface="Arial"/>
                <a:cs typeface="Arial"/>
              </a:rPr>
              <a:t>infrastructure </a:t>
            </a:r>
            <a:r>
              <a:rPr sz="1800" spc="50" dirty="0">
                <a:latin typeface="Arial"/>
                <a:cs typeface="Arial"/>
              </a:rPr>
              <a:t>also </a:t>
            </a:r>
            <a:r>
              <a:rPr sz="1800" spc="75" dirty="0">
                <a:latin typeface="Arial"/>
                <a:cs typeface="Arial"/>
              </a:rPr>
              <a:t>includes </a:t>
            </a:r>
            <a:r>
              <a:rPr sz="1800" spc="114" dirty="0">
                <a:latin typeface="Arial"/>
                <a:cs typeface="Arial"/>
              </a:rPr>
              <a:t>private/public  </a:t>
            </a:r>
            <a:r>
              <a:rPr sz="1800" spc="95" dirty="0">
                <a:latin typeface="Arial"/>
                <a:cs typeface="Arial"/>
              </a:rPr>
              <a:t>cloud </a:t>
            </a:r>
            <a:r>
              <a:rPr sz="1800" spc="75" dirty="0">
                <a:latin typeface="Arial"/>
                <a:cs typeface="Arial"/>
              </a:rPr>
              <a:t>connections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65" dirty="0">
                <a:latin typeface="Arial"/>
                <a:cs typeface="Arial"/>
              </a:rPr>
              <a:t>centers </a:t>
            </a:r>
            <a:r>
              <a:rPr sz="1800" spc="114" dirty="0">
                <a:latin typeface="Arial"/>
                <a:cs typeface="Arial"/>
              </a:rPr>
              <a:t>that </a:t>
            </a:r>
            <a:r>
              <a:rPr sz="1800" spc="95" dirty="0">
                <a:latin typeface="Arial"/>
                <a:cs typeface="Arial"/>
              </a:rPr>
              <a:t>host  </a:t>
            </a:r>
            <a:r>
              <a:rPr sz="1800" spc="130" dirty="0">
                <a:latin typeface="Arial"/>
                <a:cs typeface="Arial"/>
              </a:rPr>
              <a:t>high-volume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65" dirty="0">
                <a:latin typeface="Arial"/>
                <a:cs typeface="Arial"/>
              </a:rPr>
              <a:t>data</a:t>
            </a:r>
            <a:endParaRPr sz="1800" dirty="0">
              <a:latin typeface="Arial"/>
              <a:cs typeface="Arial"/>
            </a:endParaRPr>
          </a:p>
          <a:p>
            <a:pPr marL="29908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75" dirty="0">
                <a:latin typeface="Arial"/>
                <a:cs typeface="Arial"/>
              </a:rPr>
              <a:t>storage and web</a:t>
            </a:r>
            <a:r>
              <a:rPr sz="1800" spc="70" dirty="0">
                <a:latin typeface="Arial"/>
                <a:cs typeface="Arial"/>
              </a:rPr>
              <a:t> </a:t>
            </a:r>
            <a:r>
              <a:rPr sz="1800" spc="40" dirty="0">
                <a:latin typeface="Arial"/>
                <a:cs typeface="Arial"/>
              </a:rPr>
              <a:t>services.</a:t>
            </a:r>
            <a:endParaRPr sz="1800" dirty="0">
              <a:latin typeface="Arial"/>
              <a:cs typeface="Arial"/>
            </a:endParaRPr>
          </a:p>
          <a:p>
            <a:pPr marL="29908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0" dirty="0">
                <a:latin typeface="Arial"/>
                <a:cs typeface="Arial"/>
              </a:rPr>
              <a:t>A </a:t>
            </a:r>
            <a:r>
              <a:rPr sz="1800" spc="60" dirty="0">
                <a:latin typeface="Arial"/>
                <a:cs typeface="Arial"/>
              </a:rPr>
              <a:t>key </a:t>
            </a:r>
            <a:r>
              <a:rPr sz="1800" spc="50" dirty="0">
                <a:latin typeface="Arial"/>
                <a:cs typeface="Arial"/>
              </a:rPr>
              <a:t>aspect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55" dirty="0">
                <a:latin typeface="Arial"/>
                <a:cs typeface="Arial"/>
              </a:rPr>
              <a:t>convergence </a:t>
            </a:r>
            <a:r>
              <a:rPr sz="1800" spc="80" dirty="0">
                <a:latin typeface="Arial"/>
                <a:cs typeface="Arial"/>
              </a:rPr>
              <a:t>at </a:t>
            </a:r>
            <a:r>
              <a:rPr sz="1800" spc="105" dirty="0">
                <a:latin typeface="Arial"/>
                <a:cs typeface="Arial"/>
              </a:rPr>
              <a:t>this </a:t>
            </a:r>
            <a:r>
              <a:rPr sz="1800" spc="50" dirty="0">
                <a:latin typeface="Arial"/>
                <a:cs typeface="Arial"/>
              </a:rPr>
              <a:t>level </a:t>
            </a:r>
            <a:r>
              <a:rPr sz="1800" spc="65" dirty="0">
                <a:latin typeface="Arial"/>
                <a:cs typeface="Arial"/>
              </a:rPr>
              <a:t>is</a:t>
            </a:r>
            <a:r>
              <a:rPr sz="1800" spc="52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the</a:t>
            </a:r>
            <a:endParaRPr sz="1800" dirty="0">
              <a:latin typeface="Arial"/>
              <a:cs typeface="Arial"/>
            </a:endParaRPr>
          </a:p>
          <a:p>
            <a:pPr marL="299085" algn="just">
              <a:lnSpc>
                <a:spcPct val="100000"/>
              </a:lnSpc>
            </a:pPr>
            <a:r>
              <a:rPr sz="1800" spc="95" dirty="0">
                <a:latin typeface="Arial"/>
                <a:cs typeface="Arial"/>
              </a:rPr>
              <a:t>ability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60" dirty="0">
                <a:latin typeface="Arial"/>
                <a:cs typeface="Arial"/>
              </a:rPr>
              <a:t>carry </a:t>
            </a:r>
            <a:r>
              <a:rPr sz="1800" spc="55" dirty="0">
                <a:latin typeface="Arial"/>
                <a:cs typeface="Arial"/>
              </a:rPr>
              <a:t>voice, </a:t>
            </a:r>
            <a:r>
              <a:rPr sz="1800" spc="75" dirty="0">
                <a:latin typeface="Arial"/>
                <a:cs typeface="Arial"/>
              </a:rPr>
              <a:t>image,</a:t>
            </a:r>
            <a:r>
              <a:rPr sz="1800" spc="70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and</a:t>
            </a:r>
            <a:endParaRPr sz="1800" dirty="0">
              <a:latin typeface="Arial"/>
              <a:cs typeface="Arial"/>
            </a:endParaRPr>
          </a:p>
          <a:p>
            <a:pPr marL="299085" marR="571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75" dirty="0">
                <a:latin typeface="Arial"/>
                <a:cs typeface="Arial"/>
              </a:rPr>
              <a:t>video </a:t>
            </a:r>
            <a:r>
              <a:rPr sz="1800" spc="65" dirty="0">
                <a:latin typeface="Arial"/>
                <a:cs typeface="Arial"/>
              </a:rPr>
              <a:t>over </a:t>
            </a:r>
            <a:r>
              <a:rPr sz="1800" spc="95" dirty="0">
                <a:latin typeface="Arial"/>
                <a:cs typeface="Arial"/>
              </a:rPr>
              <a:t>networks </a:t>
            </a:r>
            <a:r>
              <a:rPr sz="1800" spc="110" dirty="0">
                <a:latin typeface="Arial"/>
                <a:cs typeface="Arial"/>
              </a:rPr>
              <a:t>that  </a:t>
            </a:r>
            <a:r>
              <a:rPr sz="1800" spc="55" dirty="0">
                <a:latin typeface="Arial"/>
                <a:cs typeface="Arial"/>
              </a:rPr>
              <a:t>were </a:t>
            </a:r>
            <a:r>
              <a:rPr sz="1800" spc="95" dirty="0">
                <a:latin typeface="Arial"/>
                <a:cs typeface="Arial"/>
              </a:rPr>
              <a:t>originally  </a:t>
            </a:r>
            <a:r>
              <a:rPr sz="1800" spc="75" dirty="0">
                <a:latin typeface="Arial"/>
                <a:cs typeface="Arial"/>
              </a:rPr>
              <a:t>designed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60" dirty="0">
                <a:latin typeface="Arial"/>
                <a:cs typeface="Arial"/>
              </a:rPr>
              <a:t>carry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100" dirty="0">
                <a:latin typeface="Arial"/>
                <a:cs typeface="Arial"/>
              </a:rPr>
              <a:t>traffic. </a:t>
            </a:r>
            <a:r>
              <a:rPr sz="1800" spc="85" dirty="0">
                <a:latin typeface="Arial"/>
                <a:cs typeface="Arial"/>
              </a:rPr>
              <a:t>Infrastructure  </a:t>
            </a:r>
            <a:r>
              <a:rPr sz="1800" spc="55" dirty="0">
                <a:latin typeface="Arial"/>
                <a:cs typeface="Arial"/>
              </a:rPr>
              <a:t>convergence </a:t>
            </a:r>
            <a:r>
              <a:rPr sz="1800" spc="40" dirty="0">
                <a:latin typeface="Arial"/>
                <a:cs typeface="Arial"/>
              </a:rPr>
              <a:t>has</a:t>
            </a:r>
            <a:r>
              <a:rPr sz="1800" spc="70" dirty="0">
                <a:latin typeface="Arial"/>
                <a:cs typeface="Arial"/>
              </a:rPr>
              <a:t> </a:t>
            </a:r>
            <a:r>
              <a:rPr sz="1800" spc="50" dirty="0">
                <a:latin typeface="Arial"/>
                <a:cs typeface="Arial"/>
              </a:rPr>
              <a:t>also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75" dirty="0">
                <a:latin typeface="Arial"/>
                <a:cs typeface="Arial"/>
              </a:rPr>
              <a:t>occurred </a:t>
            </a:r>
            <a:r>
              <a:rPr sz="1800" spc="135" dirty="0">
                <a:latin typeface="Arial"/>
                <a:cs typeface="Arial"/>
              </a:rPr>
              <a:t>for </a:t>
            </a:r>
            <a:r>
              <a:rPr sz="1800" spc="95" dirty="0">
                <a:latin typeface="Arial"/>
                <a:cs typeface="Arial"/>
              </a:rPr>
              <a:t>networks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55" dirty="0">
                <a:latin typeface="Arial"/>
                <a:cs typeface="Arial"/>
              </a:rPr>
              <a:t>were </a:t>
            </a:r>
            <a:r>
              <a:rPr sz="1800" spc="75" dirty="0">
                <a:latin typeface="Arial"/>
                <a:cs typeface="Arial"/>
              </a:rPr>
              <a:t>designed </a:t>
            </a:r>
            <a:r>
              <a:rPr sz="1800" spc="130" dirty="0">
                <a:latin typeface="Arial"/>
                <a:cs typeface="Arial"/>
              </a:rPr>
              <a:t>for  </a:t>
            </a:r>
            <a:r>
              <a:rPr sz="1800" spc="55" dirty="0">
                <a:latin typeface="Arial"/>
                <a:cs typeface="Arial"/>
              </a:rPr>
              <a:t>voice </a:t>
            </a:r>
            <a:r>
              <a:rPr sz="1800" spc="105" dirty="0">
                <a:latin typeface="Arial"/>
                <a:cs typeface="Arial"/>
              </a:rPr>
              <a:t>traffic. </a:t>
            </a:r>
            <a:r>
              <a:rPr sz="1800" spc="30" dirty="0">
                <a:latin typeface="Arial"/>
                <a:cs typeface="Arial"/>
              </a:rPr>
              <a:t>For </a:t>
            </a:r>
            <a:r>
              <a:rPr sz="1800" spc="85" dirty="0">
                <a:latin typeface="Arial"/>
                <a:cs typeface="Arial"/>
              </a:rPr>
              <a:t>example, </a:t>
            </a:r>
            <a:r>
              <a:rPr sz="1800" spc="75" dirty="0">
                <a:latin typeface="Arial"/>
                <a:cs typeface="Arial"/>
              </a:rPr>
              <a:t>video, image, </a:t>
            </a:r>
            <a:r>
              <a:rPr sz="1800" spc="120" dirty="0">
                <a:latin typeface="Arial"/>
                <a:cs typeface="Arial"/>
              </a:rPr>
              <a:t>text, 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65" dirty="0">
                <a:latin typeface="Arial"/>
                <a:cs typeface="Arial"/>
              </a:rPr>
              <a:t>data</a:t>
            </a:r>
            <a:r>
              <a:rPr sz="1800" spc="85" dirty="0">
                <a:latin typeface="Arial"/>
                <a:cs typeface="Arial"/>
              </a:rPr>
              <a:t> </a:t>
            </a:r>
            <a:r>
              <a:rPr sz="1800" spc="40" dirty="0">
                <a:latin typeface="Arial"/>
                <a:cs typeface="Arial"/>
              </a:rPr>
              <a:t>are</a:t>
            </a:r>
            <a:endParaRPr sz="1800" dirty="0">
              <a:latin typeface="Arial"/>
              <a:cs typeface="Arial"/>
            </a:endParaRPr>
          </a:p>
          <a:p>
            <a:pPr marL="299085" marR="635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100" dirty="0">
                <a:latin typeface="Arial"/>
                <a:cs typeface="Arial"/>
              </a:rPr>
              <a:t>routinely </a:t>
            </a:r>
            <a:r>
              <a:rPr sz="1800" spc="70" dirty="0">
                <a:latin typeface="Arial"/>
                <a:cs typeface="Arial"/>
              </a:rPr>
              <a:t>delivered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5" dirty="0">
                <a:latin typeface="Arial"/>
                <a:cs typeface="Arial"/>
              </a:rPr>
              <a:t>smartphone </a:t>
            </a:r>
            <a:r>
              <a:rPr sz="1800" spc="55" dirty="0">
                <a:latin typeface="Arial"/>
                <a:cs typeface="Arial"/>
              </a:rPr>
              <a:t>users </a:t>
            </a:r>
            <a:r>
              <a:rPr sz="1800" spc="65" dirty="0">
                <a:latin typeface="Arial"/>
                <a:cs typeface="Arial"/>
              </a:rPr>
              <a:t>over  </a:t>
            </a:r>
            <a:r>
              <a:rPr sz="1800" spc="60" dirty="0">
                <a:latin typeface="Arial"/>
                <a:cs typeface="Arial"/>
              </a:rPr>
              <a:t>cell </a:t>
            </a:r>
            <a:r>
              <a:rPr sz="1800" spc="85" dirty="0">
                <a:latin typeface="Arial"/>
                <a:cs typeface="Arial"/>
              </a:rPr>
              <a:t>phone </a:t>
            </a:r>
            <a:r>
              <a:rPr sz="1800" spc="90" dirty="0">
                <a:latin typeface="Arial"/>
                <a:cs typeface="Arial"/>
              </a:rPr>
              <a:t>networks.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26252" y="231647"/>
            <a:ext cx="6222492" cy="6338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6507480" cy="58298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b="1" spc="114" dirty="0">
                <a:latin typeface="Arial"/>
                <a:cs typeface="Arial"/>
              </a:rPr>
              <a:t>1.8 </a:t>
            </a:r>
            <a:r>
              <a:rPr sz="1800" b="1" spc="-90" dirty="0">
                <a:latin typeface="Arial"/>
                <a:cs typeface="Arial"/>
              </a:rPr>
              <a:t>NETWORK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-95" dirty="0">
                <a:latin typeface="Arial"/>
                <a:cs typeface="Arial"/>
              </a:rPr>
              <a:t>CONVERGENCE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spc="50" dirty="0">
                <a:latin typeface="Arial"/>
                <a:cs typeface="Arial"/>
              </a:rPr>
              <a:t>The </a:t>
            </a:r>
            <a:r>
              <a:rPr sz="1800" spc="110" dirty="0">
                <a:latin typeface="Arial"/>
                <a:cs typeface="Arial"/>
              </a:rPr>
              <a:t>following </a:t>
            </a:r>
            <a:r>
              <a:rPr sz="1800" spc="105" dirty="0">
                <a:latin typeface="Arial"/>
                <a:cs typeface="Arial"/>
              </a:rPr>
              <a:t>list </a:t>
            </a:r>
            <a:r>
              <a:rPr sz="1800" spc="85" dirty="0">
                <a:latin typeface="Arial"/>
                <a:cs typeface="Arial"/>
              </a:rPr>
              <a:t>summarizes </a:t>
            </a:r>
            <a:r>
              <a:rPr sz="1800" spc="80" dirty="0">
                <a:latin typeface="Arial"/>
                <a:cs typeface="Arial"/>
              </a:rPr>
              <a:t>three </a:t>
            </a:r>
            <a:r>
              <a:rPr sz="1800" spc="65" dirty="0">
                <a:latin typeface="Arial"/>
                <a:cs typeface="Arial"/>
              </a:rPr>
              <a:t>key </a:t>
            </a:r>
            <a:r>
              <a:rPr sz="1800" spc="85" dirty="0">
                <a:latin typeface="Arial"/>
                <a:cs typeface="Arial"/>
              </a:rPr>
              <a:t>benefits </a:t>
            </a:r>
            <a:r>
              <a:rPr sz="1800" spc="130" dirty="0">
                <a:latin typeface="Arial"/>
                <a:cs typeface="Arial"/>
              </a:rPr>
              <a:t>of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100" dirty="0">
                <a:latin typeface="Arial"/>
                <a:cs typeface="Arial"/>
              </a:rPr>
              <a:t>IP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spc="105" dirty="0">
                <a:latin typeface="Arial"/>
                <a:cs typeface="Arial"/>
              </a:rPr>
              <a:t>network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60" dirty="0">
                <a:latin typeface="Arial"/>
                <a:cs typeface="Arial"/>
              </a:rPr>
              <a:t>convergence:</a:t>
            </a:r>
            <a:endParaRPr sz="1800" dirty="0">
              <a:latin typeface="Arial"/>
              <a:cs typeface="Arial"/>
            </a:endParaRPr>
          </a:p>
          <a:p>
            <a:pPr marL="299085" marR="7620" indent="-287020" algn="just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800" b="1" spc="-20" dirty="0">
                <a:latin typeface="Arial"/>
                <a:cs typeface="Arial"/>
              </a:rPr>
              <a:t>Cost </a:t>
            </a:r>
            <a:r>
              <a:rPr sz="1800" b="1" spc="-30" dirty="0">
                <a:latin typeface="Arial"/>
                <a:cs typeface="Arial"/>
              </a:rPr>
              <a:t>savings: </a:t>
            </a:r>
            <a:r>
              <a:rPr sz="1800" spc="90" dirty="0">
                <a:latin typeface="Arial"/>
                <a:cs typeface="Arial"/>
              </a:rPr>
              <a:t>provide significant </a:t>
            </a:r>
            <a:r>
              <a:rPr sz="1800" spc="140" dirty="0">
                <a:latin typeface="Arial"/>
                <a:cs typeface="Arial"/>
              </a:rPr>
              <a:t>double-digit </a:t>
            </a:r>
            <a:r>
              <a:rPr sz="1800" spc="80" dirty="0">
                <a:latin typeface="Arial"/>
                <a:cs typeface="Arial"/>
              </a:rPr>
              <a:t>percent  </a:t>
            </a:r>
            <a:r>
              <a:rPr sz="1800" spc="85" dirty="0">
                <a:latin typeface="Arial"/>
                <a:cs typeface="Arial"/>
              </a:rPr>
              <a:t>reductions</a:t>
            </a:r>
            <a:r>
              <a:rPr sz="1800" spc="670" dirty="0">
                <a:latin typeface="Arial"/>
                <a:cs typeface="Arial"/>
              </a:rPr>
              <a:t> </a:t>
            </a:r>
            <a:r>
              <a:rPr sz="1800" spc="120" dirty="0">
                <a:latin typeface="Arial"/>
                <a:cs typeface="Arial"/>
              </a:rPr>
              <a:t>in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100" dirty="0">
                <a:latin typeface="Arial"/>
                <a:cs typeface="Arial"/>
              </a:rPr>
              <a:t>administration, </a:t>
            </a:r>
            <a:r>
              <a:rPr sz="1800" spc="75" dirty="0">
                <a:latin typeface="Arial"/>
                <a:cs typeface="Arial"/>
              </a:rPr>
              <a:t>maintenance,  and </a:t>
            </a:r>
            <a:r>
              <a:rPr sz="1800" spc="95" dirty="0">
                <a:latin typeface="Arial"/>
                <a:cs typeface="Arial"/>
              </a:rPr>
              <a:t>operating </a:t>
            </a:r>
            <a:r>
              <a:rPr sz="1800" spc="60" dirty="0">
                <a:latin typeface="Arial"/>
                <a:cs typeface="Arial"/>
              </a:rPr>
              <a:t>costs; </a:t>
            </a:r>
            <a:r>
              <a:rPr sz="1800" spc="85" dirty="0">
                <a:latin typeface="Arial"/>
                <a:cs typeface="Arial"/>
              </a:rPr>
              <a:t>converging </a:t>
            </a:r>
            <a:r>
              <a:rPr sz="1800" spc="45" dirty="0">
                <a:latin typeface="Arial"/>
                <a:cs typeface="Arial"/>
              </a:rPr>
              <a:t>legacy </a:t>
            </a:r>
            <a:r>
              <a:rPr sz="1800" spc="95" dirty="0">
                <a:latin typeface="Arial"/>
                <a:cs typeface="Arial"/>
              </a:rPr>
              <a:t>networks </a:t>
            </a:r>
            <a:r>
              <a:rPr sz="1800" spc="114" dirty="0">
                <a:latin typeface="Arial"/>
                <a:cs typeface="Arial"/>
              </a:rPr>
              <a:t>onto 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80" dirty="0">
                <a:latin typeface="Arial"/>
                <a:cs typeface="Arial"/>
              </a:rPr>
              <a:t>single </a:t>
            </a:r>
            <a:r>
              <a:rPr sz="1800" spc="-100" dirty="0">
                <a:latin typeface="Arial"/>
                <a:cs typeface="Arial"/>
              </a:rPr>
              <a:t>IP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50" dirty="0">
                <a:latin typeface="Arial"/>
                <a:cs typeface="Arial"/>
              </a:rPr>
              <a:t>enables </a:t>
            </a:r>
            <a:r>
              <a:rPr sz="1800" spc="95" dirty="0">
                <a:latin typeface="Arial"/>
                <a:cs typeface="Arial"/>
              </a:rPr>
              <a:t>better </a:t>
            </a:r>
            <a:r>
              <a:rPr sz="1800" spc="40" dirty="0">
                <a:latin typeface="Arial"/>
                <a:cs typeface="Arial"/>
              </a:rPr>
              <a:t>use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05" dirty="0">
                <a:latin typeface="Arial"/>
                <a:cs typeface="Arial"/>
              </a:rPr>
              <a:t>existing  </a:t>
            </a:r>
            <a:r>
              <a:rPr sz="1800" spc="55" dirty="0">
                <a:latin typeface="Arial"/>
                <a:cs typeface="Arial"/>
              </a:rPr>
              <a:t>resources,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105" dirty="0">
                <a:latin typeface="Arial"/>
                <a:cs typeface="Arial"/>
              </a:rPr>
              <a:t>implementation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85" dirty="0">
                <a:latin typeface="Arial"/>
                <a:cs typeface="Arial"/>
              </a:rPr>
              <a:t>centralized </a:t>
            </a:r>
            <a:r>
              <a:rPr sz="1800" spc="60" dirty="0">
                <a:latin typeface="Arial"/>
                <a:cs typeface="Arial"/>
              </a:rPr>
              <a:t>capacity  </a:t>
            </a:r>
            <a:r>
              <a:rPr sz="1800" spc="95" dirty="0">
                <a:latin typeface="Arial"/>
                <a:cs typeface="Arial"/>
              </a:rPr>
              <a:t>planning, </a:t>
            </a:r>
            <a:r>
              <a:rPr sz="1800" spc="35" dirty="0">
                <a:latin typeface="Arial"/>
                <a:cs typeface="Arial"/>
              </a:rPr>
              <a:t>asset </a:t>
            </a:r>
            <a:r>
              <a:rPr sz="1800" spc="85" dirty="0">
                <a:latin typeface="Arial"/>
                <a:cs typeface="Arial"/>
              </a:rPr>
              <a:t>management,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80" dirty="0">
                <a:latin typeface="Arial"/>
                <a:cs typeface="Arial"/>
              </a:rPr>
              <a:t>policy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management.</a:t>
            </a:r>
            <a:endParaRPr sz="1800" dirty="0">
              <a:latin typeface="Arial"/>
              <a:cs typeface="Arial"/>
            </a:endParaRPr>
          </a:p>
          <a:p>
            <a:pPr marL="299085" marR="5715" indent="-287020"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720" algn="l"/>
              </a:tabLst>
            </a:pPr>
            <a:r>
              <a:rPr sz="1800" b="1" spc="-20" dirty="0">
                <a:latin typeface="Arial"/>
                <a:cs typeface="Arial"/>
              </a:rPr>
              <a:t>Effectiveness</a:t>
            </a:r>
            <a:r>
              <a:rPr sz="1800" spc="-20" dirty="0">
                <a:latin typeface="Arial"/>
                <a:cs typeface="Arial"/>
              </a:rPr>
              <a:t>: </a:t>
            </a: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70" dirty="0">
                <a:latin typeface="Arial"/>
                <a:cs typeface="Arial"/>
              </a:rPr>
              <a:t>converged </a:t>
            </a:r>
            <a:r>
              <a:rPr sz="1800" spc="95" dirty="0">
                <a:latin typeface="Arial"/>
                <a:cs typeface="Arial"/>
              </a:rPr>
              <a:t>environment </a:t>
            </a:r>
            <a:r>
              <a:rPr sz="1800" spc="40" dirty="0">
                <a:latin typeface="Arial"/>
                <a:cs typeface="Arial"/>
              </a:rPr>
              <a:t>has </a:t>
            </a:r>
            <a:r>
              <a:rPr sz="1800" spc="90" dirty="0">
                <a:latin typeface="Arial"/>
                <a:cs typeface="Arial"/>
              </a:rPr>
              <a:t>the  </a:t>
            </a:r>
            <a:r>
              <a:rPr sz="1800" spc="100" dirty="0">
                <a:latin typeface="Arial"/>
                <a:cs typeface="Arial"/>
              </a:rPr>
              <a:t>potential </a:t>
            </a:r>
            <a:r>
              <a:rPr sz="1800" spc="135" dirty="0">
                <a:latin typeface="Arial"/>
                <a:cs typeface="Arial"/>
              </a:rPr>
              <a:t>to</a:t>
            </a:r>
            <a:r>
              <a:rPr sz="1800" spc="77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provide </a:t>
            </a:r>
            <a:r>
              <a:rPr sz="1800" spc="55" dirty="0">
                <a:latin typeface="Arial"/>
                <a:cs typeface="Arial"/>
              </a:rPr>
              <a:t>users </a:t>
            </a:r>
            <a:r>
              <a:rPr sz="1800" spc="125" dirty="0">
                <a:latin typeface="Arial"/>
                <a:cs typeface="Arial"/>
              </a:rPr>
              <a:t>with </a:t>
            </a:r>
            <a:r>
              <a:rPr sz="1800" spc="85" dirty="0">
                <a:latin typeface="Arial"/>
                <a:cs typeface="Arial"/>
              </a:rPr>
              <a:t>great  </a:t>
            </a:r>
            <a:r>
              <a:rPr sz="1800" spc="110" dirty="0">
                <a:latin typeface="Arial"/>
                <a:cs typeface="Arial"/>
              </a:rPr>
              <a:t>flexibility,  </a:t>
            </a:r>
            <a:r>
              <a:rPr sz="1800" spc="70" dirty="0">
                <a:latin typeface="Arial"/>
                <a:cs typeface="Arial"/>
              </a:rPr>
              <a:t>irrespective </a:t>
            </a:r>
            <a:r>
              <a:rPr sz="1800" spc="135" dirty="0">
                <a:latin typeface="Arial"/>
                <a:cs typeface="Arial"/>
              </a:rPr>
              <a:t>of </a:t>
            </a:r>
            <a:r>
              <a:rPr sz="1800" spc="65" dirty="0">
                <a:latin typeface="Arial"/>
                <a:cs typeface="Arial"/>
              </a:rPr>
              <a:t>where </a:t>
            </a:r>
            <a:r>
              <a:rPr sz="1800" spc="80" dirty="0">
                <a:latin typeface="Arial"/>
                <a:cs typeface="Arial"/>
              </a:rPr>
              <a:t>they </a:t>
            </a:r>
            <a:r>
              <a:rPr sz="1800" spc="45" dirty="0">
                <a:latin typeface="Arial"/>
                <a:cs typeface="Arial"/>
              </a:rPr>
              <a:t>are. </a:t>
            </a:r>
            <a:r>
              <a:rPr sz="1800" spc="-100" dirty="0">
                <a:latin typeface="Arial"/>
                <a:cs typeface="Arial"/>
              </a:rPr>
              <a:t>IP </a:t>
            </a:r>
            <a:r>
              <a:rPr sz="1800" spc="55" dirty="0">
                <a:latin typeface="Arial"/>
                <a:cs typeface="Arial"/>
              </a:rPr>
              <a:t>convergence </a:t>
            </a:r>
            <a:r>
              <a:rPr sz="1800" spc="70" dirty="0">
                <a:latin typeface="Arial"/>
                <a:cs typeface="Arial"/>
              </a:rPr>
              <a:t>allows  companies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50" dirty="0">
                <a:latin typeface="Arial"/>
                <a:cs typeface="Arial"/>
              </a:rPr>
              <a:t>create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05" dirty="0">
                <a:latin typeface="Arial"/>
                <a:cs typeface="Arial"/>
              </a:rPr>
              <a:t>more mobile </a:t>
            </a:r>
            <a:r>
              <a:rPr sz="1800" spc="95" dirty="0">
                <a:latin typeface="Arial"/>
                <a:cs typeface="Arial"/>
              </a:rPr>
              <a:t>workforce. </a:t>
            </a:r>
            <a:r>
              <a:rPr sz="1800" spc="85" dirty="0">
                <a:latin typeface="Arial"/>
                <a:cs typeface="Arial"/>
              </a:rPr>
              <a:t>Mobile  </a:t>
            </a:r>
            <a:r>
              <a:rPr sz="1800" spc="90" dirty="0">
                <a:latin typeface="Arial"/>
                <a:cs typeface="Arial"/>
              </a:rPr>
              <a:t>workers </a:t>
            </a:r>
            <a:r>
              <a:rPr sz="1800" spc="40" dirty="0">
                <a:latin typeface="Arial"/>
                <a:cs typeface="Arial"/>
              </a:rPr>
              <a:t>can use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95" dirty="0">
                <a:latin typeface="Arial"/>
                <a:cs typeface="Arial"/>
              </a:rPr>
              <a:t>virtual </a:t>
            </a:r>
            <a:r>
              <a:rPr sz="1800" spc="80" dirty="0">
                <a:latin typeface="Arial"/>
                <a:cs typeface="Arial"/>
              </a:rPr>
              <a:t>private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-50" dirty="0">
                <a:latin typeface="Arial"/>
                <a:cs typeface="Arial"/>
              </a:rPr>
              <a:t>(VPN) </a:t>
            </a:r>
            <a:r>
              <a:rPr sz="1800" spc="130" dirty="0">
                <a:latin typeface="Arial"/>
                <a:cs typeface="Arial"/>
              </a:rPr>
              <a:t>to  </a:t>
            </a:r>
            <a:r>
              <a:rPr sz="1800" spc="90" dirty="0">
                <a:latin typeface="Arial"/>
                <a:cs typeface="Arial"/>
              </a:rPr>
              <a:t>remotely </a:t>
            </a:r>
            <a:r>
              <a:rPr sz="1800" spc="10" dirty="0">
                <a:latin typeface="Arial"/>
                <a:cs typeface="Arial"/>
              </a:rPr>
              <a:t>access </a:t>
            </a:r>
            <a:r>
              <a:rPr sz="1800" spc="65" dirty="0">
                <a:latin typeface="Arial"/>
                <a:cs typeface="Arial"/>
              </a:rPr>
              <a:t>business </a:t>
            </a:r>
            <a:r>
              <a:rPr sz="1800" spc="85" dirty="0">
                <a:latin typeface="Arial"/>
                <a:cs typeface="Arial"/>
              </a:rPr>
              <a:t>applications  </a:t>
            </a:r>
            <a:r>
              <a:rPr sz="1800" spc="75" dirty="0">
                <a:latin typeface="Arial"/>
                <a:cs typeface="Arial"/>
              </a:rPr>
              <a:t>and  </a:t>
            </a:r>
            <a:r>
              <a:rPr sz="1800" spc="100" dirty="0">
                <a:latin typeface="Arial"/>
                <a:cs typeface="Arial"/>
              </a:rPr>
              <a:t>communication </a:t>
            </a:r>
            <a:r>
              <a:rPr sz="1800" spc="40" dirty="0">
                <a:latin typeface="Arial"/>
                <a:cs typeface="Arial"/>
              </a:rPr>
              <a:t>services </a:t>
            </a:r>
            <a:r>
              <a:rPr sz="1800" spc="105" dirty="0">
                <a:latin typeface="Arial"/>
                <a:cs typeface="Arial"/>
              </a:rPr>
              <a:t>on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80" dirty="0">
                <a:latin typeface="Arial"/>
                <a:cs typeface="Arial"/>
              </a:rPr>
              <a:t>corporate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network.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Font typeface="Arial"/>
              <a:buChar char="•"/>
              <a:tabLst>
                <a:tab pos="299720" algn="l"/>
              </a:tabLst>
            </a:pPr>
            <a:r>
              <a:rPr sz="1800" b="1" spc="20" dirty="0">
                <a:latin typeface="Arial"/>
                <a:cs typeface="Arial"/>
              </a:rPr>
              <a:t>Transformation</a:t>
            </a:r>
            <a:r>
              <a:rPr sz="1800" spc="20" dirty="0">
                <a:latin typeface="Arial"/>
                <a:cs typeface="Arial"/>
              </a:rPr>
              <a:t>: </a:t>
            </a:r>
            <a:r>
              <a:rPr sz="1800" spc="50" dirty="0">
                <a:latin typeface="Arial"/>
                <a:cs typeface="Arial"/>
              </a:rPr>
              <a:t>enables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105" dirty="0">
                <a:latin typeface="Arial"/>
                <a:cs typeface="Arial"/>
              </a:rPr>
              <a:t>enterprise-wide adoption 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5" dirty="0">
                <a:latin typeface="Arial"/>
                <a:cs typeface="Arial"/>
              </a:rPr>
              <a:t>global </a:t>
            </a:r>
            <a:r>
              <a:rPr sz="1800" spc="75" dirty="0">
                <a:latin typeface="Arial"/>
                <a:cs typeface="Arial"/>
              </a:rPr>
              <a:t>standards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75" dirty="0">
                <a:latin typeface="Arial"/>
                <a:cs typeface="Arial"/>
              </a:rPr>
              <a:t>best </a:t>
            </a:r>
            <a:r>
              <a:rPr sz="1800" spc="65" dirty="0">
                <a:latin typeface="Arial"/>
                <a:cs typeface="Arial"/>
              </a:rPr>
              <a:t>practices, </a:t>
            </a:r>
            <a:r>
              <a:rPr sz="1800" spc="100" dirty="0">
                <a:latin typeface="Arial"/>
                <a:cs typeface="Arial"/>
              </a:rPr>
              <a:t>thus </a:t>
            </a:r>
            <a:r>
              <a:rPr sz="1800" spc="110" dirty="0">
                <a:latin typeface="Arial"/>
                <a:cs typeface="Arial"/>
              </a:rPr>
              <a:t>providing  </a:t>
            </a:r>
            <a:r>
              <a:rPr sz="1800" spc="95" dirty="0">
                <a:latin typeface="Arial"/>
                <a:cs typeface="Arial"/>
              </a:rPr>
              <a:t>better </a:t>
            </a:r>
            <a:r>
              <a:rPr sz="1800" spc="70" dirty="0">
                <a:latin typeface="Arial"/>
                <a:cs typeface="Arial"/>
              </a:rPr>
              <a:t>data, </a:t>
            </a:r>
            <a:r>
              <a:rPr sz="1800" spc="55" dirty="0">
                <a:latin typeface="Arial"/>
                <a:cs typeface="Arial"/>
              </a:rPr>
              <a:t>enhanced </a:t>
            </a:r>
            <a:r>
              <a:rPr sz="1800" spc="125" dirty="0">
                <a:latin typeface="Arial"/>
                <a:cs typeface="Arial"/>
              </a:rPr>
              <a:t>real-time </a:t>
            </a:r>
            <a:r>
              <a:rPr sz="1800" spc="75" dirty="0">
                <a:latin typeface="Arial"/>
                <a:cs typeface="Arial"/>
              </a:rPr>
              <a:t>decision </a:t>
            </a:r>
            <a:r>
              <a:rPr sz="1800" spc="105" dirty="0">
                <a:latin typeface="Arial"/>
                <a:cs typeface="Arial"/>
              </a:rPr>
              <a:t>making, </a:t>
            </a:r>
            <a:r>
              <a:rPr sz="1800" spc="85" dirty="0">
                <a:latin typeface="Arial"/>
                <a:cs typeface="Arial"/>
              </a:rPr>
              <a:t>and  </a:t>
            </a:r>
            <a:r>
              <a:rPr sz="1800" spc="100" dirty="0">
                <a:latin typeface="Arial"/>
                <a:cs typeface="Arial"/>
              </a:rPr>
              <a:t>improved </a:t>
            </a:r>
            <a:r>
              <a:rPr sz="1800" spc="90" dirty="0">
                <a:latin typeface="Arial"/>
                <a:cs typeface="Arial"/>
              </a:rPr>
              <a:t>execution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65" dirty="0">
                <a:latin typeface="Arial"/>
                <a:cs typeface="Arial"/>
              </a:rPr>
              <a:t>key </a:t>
            </a:r>
            <a:r>
              <a:rPr sz="1800" spc="60" dirty="0">
                <a:latin typeface="Arial"/>
                <a:cs typeface="Arial"/>
              </a:rPr>
              <a:t>business </a:t>
            </a:r>
            <a:r>
              <a:rPr sz="1800" spc="45" dirty="0">
                <a:latin typeface="Arial"/>
                <a:cs typeface="Arial"/>
              </a:rPr>
              <a:t>processes </a:t>
            </a:r>
            <a:r>
              <a:rPr sz="1800" spc="80" dirty="0">
                <a:latin typeface="Arial"/>
                <a:cs typeface="Arial"/>
              </a:rPr>
              <a:t>and  operations.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71716" y="1306067"/>
            <a:ext cx="4876800" cy="5251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7845" y="0"/>
            <a:ext cx="5780405" cy="57502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92250" marR="996315" indent="-652780">
              <a:lnSpc>
                <a:spcPct val="100000"/>
              </a:lnSpc>
              <a:spcBef>
                <a:spcPts val="100"/>
              </a:spcBef>
            </a:pPr>
            <a:endParaRPr sz="305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114" dirty="0">
                <a:latin typeface="Arial"/>
                <a:cs typeface="Arial"/>
              </a:rPr>
              <a:t>1.9 </a:t>
            </a:r>
            <a:r>
              <a:rPr sz="1800" b="1" spc="-40" dirty="0">
                <a:latin typeface="Arial"/>
                <a:cs typeface="Arial"/>
              </a:rPr>
              <a:t>UNIFIED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COMMUNICATIONS</a:t>
            </a:r>
            <a:endParaRPr sz="1800" dirty="0">
              <a:latin typeface="Arial"/>
              <a:cs typeface="Arial"/>
            </a:endParaRPr>
          </a:p>
          <a:p>
            <a:pPr marL="29908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0" dirty="0">
                <a:latin typeface="Arial"/>
                <a:cs typeface="Arial"/>
              </a:rPr>
              <a:t>A </a:t>
            </a:r>
            <a:r>
              <a:rPr sz="1800" spc="75" dirty="0">
                <a:latin typeface="Arial"/>
                <a:cs typeface="Arial"/>
              </a:rPr>
              <a:t>concept related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55" dirty="0">
                <a:latin typeface="Arial"/>
                <a:cs typeface="Arial"/>
              </a:rPr>
              <a:t>convergence</a:t>
            </a:r>
            <a:r>
              <a:rPr sz="1800" spc="120" dirty="0">
                <a:latin typeface="Arial"/>
                <a:cs typeface="Arial"/>
              </a:rPr>
              <a:t> </a:t>
            </a:r>
            <a:r>
              <a:rPr sz="1800" spc="60" dirty="0">
                <a:latin typeface="Arial"/>
                <a:cs typeface="Arial"/>
              </a:rPr>
              <a:t>is</a:t>
            </a:r>
            <a:endParaRPr sz="1800" dirty="0">
              <a:latin typeface="Arial"/>
              <a:cs typeface="Arial"/>
            </a:endParaRPr>
          </a:p>
          <a:p>
            <a:pPr marL="299085" algn="just">
              <a:lnSpc>
                <a:spcPct val="100000"/>
              </a:lnSpc>
            </a:pPr>
            <a:r>
              <a:rPr sz="1800" spc="105" dirty="0">
                <a:latin typeface="Arial"/>
                <a:cs typeface="Arial"/>
              </a:rPr>
              <a:t>unified </a:t>
            </a:r>
            <a:r>
              <a:rPr sz="1800" spc="90" dirty="0">
                <a:latin typeface="Arial"/>
                <a:cs typeface="Arial"/>
              </a:rPr>
              <a:t>communications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(UC).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90" dirty="0">
                <a:latin typeface="Arial"/>
                <a:cs typeface="Arial"/>
              </a:rPr>
              <a:t>It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100" dirty="0">
                <a:latin typeface="Arial"/>
                <a:cs typeface="Arial"/>
              </a:rPr>
              <a:t>integration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25" dirty="0">
                <a:latin typeface="Arial"/>
                <a:cs typeface="Arial"/>
              </a:rPr>
              <a:t>real-time </a:t>
            </a:r>
            <a:r>
              <a:rPr sz="1800" spc="80" dirty="0">
                <a:latin typeface="Arial"/>
                <a:cs typeface="Arial"/>
              </a:rPr>
              <a:t>enterprise  </a:t>
            </a:r>
            <a:r>
              <a:rPr sz="1800" spc="100" dirty="0">
                <a:latin typeface="Arial"/>
                <a:cs typeface="Arial"/>
              </a:rPr>
              <a:t>communication </a:t>
            </a:r>
            <a:r>
              <a:rPr sz="1800" spc="40" dirty="0">
                <a:latin typeface="Arial"/>
                <a:cs typeface="Arial"/>
              </a:rPr>
              <a:t>services </a:t>
            </a:r>
            <a:r>
              <a:rPr sz="1800" spc="65" dirty="0">
                <a:latin typeface="Arial"/>
                <a:cs typeface="Arial"/>
              </a:rPr>
              <a:t>such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95" dirty="0">
                <a:latin typeface="Arial"/>
                <a:cs typeface="Arial"/>
              </a:rPr>
              <a:t>instant  </a:t>
            </a:r>
            <a:r>
              <a:rPr sz="1800" spc="70" dirty="0">
                <a:latin typeface="Arial"/>
                <a:cs typeface="Arial"/>
              </a:rPr>
              <a:t>messaging, </a:t>
            </a:r>
            <a:r>
              <a:rPr sz="1800" spc="50" dirty="0">
                <a:latin typeface="Arial"/>
                <a:cs typeface="Arial"/>
              </a:rPr>
              <a:t>presence </a:t>
            </a:r>
            <a:r>
              <a:rPr sz="1800" spc="114" dirty="0">
                <a:latin typeface="Arial"/>
                <a:cs typeface="Arial"/>
              </a:rPr>
              <a:t>information, </a:t>
            </a:r>
            <a:r>
              <a:rPr sz="1800" spc="55" dirty="0">
                <a:latin typeface="Arial"/>
                <a:cs typeface="Arial"/>
              </a:rPr>
              <a:t>voice  </a:t>
            </a:r>
            <a:r>
              <a:rPr sz="1800" spc="90" dirty="0">
                <a:latin typeface="Arial"/>
                <a:cs typeface="Arial"/>
              </a:rPr>
              <a:t>(including </a:t>
            </a:r>
            <a:r>
              <a:rPr sz="1800" spc="-95" dirty="0">
                <a:latin typeface="Arial"/>
                <a:cs typeface="Arial"/>
              </a:rPr>
              <a:t>IP </a:t>
            </a:r>
            <a:r>
              <a:rPr sz="1800" spc="75" dirty="0">
                <a:latin typeface="Arial"/>
                <a:cs typeface="Arial"/>
              </a:rPr>
              <a:t>telephony), web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75" dirty="0">
                <a:latin typeface="Arial"/>
                <a:cs typeface="Arial"/>
              </a:rPr>
              <a:t>video  </a:t>
            </a:r>
            <a:r>
              <a:rPr sz="1800" spc="80" dirty="0">
                <a:latin typeface="Arial"/>
                <a:cs typeface="Arial"/>
              </a:rPr>
              <a:t>conferencing, and </a:t>
            </a:r>
            <a:r>
              <a:rPr sz="1800" spc="40" dirty="0">
                <a:latin typeface="Arial"/>
                <a:cs typeface="Arial"/>
              </a:rPr>
              <a:t>speech </a:t>
            </a:r>
            <a:r>
              <a:rPr sz="1800" spc="100" dirty="0">
                <a:latin typeface="Arial"/>
                <a:cs typeface="Arial"/>
              </a:rPr>
              <a:t>recognition </a:t>
            </a:r>
            <a:r>
              <a:rPr sz="1800" spc="120" dirty="0">
                <a:latin typeface="Arial"/>
                <a:cs typeface="Arial"/>
              </a:rPr>
              <a:t>with  </a:t>
            </a:r>
            <a:r>
              <a:rPr sz="1800" spc="125" dirty="0">
                <a:latin typeface="Arial"/>
                <a:cs typeface="Arial"/>
              </a:rPr>
              <a:t>nonreal- </a:t>
            </a:r>
            <a:r>
              <a:rPr sz="1800" spc="114" dirty="0">
                <a:latin typeface="Arial"/>
                <a:cs typeface="Arial"/>
              </a:rPr>
              <a:t>time </a:t>
            </a:r>
            <a:r>
              <a:rPr sz="1800" spc="100" dirty="0">
                <a:latin typeface="Arial"/>
                <a:cs typeface="Arial"/>
              </a:rPr>
              <a:t>communication </a:t>
            </a:r>
            <a:r>
              <a:rPr sz="1800" spc="40" dirty="0">
                <a:latin typeface="Arial"/>
                <a:cs typeface="Arial"/>
              </a:rPr>
              <a:t>services </a:t>
            </a:r>
            <a:r>
              <a:rPr sz="1800" spc="65" dirty="0">
                <a:latin typeface="Arial"/>
                <a:cs typeface="Arial"/>
              </a:rPr>
              <a:t>such </a:t>
            </a:r>
            <a:r>
              <a:rPr sz="1800" spc="5" dirty="0">
                <a:latin typeface="Arial"/>
                <a:cs typeface="Arial"/>
              </a:rPr>
              <a:t>as  </a:t>
            </a:r>
            <a:r>
              <a:rPr sz="1800" spc="105" dirty="0">
                <a:latin typeface="Arial"/>
                <a:cs typeface="Arial"/>
              </a:rPr>
              <a:t>unified </a:t>
            </a:r>
            <a:r>
              <a:rPr sz="1800" spc="75" dirty="0">
                <a:latin typeface="Arial"/>
                <a:cs typeface="Arial"/>
              </a:rPr>
              <a:t>messaging </a:t>
            </a:r>
            <a:r>
              <a:rPr sz="1800" spc="85" dirty="0">
                <a:latin typeface="Arial"/>
                <a:cs typeface="Arial"/>
              </a:rPr>
              <a:t>(integrated </a:t>
            </a:r>
            <a:r>
              <a:rPr sz="1800" spc="55" dirty="0">
                <a:latin typeface="Arial"/>
                <a:cs typeface="Arial"/>
              </a:rPr>
              <a:t>voice </a:t>
            </a:r>
            <a:r>
              <a:rPr sz="1800" spc="100" dirty="0">
                <a:latin typeface="Arial"/>
                <a:cs typeface="Arial"/>
              </a:rPr>
              <a:t>mail,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130" dirty="0">
                <a:latin typeface="Arial"/>
                <a:cs typeface="Arial"/>
              </a:rPr>
              <a:t>e-mail,  </a:t>
            </a:r>
            <a:r>
              <a:rPr sz="1800" spc="-90" dirty="0">
                <a:latin typeface="Arial"/>
                <a:cs typeface="Arial"/>
              </a:rPr>
              <a:t>SMS, </a:t>
            </a:r>
            <a:r>
              <a:rPr sz="1800" spc="75" dirty="0">
                <a:latin typeface="Arial"/>
                <a:cs typeface="Arial"/>
              </a:rPr>
              <a:t>and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fax).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spcBef>
                <a:spcPts val="2160"/>
              </a:spcBef>
              <a:buChar char="•"/>
              <a:tabLst>
                <a:tab pos="299720" algn="l"/>
              </a:tabLst>
            </a:pPr>
            <a:r>
              <a:rPr sz="1800" spc="10" dirty="0">
                <a:latin typeface="Arial"/>
                <a:cs typeface="Arial"/>
              </a:rPr>
              <a:t>Whereas </a:t>
            </a:r>
            <a:r>
              <a:rPr sz="1800" spc="80" dirty="0">
                <a:latin typeface="Arial"/>
                <a:cs typeface="Arial"/>
              </a:rPr>
              <a:t>enterprise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55" dirty="0">
                <a:latin typeface="Arial"/>
                <a:cs typeface="Arial"/>
              </a:rPr>
              <a:t>convergence  </a:t>
            </a:r>
            <a:r>
              <a:rPr sz="1800" spc="60" dirty="0">
                <a:latin typeface="Arial"/>
                <a:cs typeface="Arial"/>
              </a:rPr>
              <a:t>focuses</a:t>
            </a:r>
            <a:r>
              <a:rPr sz="1800" spc="620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on </a:t>
            </a:r>
            <a:r>
              <a:rPr sz="1800" spc="90" dirty="0">
                <a:latin typeface="Arial"/>
                <a:cs typeface="Arial"/>
              </a:rPr>
              <a:t>the consolidation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00" dirty="0">
                <a:latin typeface="Arial"/>
                <a:cs typeface="Arial"/>
              </a:rPr>
              <a:t>traditionally  distinct </a:t>
            </a:r>
            <a:r>
              <a:rPr sz="1800" spc="55" dirty="0">
                <a:latin typeface="Arial"/>
                <a:cs typeface="Arial"/>
              </a:rPr>
              <a:t>voice, </a:t>
            </a:r>
            <a:r>
              <a:rPr sz="1800" spc="75" dirty="0">
                <a:latin typeface="Arial"/>
                <a:cs typeface="Arial"/>
              </a:rPr>
              <a:t>video,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95" dirty="0">
                <a:latin typeface="Arial"/>
                <a:cs typeface="Arial"/>
              </a:rPr>
              <a:t>communications  networks </a:t>
            </a:r>
            <a:r>
              <a:rPr sz="1800" spc="120" dirty="0">
                <a:latin typeface="Arial"/>
                <a:cs typeface="Arial"/>
              </a:rPr>
              <a:t>into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10" dirty="0">
                <a:latin typeface="Arial"/>
                <a:cs typeface="Arial"/>
              </a:rPr>
              <a:t>common  </a:t>
            </a:r>
            <a:r>
              <a:rPr sz="1800" spc="95" dirty="0">
                <a:latin typeface="Arial"/>
                <a:cs typeface="Arial"/>
              </a:rPr>
              <a:t>infrastructure, </a:t>
            </a:r>
            <a:r>
              <a:rPr sz="1800" spc="-55" dirty="0">
                <a:latin typeface="Arial"/>
                <a:cs typeface="Arial"/>
              </a:rPr>
              <a:t>UC  </a:t>
            </a:r>
            <a:r>
              <a:rPr sz="1800" spc="60" dirty="0">
                <a:latin typeface="Arial"/>
                <a:cs typeface="Arial"/>
              </a:rPr>
              <a:t>focuses </a:t>
            </a:r>
            <a:r>
              <a:rPr sz="1800" spc="105" dirty="0">
                <a:latin typeface="Arial"/>
                <a:cs typeface="Arial"/>
              </a:rPr>
              <a:t>on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00" dirty="0">
                <a:latin typeface="Arial"/>
                <a:cs typeface="Arial"/>
              </a:rPr>
              <a:t>integration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25" dirty="0">
                <a:latin typeface="Arial"/>
                <a:cs typeface="Arial"/>
              </a:rPr>
              <a:t>real-time  </a:t>
            </a:r>
            <a:r>
              <a:rPr sz="1800" spc="100" dirty="0">
                <a:latin typeface="Arial"/>
                <a:cs typeface="Arial"/>
              </a:rPr>
              <a:t>communication </a:t>
            </a:r>
            <a:r>
              <a:rPr sz="1800" spc="40" dirty="0">
                <a:latin typeface="Arial"/>
                <a:cs typeface="Arial"/>
              </a:rPr>
              <a:t>services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114" dirty="0">
                <a:latin typeface="Arial"/>
                <a:cs typeface="Arial"/>
              </a:rPr>
              <a:t>optimize </a:t>
            </a:r>
            <a:r>
              <a:rPr sz="1800" spc="60" dirty="0">
                <a:latin typeface="Arial"/>
                <a:cs typeface="Arial"/>
              </a:rPr>
              <a:t>business  </a:t>
            </a:r>
            <a:r>
              <a:rPr sz="1800" spc="45" dirty="0">
                <a:latin typeface="Arial"/>
                <a:cs typeface="Arial"/>
              </a:rPr>
              <a:t>processes</a:t>
            </a:r>
            <a:r>
              <a:rPr lang="en-US" spc="45" dirty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60235" y="848867"/>
            <a:ext cx="5576316" cy="5643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6885" y="0"/>
            <a:ext cx="5285740" cy="183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1065" marR="440690" algn="ctr">
              <a:lnSpc>
                <a:spcPct val="100000"/>
              </a:lnSpc>
              <a:spcBef>
                <a:spcPts val="100"/>
              </a:spcBef>
            </a:pPr>
            <a:endParaRPr sz="2850" dirty="0">
              <a:latin typeface="Arial"/>
              <a:cs typeface="Arial"/>
            </a:endParaRPr>
          </a:p>
          <a:p>
            <a:pPr marL="12700" marR="1408430">
              <a:lnSpc>
                <a:spcPct val="100000"/>
              </a:lnSpc>
              <a:tabLst>
                <a:tab pos="559435" algn="l"/>
                <a:tab pos="1715135" algn="l"/>
                <a:tab pos="2091055" algn="l"/>
                <a:tab pos="2560955" algn="l"/>
                <a:tab pos="3514725" algn="l"/>
              </a:tabLst>
            </a:pPr>
            <a:r>
              <a:rPr sz="1800" b="1" spc="120" dirty="0">
                <a:latin typeface="Arial"/>
                <a:cs typeface="Arial"/>
              </a:rPr>
              <a:t>1.9 </a:t>
            </a:r>
            <a:r>
              <a:rPr sz="1800" b="1" spc="-40" dirty="0">
                <a:latin typeface="Arial"/>
                <a:cs typeface="Arial"/>
              </a:rPr>
              <a:t>UNIFIED </a:t>
            </a:r>
            <a:r>
              <a:rPr sz="1800" b="1" spc="-15" dirty="0">
                <a:latin typeface="Arial"/>
                <a:cs typeface="Arial"/>
              </a:rPr>
              <a:t>COMMUNICATIONS  </a:t>
            </a:r>
            <a:r>
              <a:rPr sz="1800" b="1" spc="-65" dirty="0">
                <a:latin typeface="Arial"/>
                <a:cs typeface="Arial"/>
              </a:rPr>
              <a:t>Key</a:t>
            </a:r>
            <a:r>
              <a:rPr sz="1800" b="1" dirty="0">
                <a:latin typeface="Arial"/>
                <a:cs typeface="Arial"/>
              </a:rPr>
              <a:t>	e</a:t>
            </a:r>
            <a:r>
              <a:rPr sz="1800" b="1" spc="20" dirty="0">
                <a:latin typeface="Arial"/>
                <a:cs typeface="Arial"/>
              </a:rPr>
              <a:t>lem</a:t>
            </a:r>
            <a:r>
              <a:rPr sz="1800" b="1" spc="25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nts	</a:t>
            </a:r>
            <a:r>
              <a:rPr sz="1800" b="1" spc="50" dirty="0">
                <a:latin typeface="Arial"/>
                <a:cs typeface="Arial"/>
              </a:rPr>
              <a:t>o</a:t>
            </a:r>
            <a:r>
              <a:rPr sz="1800" b="1" spc="20" dirty="0">
                <a:latin typeface="Arial"/>
                <a:cs typeface="Arial"/>
              </a:rPr>
              <a:t>f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-45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C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5" dirty="0">
                <a:latin typeface="Arial"/>
                <a:cs typeface="Arial"/>
              </a:rPr>
              <a:t>i</a:t>
            </a:r>
            <a:r>
              <a:rPr sz="1800" b="1" spc="15" dirty="0">
                <a:latin typeface="Arial"/>
                <a:cs typeface="Arial"/>
              </a:rPr>
              <a:t>n</a:t>
            </a:r>
            <a:r>
              <a:rPr sz="1800" b="1" spc="-70" dirty="0">
                <a:latin typeface="Arial"/>
                <a:cs typeface="Arial"/>
              </a:rPr>
              <a:t>c</a:t>
            </a:r>
            <a:r>
              <a:rPr sz="1800" b="1" spc="5" dirty="0">
                <a:latin typeface="Arial"/>
                <a:cs typeface="Arial"/>
              </a:rPr>
              <a:t>l</a:t>
            </a:r>
            <a:r>
              <a:rPr sz="1800" b="1" spc="15" dirty="0">
                <a:latin typeface="Arial"/>
                <a:cs typeface="Arial"/>
              </a:rPr>
              <a:t>u</a:t>
            </a:r>
            <a:r>
              <a:rPr sz="1800" b="1" spc="10" dirty="0">
                <a:latin typeface="Arial"/>
                <a:cs typeface="Arial"/>
              </a:rPr>
              <a:t>d</a:t>
            </a:r>
            <a:r>
              <a:rPr sz="1800" b="1" spc="15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20" dirty="0">
                <a:latin typeface="Arial"/>
                <a:cs typeface="Arial"/>
              </a:rPr>
              <a:t>the  </a:t>
            </a:r>
            <a:r>
              <a:rPr sz="1800" b="1" spc="15" dirty="0">
                <a:latin typeface="Arial"/>
                <a:cs typeface="Arial"/>
              </a:rPr>
              <a:t>following:</a:t>
            </a:r>
            <a:endParaRPr sz="1800" dirty="0">
              <a:latin typeface="Arial"/>
              <a:cs typeface="Arial"/>
            </a:endParaRPr>
          </a:p>
          <a:p>
            <a:pPr marL="299085" marR="1408430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  <a:tab pos="1382395" algn="l"/>
                <a:tab pos="2174875" algn="l"/>
                <a:tab pos="3456940" algn="l"/>
              </a:tabLst>
            </a:pPr>
            <a:r>
              <a:rPr sz="1800" spc="-55" dirty="0">
                <a:latin typeface="Arial"/>
                <a:cs typeface="Arial"/>
              </a:rPr>
              <a:t>UC </a:t>
            </a:r>
            <a:r>
              <a:rPr sz="1800" spc="60" dirty="0">
                <a:latin typeface="Arial"/>
                <a:cs typeface="Arial"/>
              </a:rPr>
              <a:t>systems </a:t>
            </a:r>
            <a:r>
              <a:rPr sz="1800" spc="80" dirty="0">
                <a:latin typeface="Arial"/>
                <a:cs typeface="Arial"/>
              </a:rPr>
              <a:t>typically </a:t>
            </a:r>
            <a:r>
              <a:rPr sz="1800" spc="90" dirty="0">
                <a:latin typeface="Arial"/>
                <a:cs typeface="Arial"/>
              </a:rPr>
              <a:t>provide </a:t>
            </a:r>
            <a:r>
              <a:rPr sz="1800" spc="-10" dirty="0">
                <a:latin typeface="Arial"/>
                <a:cs typeface="Arial"/>
              </a:rPr>
              <a:t>a  </a:t>
            </a:r>
            <a:r>
              <a:rPr sz="1800" spc="145" dirty="0">
                <a:latin typeface="Arial"/>
                <a:cs typeface="Arial"/>
              </a:rPr>
              <a:t>un</a:t>
            </a:r>
            <a:r>
              <a:rPr sz="1800" spc="45" dirty="0">
                <a:latin typeface="Arial"/>
                <a:cs typeface="Arial"/>
              </a:rPr>
              <a:t>i</a:t>
            </a:r>
            <a:r>
              <a:rPr sz="1800" spc="155" dirty="0">
                <a:latin typeface="Arial"/>
                <a:cs typeface="Arial"/>
              </a:rPr>
              <a:t>f</a:t>
            </a:r>
            <a:r>
              <a:rPr sz="1800" spc="114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3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70" dirty="0">
                <a:latin typeface="Arial"/>
                <a:cs typeface="Arial"/>
              </a:rPr>
              <a:t>u</a:t>
            </a:r>
            <a:r>
              <a:rPr sz="1800" spc="50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35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60" dirty="0">
                <a:latin typeface="Arial"/>
                <a:cs typeface="Arial"/>
              </a:rPr>
              <a:t>i</a:t>
            </a:r>
            <a:r>
              <a:rPr sz="1800" spc="155" dirty="0">
                <a:latin typeface="Arial"/>
                <a:cs typeface="Arial"/>
              </a:rPr>
              <a:t>n</a:t>
            </a:r>
            <a:r>
              <a:rPr sz="1800" spc="70" dirty="0">
                <a:latin typeface="Arial"/>
                <a:cs typeface="Arial"/>
              </a:rPr>
              <a:t>terface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75" dirty="0">
                <a:latin typeface="Arial"/>
                <a:cs typeface="Arial"/>
              </a:rPr>
              <a:t>and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3397" y="1872401"/>
            <a:ext cx="20154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22730" algn="l"/>
              </a:tabLst>
            </a:pPr>
            <a:r>
              <a:rPr sz="1800" spc="60" dirty="0">
                <a:latin typeface="Arial"/>
                <a:cs typeface="Arial"/>
              </a:rPr>
              <a:t>con</a:t>
            </a:r>
            <a:r>
              <a:rPr sz="1800" spc="50" dirty="0">
                <a:latin typeface="Arial"/>
                <a:cs typeface="Arial"/>
              </a:rPr>
              <a:t>s</a:t>
            </a:r>
            <a:r>
              <a:rPr sz="1800" spc="35" dirty="0">
                <a:latin typeface="Arial"/>
                <a:cs typeface="Arial"/>
              </a:rPr>
              <a:t>i</a:t>
            </a:r>
            <a:r>
              <a:rPr sz="1800" spc="80" dirty="0">
                <a:latin typeface="Arial"/>
                <a:cs typeface="Arial"/>
              </a:rPr>
              <a:t>s</a:t>
            </a:r>
            <a:r>
              <a:rPr sz="1800" spc="114" dirty="0">
                <a:latin typeface="Arial"/>
                <a:cs typeface="Arial"/>
              </a:rPr>
              <a:t>tent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70" dirty="0">
                <a:latin typeface="Arial"/>
                <a:cs typeface="Arial"/>
              </a:rPr>
              <a:t>u</a:t>
            </a:r>
            <a:r>
              <a:rPr sz="1800" spc="50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35" dirty="0">
                <a:latin typeface="Arial"/>
                <a:cs typeface="Arial"/>
              </a:rPr>
              <a:t>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78886" y="1872401"/>
            <a:ext cx="14192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e</a:t>
            </a:r>
            <a:r>
              <a:rPr sz="1800" spc="125" dirty="0">
                <a:latin typeface="Arial"/>
                <a:cs typeface="Arial"/>
              </a:rPr>
              <a:t>xper</a:t>
            </a:r>
            <a:r>
              <a:rPr sz="1800" spc="60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00" dirty="0">
                <a:latin typeface="Arial"/>
                <a:cs typeface="Arial"/>
              </a:rPr>
              <a:t>n</a:t>
            </a:r>
            <a:r>
              <a:rPr sz="1800" spc="1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e</a:t>
            </a:r>
          </a:p>
          <a:p>
            <a:pPr marR="5080" algn="r">
              <a:lnSpc>
                <a:spcPct val="100000"/>
              </a:lnSpc>
              <a:tabLst>
                <a:tab pos="979805" algn="l"/>
              </a:tabLst>
            </a:pPr>
            <a:r>
              <a:rPr sz="1800" spc="120" dirty="0">
                <a:latin typeface="Arial"/>
                <a:cs typeface="Arial"/>
              </a:rPr>
              <a:t>d</a:t>
            </a:r>
            <a:r>
              <a:rPr sz="1800" spc="10" dirty="0">
                <a:latin typeface="Arial"/>
                <a:cs typeface="Arial"/>
              </a:rPr>
              <a:t>e</a:t>
            </a:r>
            <a:r>
              <a:rPr sz="1800" spc="30" dirty="0">
                <a:latin typeface="Arial"/>
                <a:cs typeface="Arial"/>
              </a:rPr>
              <a:t>v</a:t>
            </a:r>
            <a:r>
              <a:rPr sz="1800" spc="35" dirty="0">
                <a:latin typeface="Arial"/>
                <a:cs typeface="Arial"/>
              </a:rPr>
              <a:t>ic</a:t>
            </a:r>
            <a:r>
              <a:rPr sz="1800" spc="60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50" dirty="0">
                <a:latin typeface="Arial"/>
                <a:cs typeface="Arial"/>
              </a:rPr>
              <a:t>a</a:t>
            </a:r>
            <a:r>
              <a:rPr sz="1800" spc="60" dirty="0">
                <a:latin typeface="Arial"/>
                <a:cs typeface="Arial"/>
              </a:rPr>
              <a:t>n</a:t>
            </a:r>
            <a:r>
              <a:rPr sz="1800" spc="130" dirty="0">
                <a:latin typeface="Arial"/>
                <a:cs typeface="Arial"/>
              </a:rPr>
              <a:t>d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227" y="2179851"/>
            <a:ext cx="192468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00125" algn="l"/>
              </a:tabLst>
            </a:pPr>
            <a:r>
              <a:rPr sz="1800" spc="40" dirty="0">
                <a:latin typeface="Arial"/>
                <a:cs typeface="Arial"/>
              </a:rPr>
              <a:t>across	</a:t>
            </a:r>
            <a:r>
              <a:rPr sz="1800" spc="114" dirty="0">
                <a:latin typeface="Arial"/>
                <a:cs typeface="Arial"/>
              </a:rPr>
              <a:t>multiple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80" dirty="0">
                <a:latin typeface="Arial"/>
                <a:cs typeface="Arial"/>
              </a:rPr>
              <a:t>media.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0214" y="2825894"/>
            <a:ext cx="214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  <a:tab pos="1313815" algn="l"/>
              </a:tabLst>
            </a:pPr>
            <a:r>
              <a:rPr sz="1800" spc="-55" dirty="0">
                <a:latin typeface="Arial"/>
                <a:cs typeface="Arial"/>
              </a:rPr>
              <a:t>UC	</a:t>
            </a:r>
            <a:r>
              <a:rPr sz="1800" spc="85" dirty="0">
                <a:latin typeface="Arial"/>
                <a:cs typeface="Arial"/>
              </a:rPr>
              <a:t>merg</a:t>
            </a:r>
            <a:r>
              <a:rPr sz="1800" spc="90" dirty="0">
                <a:latin typeface="Arial"/>
                <a:cs typeface="Arial"/>
              </a:rPr>
              <a:t>e</a:t>
            </a:r>
            <a:r>
              <a:rPr sz="1800" spc="15" dirty="0">
                <a:latin typeface="Arial"/>
                <a:cs typeface="Arial"/>
              </a:rPr>
              <a:t>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86260" y="2804837"/>
            <a:ext cx="1064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25" dirty="0">
                <a:latin typeface="Arial"/>
                <a:cs typeface="Arial"/>
              </a:rPr>
              <a:t>real-time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1788" y="3177476"/>
            <a:ext cx="35966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90" dirty="0">
                <a:latin typeface="Arial"/>
                <a:cs typeface="Arial"/>
              </a:rPr>
              <a:t>communications </a:t>
            </a:r>
            <a:r>
              <a:rPr sz="1800" spc="40" dirty="0">
                <a:latin typeface="Arial"/>
                <a:cs typeface="Arial"/>
              </a:rPr>
              <a:t>services </a:t>
            </a:r>
            <a:r>
              <a:rPr sz="1800" spc="120" dirty="0">
                <a:latin typeface="Arial"/>
                <a:cs typeface="Arial"/>
              </a:rPr>
              <a:t>with  </a:t>
            </a:r>
            <a:r>
              <a:rPr sz="1800" spc="145" dirty="0">
                <a:latin typeface="Arial"/>
                <a:cs typeface="Arial"/>
              </a:rPr>
              <a:t>non-real-time </a:t>
            </a:r>
            <a:r>
              <a:rPr sz="1800" spc="40" dirty="0">
                <a:latin typeface="Arial"/>
                <a:cs typeface="Arial"/>
              </a:rPr>
              <a:t>services </a:t>
            </a:r>
            <a:r>
              <a:rPr sz="1800" spc="75" dirty="0">
                <a:latin typeface="Arial"/>
                <a:cs typeface="Arial"/>
              </a:rPr>
              <a:t>and  </a:t>
            </a:r>
            <a:r>
              <a:rPr sz="1800" spc="60" dirty="0">
                <a:latin typeface="Arial"/>
                <a:cs typeface="Arial"/>
              </a:rPr>
              <a:t>business </a:t>
            </a:r>
            <a:r>
              <a:rPr sz="1800" spc="55" dirty="0">
                <a:latin typeface="Arial"/>
                <a:cs typeface="Arial"/>
              </a:rPr>
              <a:t>process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applications.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36364" y="1147572"/>
            <a:ext cx="7368540" cy="4712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11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596890" cy="61324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b="1" spc="114" dirty="0">
                <a:latin typeface="Arial"/>
                <a:cs typeface="Arial"/>
              </a:rPr>
              <a:t>1.9 </a:t>
            </a:r>
            <a:r>
              <a:rPr sz="1800" b="1" spc="-40" dirty="0">
                <a:latin typeface="Arial"/>
                <a:cs typeface="Arial"/>
              </a:rPr>
              <a:t>UNIFIED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COMMUNICATIONS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00710" algn="l"/>
                <a:tab pos="1153795" algn="l"/>
                <a:tab pos="2333625" algn="l"/>
                <a:tab pos="2733040" algn="l"/>
                <a:tab pos="3317875" algn="l"/>
                <a:tab pos="4816475" algn="l"/>
                <a:tab pos="5339080" algn="l"/>
              </a:tabLst>
            </a:pPr>
            <a:r>
              <a:rPr sz="1800" b="1" spc="15" dirty="0">
                <a:latin typeface="Arial"/>
                <a:cs typeface="Arial"/>
              </a:rPr>
              <a:t>The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40" dirty="0">
                <a:latin typeface="Arial"/>
                <a:cs typeface="Arial"/>
              </a:rPr>
              <a:t>k</a:t>
            </a:r>
            <a:r>
              <a:rPr sz="1800" b="1" spc="-35" dirty="0">
                <a:latin typeface="Arial"/>
                <a:cs typeface="Arial"/>
              </a:rPr>
              <a:t>e</a:t>
            </a:r>
            <a:r>
              <a:rPr sz="1800" b="1" spc="-30" dirty="0">
                <a:latin typeface="Arial"/>
                <a:cs typeface="Arial"/>
              </a:rPr>
              <a:t>y</a:t>
            </a:r>
            <a:r>
              <a:rPr sz="1800" b="1" dirty="0">
                <a:latin typeface="Arial"/>
                <a:cs typeface="Arial"/>
              </a:rPr>
              <a:t>	ele</a:t>
            </a:r>
            <a:r>
              <a:rPr sz="1800" b="1" spc="15" dirty="0">
                <a:latin typeface="Arial"/>
                <a:cs typeface="Arial"/>
              </a:rPr>
              <a:t>ments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40" dirty="0">
                <a:latin typeface="Arial"/>
                <a:cs typeface="Arial"/>
              </a:rPr>
              <a:t>o</a:t>
            </a:r>
            <a:r>
              <a:rPr sz="1800" b="1" spc="25" dirty="0">
                <a:latin typeface="Arial"/>
                <a:cs typeface="Arial"/>
              </a:rPr>
              <a:t>f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30" dirty="0">
                <a:latin typeface="Arial"/>
                <a:cs typeface="Arial"/>
              </a:rPr>
              <a:t>t</a:t>
            </a:r>
            <a:r>
              <a:rPr sz="1800" b="1" spc="65" dirty="0">
                <a:latin typeface="Arial"/>
                <a:cs typeface="Arial"/>
              </a:rPr>
              <a:t>h</a:t>
            </a:r>
            <a:r>
              <a:rPr sz="1800" b="1" spc="-30" dirty="0">
                <a:latin typeface="Arial"/>
                <a:cs typeface="Arial"/>
              </a:rPr>
              <a:t>i</a:t>
            </a:r>
            <a:r>
              <a:rPr sz="1800" b="1" spc="-45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-15" dirty="0">
                <a:latin typeface="Arial"/>
                <a:cs typeface="Arial"/>
              </a:rPr>
              <a:t>arc</a:t>
            </a:r>
            <a:r>
              <a:rPr sz="1800" b="1" spc="-10" dirty="0">
                <a:latin typeface="Arial"/>
                <a:cs typeface="Arial"/>
              </a:rPr>
              <a:t>h</a:t>
            </a:r>
            <a:r>
              <a:rPr sz="1800" b="1" spc="35" dirty="0">
                <a:latin typeface="Arial"/>
                <a:cs typeface="Arial"/>
              </a:rPr>
              <a:t>i</a:t>
            </a:r>
            <a:r>
              <a:rPr sz="1800" b="1" spc="40" dirty="0">
                <a:latin typeface="Arial"/>
                <a:cs typeface="Arial"/>
              </a:rPr>
              <a:t>t</a:t>
            </a:r>
            <a:r>
              <a:rPr sz="1800" b="1" dirty="0">
                <a:latin typeface="Arial"/>
                <a:cs typeface="Arial"/>
              </a:rPr>
              <a:t>ectur</a:t>
            </a:r>
            <a:r>
              <a:rPr sz="1800" b="1" spc="1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	a</a:t>
            </a:r>
            <a:r>
              <a:rPr sz="1800" b="1" spc="10" dirty="0">
                <a:latin typeface="Arial"/>
                <a:cs typeface="Arial"/>
              </a:rPr>
              <a:t>r</a:t>
            </a:r>
            <a:r>
              <a:rPr sz="1800" b="1" spc="2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-45" dirty="0">
                <a:latin typeface="Arial"/>
                <a:cs typeface="Arial"/>
              </a:rPr>
              <a:t>as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follows: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b="1" spc="5" dirty="0">
                <a:latin typeface="Arial"/>
                <a:cs typeface="Arial"/>
              </a:rPr>
              <a:t>Realtime communications </a:t>
            </a:r>
            <a:r>
              <a:rPr sz="1800" b="1" spc="-40" dirty="0">
                <a:latin typeface="Arial"/>
                <a:cs typeface="Arial"/>
              </a:rPr>
              <a:t>(RTC)</a:t>
            </a:r>
            <a:r>
              <a:rPr sz="1800" b="1" spc="125" dirty="0">
                <a:latin typeface="Arial"/>
                <a:cs typeface="Arial"/>
              </a:rPr>
              <a:t> </a:t>
            </a:r>
            <a:r>
              <a:rPr sz="1800" b="1" spc="15" dirty="0">
                <a:latin typeface="Arial"/>
                <a:cs typeface="Arial"/>
              </a:rPr>
              <a:t>dashboard</a:t>
            </a:r>
            <a:r>
              <a:rPr sz="1800" spc="15" dirty="0"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  <a:p>
            <a:pPr marL="299085" marR="704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70" dirty="0">
                <a:latin typeface="Arial"/>
                <a:cs typeface="Arial"/>
              </a:rPr>
              <a:t>An </a:t>
            </a:r>
            <a:r>
              <a:rPr sz="1800" spc="-60" dirty="0">
                <a:latin typeface="Arial"/>
                <a:cs typeface="Arial"/>
              </a:rPr>
              <a:t>RTC </a:t>
            </a:r>
            <a:r>
              <a:rPr sz="1800" spc="80" dirty="0">
                <a:latin typeface="Arial"/>
                <a:cs typeface="Arial"/>
              </a:rPr>
              <a:t>dashboard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60" dirty="0">
                <a:latin typeface="Arial"/>
                <a:cs typeface="Arial"/>
              </a:rPr>
              <a:t>key </a:t>
            </a:r>
            <a:r>
              <a:rPr sz="1800" spc="100" dirty="0">
                <a:latin typeface="Arial"/>
                <a:cs typeface="Arial"/>
              </a:rPr>
              <a:t>component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-55" dirty="0">
                <a:latin typeface="Arial"/>
                <a:cs typeface="Arial"/>
              </a:rPr>
              <a:t>UC  </a:t>
            </a:r>
            <a:r>
              <a:rPr sz="1800" spc="80" dirty="0">
                <a:latin typeface="Arial"/>
                <a:cs typeface="Arial"/>
              </a:rPr>
              <a:t>architecture.</a:t>
            </a:r>
            <a:endParaRPr sz="1800" dirty="0">
              <a:latin typeface="Arial"/>
              <a:cs typeface="Arial"/>
            </a:endParaRPr>
          </a:p>
          <a:p>
            <a:pPr marL="299085" indent="-287020">
              <a:lnSpc>
                <a:spcPts val="21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65" dirty="0">
                <a:latin typeface="Arial"/>
                <a:cs typeface="Arial"/>
              </a:rPr>
              <a:t>This is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80" dirty="0">
                <a:latin typeface="Arial"/>
                <a:cs typeface="Arial"/>
              </a:rPr>
              <a:t>element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80" dirty="0">
                <a:latin typeface="Arial"/>
                <a:cs typeface="Arial"/>
              </a:rPr>
              <a:t>provides </a:t>
            </a:r>
            <a:r>
              <a:rPr sz="1800" spc="-55" dirty="0">
                <a:latin typeface="Arial"/>
                <a:cs typeface="Arial"/>
              </a:rPr>
              <a:t>UC </a:t>
            </a:r>
            <a:r>
              <a:rPr sz="1800" spc="55" dirty="0">
                <a:latin typeface="Arial"/>
                <a:cs typeface="Arial"/>
              </a:rPr>
              <a:t>users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120" dirty="0">
                <a:latin typeface="Arial"/>
                <a:cs typeface="Arial"/>
              </a:rPr>
              <a:t>with</a:t>
            </a:r>
            <a:endParaRPr sz="1800" dirty="0">
              <a:latin typeface="Arial"/>
              <a:cs typeface="Arial"/>
            </a:endParaRPr>
          </a:p>
          <a:p>
            <a:pPr marL="299085" marR="72390">
              <a:lnSpc>
                <a:spcPct val="100000"/>
              </a:lnSpc>
              <a:spcBef>
                <a:spcPts val="65"/>
              </a:spcBef>
            </a:pP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05" dirty="0">
                <a:latin typeface="Arial"/>
                <a:cs typeface="Arial"/>
              </a:rPr>
              <a:t>unified </a:t>
            </a:r>
            <a:r>
              <a:rPr sz="1800" spc="65" dirty="0">
                <a:latin typeface="Arial"/>
                <a:cs typeface="Arial"/>
              </a:rPr>
              <a:t>user </a:t>
            </a:r>
            <a:r>
              <a:rPr sz="1800" spc="75" dirty="0">
                <a:latin typeface="Arial"/>
                <a:cs typeface="Arial"/>
              </a:rPr>
              <a:t>interface </a:t>
            </a:r>
            <a:r>
              <a:rPr sz="1800" spc="45" dirty="0">
                <a:latin typeface="Arial"/>
                <a:cs typeface="Arial"/>
              </a:rPr>
              <a:t>across </a:t>
            </a:r>
            <a:r>
              <a:rPr sz="1800" spc="95" dirty="0">
                <a:latin typeface="Arial"/>
                <a:cs typeface="Arial"/>
              </a:rPr>
              <a:t>communication  </a:t>
            </a:r>
            <a:r>
              <a:rPr sz="1800" spc="45" dirty="0">
                <a:latin typeface="Arial"/>
                <a:cs typeface="Arial"/>
              </a:rPr>
              <a:t>devices.</a:t>
            </a:r>
            <a:endParaRPr sz="1800" dirty="0">
              <a:latin typeface="Arial"/>
              <a:cs typeface="Arial"/>
            </a:endParaRPr>
          </a:p>
          <a:p>
            <a:pPr marL="299085" marR="5080" indent="-287020">
              <a:lnSpc>
                <a:spcPts val="2160"/>
              </a:lnSpc>
              <a:spcBef>
                <a:spcPts val="1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60" dirty="0">
                <a:latin typeface="Arial"/>
                <a:cs typeface="Arial"/>
              </a:rPr>
              <a:t>Ideally,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65" dirty="0">
                <a:latin typeface="Arial"/>
                <a:cs typeface="Arial"/>
              </a:rPr>
              <a:t>user </a:t>
            </a:r>
            <a:r>
              <a:rPr sz="1800" spc="40" dirty="0">
                <a:latin typeface="Arial"/>
                <a:cs typeface="Arial"/>
              </a:rPr>
              <a:t>has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80" dirty="0">
                <a:latin typeface="Arial"/>
                <a:cs typeface="Arial"/>
              </a:rPr>
              <a:t>consistent interface </a:t>
            </a:r>
            <a:r>
              <a:rPr sz="1800" spc="105" dirty="0">
                <a:latin typeface="Arial"/>
                <a:cs typeface="Arial"/>
              </a:rPr>
              <a:t>no  matter </a:t>
            </a:r>
            <a:r>
              <a:rPr sz="1800" spc="90" dirty="0">
                <a:latin typeface="Arial"/>
                <a:cs typeface="Arial"/>
              </a:rPr>
              <a:t>what </a:t>
            </a:r>
            <a:r>
              <a:rPr sz="1800" spc="100" dirty="0">
                <a:latin typeface="Arial"/>
                <a:cs typeface="Arial"/>
              </a:rPr>
              <a:t>communication </a:t>
            </a:r>
            <a:r>
              <a:rPr sz="1800" spc="45" dirty="0">
                <a:latin typeface="Arial"/>
                <a:cs typeface="Arial"/>
              </a:rPr>
              <a:t>device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65" dirty="0">
                <a:latin typeface="Arial"/>
                <a:cs typeface="Arial"/>
              </a:rPr>
              <a:t>user</a:t>
            </a:r>
            <a:r>
              <a:rPr sz="1800" spc="114" dirty="0">
                <a:latin typeface="Arial"/>
                <a:cs typeface="Arial"/>
              </a:rPr>
              <a:t> </a:t>
            </a:r>
            <a:r>
              <a:rPr sz="1800" spc="60" dirty="0">
                <a:latin typeface="Arial"/>
                <a:cs typeface="Arial"/>
              </a:rPr>
              <a:t>is</a:t>
            </a:r>
            <a:endParaRPr sz="1800" dirty="0">
              <a:latin typeface="Arial"/>
              <a:cs typeface="Arial"/>
            </a:endParaRPr>
          </a:p>
          <a:p>
            <a:pPr marL="299085">
              <a:lnSpc>
                <a:spcPts val="2120"/>
              </a:lnSpc>
              <a:tabLst>
                <a:tab pos="1445260" algn="l"/>
                <a:tab pos="2283460" algn="l"/>
                <a:tab pos="3336290" algn="l"/>
                <a:tab pos="3649345" algn="l"/>
                <a:tab pos="3990340" algn="l"/>
                <a:tab pos="4277360" algn="l"/>
                <a:tab pos="4816475" algn="l"/>
              </a:tabLst>
            </a:pPr>
            <a:r>
              <a:rPr sz="1800" spc="90" dirty="0">
                <a:latin typeface="Arial"/>
                <a:cs typeface="Arial"/>
              </a:rPr>
              <a:t>currently	using,	whether	</a:t>
            </a:r>
            <a:r>
              <a:rPr sz="1800" spc="145" dirty="0">
                <a:latin typeface="Arial"/>
                <a:cs typeface="Arial"/>
              </a:rPr>
              <a:t>it	</a:t>
            </a:r>
            <a:r>
              <a:rPr sz="1800" spc="65" dirty="0">
                <a:latin typeface="Arial"/>
                <a:cs typeface="Arial"/>
              </a:rPr>
              <a:t>is	</a:t>
            </a:r>
            <a:r>
              <a:rPr sz="1800" spc="-10" dirty="0">
                <a:latin typeface="Arial"/>
                <a:cs typeface="Arial"/>
              </a:rPr>
              <a:t>a	</a:t>
            </a:r>
            <a:r>
              <a:rPr sz="1800" spc="65" dirty="0">
                <a:latin typeface="Arial"/>
                <a:cs typeface="Arial"/>
              </a:rPr>
              <a:t>cell	</a:t>
            </a:r>
            <a:r>
              <a:rPr sz="1800" spc="80" dirty="0">
                <a:latin typeface="Arial"/>
                <a:cs typeface="Arial"/>
              </a:rPr>
              <a:t>phone,</a:t>
            </a:r>
            <a:endParaRPr sz="1800" dirty="0">
              <a:latin typeface="Arial"/>
              <a:cs typeface="Arial"/>
            </a:endParaRPr>
          </a:p>
          <a:p>
            <a:pPr marL="299085">
              <a:lnSpc>
                <a:spcPts val="2130"/>
              </a:lnSpc>
              <a:tabLst>
                <a:tab pos="3399154" algn="l"/>
              </a:tabLst>
            </a:pPr>
            <a:r>
              <a:rPr sz="1800" spc="95" dirty="0">
                <a:latin typeface="Arial"/>
                <a:cs typeface="Arial"/>
              </a:rPr>
              <a:t>desktop  </a:t>
            </a:r>
            <a:r>
              <a:rPr sz="1800" spc="65" dirty="0">
                <a:latin typeface="Arial"/>
                <a:cs typeface="Arial"/>
              </a:rPr>
              <a:t>system,</a:t>
            </a:r>
            <a:r>
              <a:rPr sz="1800" spc="300" dirty="0">
                <a:latin typeface="Arial"/>
                <a:cs typeface="Arial"/>
              </a:rPr>
              <a:t> </a:t>
            </a:r>
            <a:r>
              <a:rPr sz="1800" spc="114" dirty="0">
                <a:latin typeface="Arial"/>
                <a:cs typeface="Arial"/>
              </a:rPr>
              <a:t>or</a:t>
            </a:r>
            <a:r>
              <a:rPr sz="1800" spc="505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office	</a:t>
            </a:r>
            <a:r>
              <a:rPr sz="1800" spc="80" dirty="0">
                <a:latin typeface="Arial"/>
                <a:cs typeface="Arial"/>
              </a:rPr>
              <a:t>telephone</a:t>
            </a:r>
            <a:r>
              <a:rPr sz="1800" spc="445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attached</a:t>
            </a:r>
            <a:endParaRPr sz="1800" dirty="0">
              <a:latin typeface="Arial"/>
              <a:cs typeface="Arial"/>
            </a:endParaRPr>
          </a:p>
          <a:p>
            <a:pPr marL="299085" marR="6350">
              <a:lnSpc>
                <a:spcPct val="100000"/>
              </a:lnSpc>
              <a:spcBef>
                <a:spcPts val="65"/>
              </a:spcBef>
              <a:tabLst>
                <a:tab pos="731520" algn="l"/>
                <a:tab pos="1296035" algn="l"/>
                <a:tab pos="2573020" algn="l"/>
                <a:tab pos="3545840" algn="l"/>
                <a:tab pos="4518025" algn="l"/>
              </a:tabLst>
            </a:pPr>
            <a:r>
              <a:rPr sz="1800" spc="85" dirty="0">
                <a:latin typeface="Arial"/>
                <a:cs typeface="Arial"/>
              </a:rPr>
              <a:t>t</a:t>
            </a:r>
            <a:r>
              <a:rPr sz="1800" spc="18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80" dirty="0">
                <a:latin typeface="Arial"/>
                <a:cs typeface="Arial"/>
              </a:rPr>
              <a:t>th</a:t>
            </a:r>
            <a:r>
              <a:rPr sz="1800" spc="114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80" dirty="0">
                <a:latin typeface="Arial"/>
                <a:cs typeface="Arial"/>
              </a:rPr>
              <a:t>corporat</a:t>
            </a:r>
            <a:r>
              <a:rPr sz="1800" spc="10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70" dirty="0">
                <a:latin typeface="Arial"/>
                <a:cs typeface="Arial"/>
              </a:rPr>
              <a:t>priv</a:t>
            </a:r>
            <a:r>
              <a:rPr sz="1800" spc="120" dirty="0">
                <a:latin typeface="Arial"/>
                <a:cs typeface="Arial"/>
              </a:rPr>
              <a:t>a</a:t>
            </a:r>
            <a:r>
              <a:rPr sz="1800" spc="85" dirty="0">
                <a:latin typeface="Arial"/>
                <a:cs typeface="Arial"/>
              </a:rPr>
              <a:t>te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60" dirty="0">
                <a:latin typeface="Arial"/>
                <a:cs typeface="Arial"/>
              </a:rPr>
              <a:t>b</a:t>
            </a:r>
            <a:r>
              <a:rPr sz="1800" spc="90" dirty="0">
                <a:latin typeface="Arial"/>
                <a:cs typeface="Arial"/>
              </a:rPr>
              <a:t>r</a:t>
            </a:r>
            <a:r>
              <a:rPr sz="1800" spc="55" dirty="0">
                <a:latin typeface="Arial"/>
                <a:cs typeface="Arial"/>
              </a:rPr>
              <a:t>anc</a:t>
            </a:r>
            <a:r>
              <a:rPr sz="1800" spc="60" dirty="0">
                <a:latin typeface="Arial"/>
                <a:cs typeface="Arial"/>
              </a:rPr>
              <a:t>h</a:t>
            </a:r>
            <a:r>
              <a:rPr sz="1800" dirty="0">
                <a:latin typeface="Arial"/>
                <a:cs typeface="Arial"/>
              </a:rPr>
              <a:t>	e</a:t>
            </a:r>
            <a:r>
              <a:rPr sz="1800" spc="85" dirty="0">
                <a:latin typeface="Arial"/>
                <a:cs typeface="Arial"/>
              </a:rPr>
              <a:t>xchang</a:t>
            </a:r>
            <a:r>
              <a:rPr sz="1800" dirty="0">
                <a:latin typeface="Arial"/>
                <a:cs typeface="Arial"/>
              </a:rPr>
              <a:t>e  </a:t>
            </a:r>
            <a:r>
              <a:rPr sz="1800" spc="-70" dirty="0">
                <a:latin typeface="Arial"/>
                <a:cs typeface="Arial"/>
              </a:rPr>
              <a:t>(PBX).</a:t>
            </a:r>
            <a:endParaRPr sz="1800" dirty="0">
              <a:latin typeface="Arial"/>
              <a:cs typeface="Arial"/>
            </a:endParaRPr>
          </a:p>
          <a:p>
            <a:pPr marL="299085" marR="571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70" dirty="0">
                <a:latin typeface="Arial"/>
                <a:cs typeface="Arial"/>
              </a:rPr>
              <a:t>dashboards </a:t>
            </a:r>
            <a:r>
              <a:rPr sz="1800" spc="90" dirty="0">
                <a:latin typeface="Arial"/>
                <a:cs typeface="Arial"/>
              </a:rPr>
              <a:t>provide </a:t>
            </a:r>
            <a:r>
              <a:rPr sz="1800" spc="10" dirty="0">
                <a:latin typeface="Arial"/>
                <a:cs typeface="Arial"/>
              </a:rPr>
              <a:t>access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85" dirty="0">
                <a:latin typeface="Arial"/>
                <a:cs typeface="Arial"/>
              </a:rPr>
              <a:t>realtime  </a:t>
            </a:r>
            <a:r>
              <a:rPr sz="1800" spc="100" dirty="0">
                <a:latin typeface="Arial"/>
                <a:cs typeface="Arial"/>
              </a:rPr>
              <a:t>communication </a:t>
            </a:r>
            <a:r>
              <a:rPr sz="1800" spc="40" dirty="0">
                <a:latin typeface="Arial"/>
                <a:cs typeface="Arial"/>
              </a:rPr>
              <a:t>services </a:t>
            </a:r>
            <a:r>
              <a:rPr sz="1800" spc="65" dirty="0">
                <a:latin typeface="Arial"/>
                <a:cs typeface="Arial"/>
              </a:rPr>
              <a:t>such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95" dirty="0">
                <a:latin typeface="Arial"/>
                <a:cs typeface="Arial"/>
              </a:rPr>
              <a:t>instant  </a:t>
            </a:r>
            <a:r>
              <a:rPr sz="1800" spc="70" dirty="0">
                <a:latin typeface="Arial"/>
                <a:cs typeface="Arial"/>
              </a:rPr>
              <a:t>messaging, </a:t>
            </a:r>
            <a:r>
              <a:rPr sz="1800" spc="90" dirty="0">
                <a:latin typeface="Arial"/>
                <a:cs typeface="Arial"/>
              </a:rPr>
              <a:t>audio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75" dirty="0">
                <a:latin typeface="Arial"/>
                <a:cs typeface="Arial"/>
              </a:rPr>
              <a:t>video </a:t>
            </a:r>
            <a:r>
              <a:rPr sz="1800" spc="80" dirty="0">
                <a:latin typeface="Arial"/>
                <a:cs typeface="Arial"/>
              </a:rPr>
              <a:t>conferencing, </a:t>
            </a:r>
            <a:r>
              <a:rPr sz="1800" spc="75" dirty="0">
                <a:latin typeface="Arial"/>
                <a:cs typeface="Arial"/>
              </a:rPr>
              <a:t>and  </a:t>
            </a:r>
            <a:r>
              <a:rPr sz="1800" spc="80" dirty="0">
                <a:latin typeface="Arial"/>
                <a:cs typeface="Arial"/>
              </a:rPr>
              <a:t>interactive </a:t>
            </a:r>
            <a:r>
              <a:rPr sz="1800" spc="85" dirty="0">
                <a:latin typeface="Arial"/>
                <a:cs typeface="Arial"/>
              </a:rPr>
              <a:t>whiteboards; </a:t>
            </a:r>
            <a:r>
              <a:rPr sz="1800" spc="-60" dirty="0">
                <a:latin typeface="Arial"/>
                <a:cs typeface="Arial"/>
              </a:rPr>
              <a:t>RTC </a:t>
            </a:r>
            <a:r>
              <a:rPr sz="1800" spc="70" dirty="0">
                <a:latin typeface="Arial"/>
                <a:cs typeface="Arial"/>
              </a:rPr>
              <a:t>dashboards </a:t>
            </a:r>
            <a:r>
              <a:rPr sz="1800" spc="55" dirty="0">
                <a:latin typeface="Arial"/>
                <a:cs typeface="Arial"/>
              </a:rPr>
              <a:t>also  </a:t>
            </a:r>
            <a:r>
              <a:rPr sz="1800" spc="90" dirty="0">
                <a:latin typeface="Arial"/>
                <a:cs typeface="Arial"/>
              </a:rPr>
              <a:t>provide </a:t>
            </a:r>
            <a:r>
              <a:rPr sz="1800" spc="10" dirty="0">
                <a:latin typeface="Arial"/>
                <a:cs typeface="Arial"/>
              </a:rPr>
              <a:t>access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145" dirty="0">
                <a:latin typeface="Arial"/>
                <a:cs typeface="Arial"/>
              </a:rPr>
              <a:t>non-real-time </a:t>
            </a:r>
            <a:r>
              <a:rPr sz="1800" spc="40" dirty="0">
                <a:latin typeface="Arial"/>
                <a:cs typeface="Arial"/>
              </a:rPr>
              <a:t>services </a:t>
            </a:r>
            <a:r>
              <a:rPr sz="1800" spc="60" dirty="0">
                <a:latin typeface="Arial"/>
                <a:cs typeface="Arial"/>
              </a:rPr>
              <a:t>such 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105" dirty="0">
                <a:latin typeface="Arial"/>
                <a:cs typeface="Arial"/>
              </a:rPr>
              <a:t>unified </a:t>
            </a:r>
            <a:r>
              <a:rPr sz="1800" spc="70" dirty="0">
                <a:latin typeface="Arial"/>
                <a:cs typeface="Arial"/>
              </a:rPr>
              <a:t>messaging </a:t>
            </a:r>
            <a:r>
              <a:rPr sz="1800" spc="110" dirty="0">
                <a:latin typeface="Arial"/>
                <a:cs typeface="Arial"/>
              </a:rPr>
              <a:t>(e-mail, </a:t>
            </a:r>
            <a:r>
              <a:rPr sz="1800" spc="55" dirty="0">
                <a:latin typeface="Arial"/>
                <a:cs typeface="Arial"/>
              </a:rPr>
              <a:t>voice </a:t>
            </a:r>
            <a:r>
              <a:rPr sz="1800" spc="95" dirty="0">
                <a:latin typeface="Arial"/>
                <a:cs typeface="Arial"/>
              </a:rPr>
              <a:t>mail, </a:t>
            </a:r>
            <a:r>
              <a:rPr sz="1800" spc="105" dirty="0">
                <a:latin typeface="Arial"/>
                <a:cs typeface="Arial"/>
              </a:rPr>
              <a:t>fax, 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-110" dirty="0">
                <a:latin typeface="Arial"/>
                <a:cs typeface="Arial"/>
              </a:rPr>
              <a:t>SMS)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105" dirty="0">
                <a:latin typeface="Arial"/>
                <a:cs typeface="Arial"/>
              </a:rPr>
              <a:t>unified</a:t>
            </a:r>
            <a:r>
              <a:rPr sz="1800" spc="-155" dirty="0">
                <a:latin typeface="Arial"/>
                <a:cs typeface="Arial"/>
              </a:rPr>
              <a:t> </a:t>
            </a:r>
            <a:r>
              <a:rPr sz="1800" spc="60" dirty="0">
                <a:latin typeface="Arial"/>
                <a:cs typeface="Arial"/>
              </a:rPr>
              <a:t>view.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87796" y="1740407"/>
            <a:ext cx="5888735" cy="39151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384165" cy="33829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b="1" spc="114" dirty="0">
                <a:latin typeface="Arial"/>
                <a:cs typeface="Arial"/>
              </a:rPr>
              <a:t>1.9 </a:t>
            </a:r>
            <a:r>
              <a:rPr sz="1800" b="1" spc="-40" dirty="0">
                <a:latin typeface="Arial"/>
                <a:cs typeface="Arial"/>
              </a:rPr>
              <a:t>UNIFIED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COMMUNICATIONS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15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key </a:t>
            </a:r>
            <a:r>
              <a:rPr sz="1800" b="1" spc="10" dirty="0">
                <a:latin typeface="Arial"/>
                <a:cs typeface="Arial"/>
              </a:rPr>
              <a:t>elements </a:t>
            </a:r>
            <a:r>
              <a:rPr sz="1800" b="1" spc="30" dirty="0">
                <a:latin typeface="Arial"/>
                <a:cs typeface="Arial"/>
              </a:rPr>
              <a:t>of </a:t>
            </a:r>
            <a:r>
              <a:rPr sz="1800" b="1" dirty="0">
                <a:latin typeface="Arial"/>
                <a:cs typeface="Arial"/>
              </a:rPr>
              <a:t>this </a:t>
            </a:r>
            <a:r>
              <a:rPr sz="1800" b="1" spc="5" dirty="0">
                <a:latin typeface="Arial"/>
                <a:cs typeface="Arial"/>
              </a:rPr>
              <a:t>architecture </a:t>
            </a:r>
            <a:r>
              <a:rPr sz="1800" b="1" spc="10" dirty="0">
                <a:latin typeface="Arial"/>
                <a:cs typeface="Arial"/>
              </a:rPr>
              <a:t>are</a:t>
            </a:r>
            <a:r>
              <a:rPr sz="1800" b="1" spc="-200" dirty="0">
                <a:latin typeface="Arial"/>
                <a:cs typeface="Arial"/>
              </a:rPr>
              <a:t> </a:t>
            </a:r>
            <a:r>
              <a:rPr sz="1800" b="1" spc="-45" dirty="0">
                <a:latin typeface="Arial"/>
                <a:cs typeface="Arial"/>
              </a:rPr>
              <a:t>as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follows: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ts val="2130"/>
              </a:lnSpc>
              <a:spcBef>
                <a:spcPts val="60"/>
              </a:spcBef>
            </a:pPr>
            <a:r>
              <a:rPr sz="1800" b="1" spc="-35" dirty="0">
                <a:latin typeface="Arial"/>
                <a:cs typeface="Arial"/>
              </a:rPr>
              <a:t>Web</a:t>
            </a:r>
            <a:r>
              <a:rPr sz="1800" b="1" spc="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conferencing:</a:t>
            </a:r>
            <a:endParaRPr sz="1800" dirty="0">
              <a:latin typeface="Arial"/>
              <a:cs typeface="Arial"/>
            </a:endParaRPr>
          </a:p>
          <a:p>
            <a:pPr marL="299085" marR="191135" indent="-287020" algn="just">
              <a:lnSpc>
                <a:spcPts val="2160"/>
              </a:lnSpc>
              <a:spcBef>
                <a:spcPts val="45"/>
              </a:spcBef>
              <a:buChar char="•"/>
              <a:tabLst>
                <a:tab pos="299720" algn="l"/>
              </a:tabLst>
            </a:pPr>
            <a:r>
              <a:rPr sz="1800" spc="25" dirty="0">
                <a:latin typeface="Arial"/>
                <a:cs typeface="Arial"/>
              </a:rPr>
              <a:t>Refers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65" dirty="0">
                <a:latin typeface="Arial"/>
                <a:cs typeface="Arial"/>
              </a:rPr>
              <a:t>live </a:t>
            </a:r>
            <a:r>
              <a:rPr sz="1800" spc="90" dirty="0">
                <a:latin typeface="Arial"/>
                <a:cs typeface="Arial"/>
              </a:rPr>
              <a:t>meetings </a:t>
            </a:r>
            <a:r>
              <a:rPr sz="1800" spc="125" dirty="0">
                <a:latin typeface="Arial"/>
                <a:cs typeface="Arial"/>
              </a:rPr>
              <a:t>or </a:t>
            </a:r>
            <a:r>
              <a:rPr sz="1800" spc="80" dirty="0">
                <a:latin typeface="Arial"/>
                <a:cs typeface="Arial"/>
              </a:rPr>
              <a:t>presentations </a:t>
            </a:r>
            <a:r>
              <a:rPr sz="1800" spc="110" dirty="0">
                <a:latin typeface="Arial"/>
                <a:cs typeface="Arial"/>
              </a:rPr>
              <a:t>in  </a:t>
            </a:r>
            <a:r>
              <a:rPr sz="1800" spc="90" dirty="0">
                <a:latin typeface="Arial"/>
                <a:cs typeface="Arial"/>
              </a:rPr>
              <a:t>which participants </a:t>
            </a:r>
            <a:r>
              <a:rPr sz="1800" spc="10" dirty="0">
                <a:latin typeface="Arial"/>
                <a:cs typeface="Arial"/>
              </a:rPr>
              <a:t>access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00" dirty="0">
                <a:latin typeface="Arial"/>
                <a:cs typeface="Arial"/>
              </a:rPr>
              <a:t>meeting </a:t>
            </a:r>
            <a:r>
              <a:rPr sz="1800" spc="114" dirty="0">
                <a:latin typeface="Arial"/>
                <a:cs typeface="Arial"/>
              </a:rPr>
              <a:t>or  </a:t>
            </a:r>
            <a:r>
              <a:rPr sz="1800" spc="85" dirty="0">
                <a:latin typeface="Arial"/>
                <a:cs typeface="Arial"/>
              </a:rPr>
              <a:t>presentation </a:t>
            </a:r>
            <a:r>
              <a:rPr sz="1800" spc="50" dirty="0">
                <a:latin typeface="Arial"/>
                <a:cs typeface="Arial"/>
              </a:rPr>
              <a:t>via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10" dirty="0">
                <a:latin typeface="Arial"/>
                <a:cs typeface="Arial"/>
              </a:rPr>
              <a:t>mobile </a:t>
            </a:r>
            <a:r>
              <a:rPr sz="1800" spc="45" dirty="0">
                <a:latin typeface="Arial"/>
                <a:cs typeface="Arial"/>
              </a:rPr>
              <a:t>device </a:t>
            </a:r>
            <a:r>
              <a:rPr sz="1800" spc="114" dirty="0">
                <a:latin typeface="Arial"/>
                <a:cs typeface="Arial"/>
              </a:rPr>
              <a:t>or</a:t>
            </a:r>
            <a:r>
              <a:rPr sz="1800" spc="229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the</a:t>
            </a:r>
            <a:endParaRPr sz="1800" dirty="0">
              <a:latin typeface="Arial"/>
              <a:cs typeface="Arial"/>
            </a:endParaRPr>
          </a:p>
          <a:p>
            <a:pPr marL="299085" marR="192405" algn="just">
              <a:lnSpc>
                <a:spcPts val="2160"/>
              </a:lnSpc>
            </a:pPr>
            <a:r>
              <a:rPr sz="1800" spc="70" dirty="0">
                <a:latin typeface="Arial"/>
                <a:cs typeface="Arial"/>
              </a:rPr>
              <a:t>web, </a:t>
            </a:r>
            <a:r>
              <a:rPr sz="1800" spc="90" dirty="0">
                <a:latin typeface="Arial"/>
                <a:cs typeface="Arial"/>
              </a:rPr>
              <a:t>either </a:t>
            </a:r>
            <a:r>
              <a:rPr sz="1800" spc="70" dirty="0">
                <a:latin typeface="Arial"/>
                <a:cs typeface="Arial"/>
              </a:rPr>
              <a:t>over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85" dirty="0">
                <a:latin typeface="Arial"/>
                <a:cs typeface="Arial"/>
              </a:rPr>
              <a:t>Internet,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85" dirty="0">
                <a:latin typeface="Arial"/>
                <a:cs typeface="Arial"/>
              </a:rPr>
              <a:t>corporate </a:t>
            </a:r>
            <a:r>
              <a:rPr sz="1800" spc="670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intranet.</a:t>
            </a:r>
            <a:endParaRPr sz="1800" dirty="0">
              <a:latin typeface="Arial"/>
              <a:cs typeface="Arial"/>
            </a:endParaRPr>
          </a:p>
          <a:p>
            <a:pPr marL="299085" marR="190500" indent="-287020" algn="just">
              <a:lnSpc>
                <a:spcPts val="2160"/>
              </a:lnSpc>
              <a:buChar char="•"/>
              <a:tabLst>
                <a:tab pos="299720" algn="l"/>
              </a:tabLst>
            </a:pPr>
            <a:r>
              <a:rPr sz="1800" spc="-15" dirty="0">
                <a:latin typeface="Arial"/>
                <a:cs typeface="Arial"/>
              </a:rPr>
              <a:t>Web </a:t>
            </a:r>
            <a:r>
              <a:rPr sz="1800" spc="55" dirty="0">
                <a:latin typeface="Arial"/>
                <a:cs typeface="Arial"/>
              </a:rPr>
              <a:t>conferences </a:t>
            </a:r>
            <a:r>
              <a:rPr sz="1800" spc="105" dirty="0">
                <a:latin typeface="Arial"/>
                <a:cs typeface="Arial"/>
              </a:rPr>
              <a:t>often </a:t>
            </a:r>
            <a:r>
              <a:rPr sz="1800" spc="85" dirty="0">
                <a:latin typeface="Arial"/>
                <a:cs typeface="Arial"/>
              </a:rPr>
              <a:t>include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85" dirty="0">
                <a:latin typeface="Arial"/>
                <a:cs typeface="Arial"/>
              </a:rPr>
              <a:t>sharing  </a:t>
            </a:r>
            <a:r>
              <a:rPr sz="1800" spc="120" dirty="0">
                <a:latin typeface="Arial"/>
                <a:cs typeface="Arial"/>
              </a:rPr>
              <a:t>through </a:t>
            </a:r>
            <a:r>
              <a:rPr sz="1800" spc="100" dirty="0">
                <a:latin typeface="Arial"/>
                <a:cs typeface="Arial"/>
              </a:rPr>
              <a:t>web-connected </a:t>
            </a:r>
            <a:r>
              <a:rPr sz="1800" spc="80" dirty="0">
                <a:latin typeface="Arial"/>
                <a:cs typeface="Arial"/>
              </a:rPr>
              <a:t>interactive </a:t>
            </a:r>
            <a:r>
              <a:rPr sz="1800" spc="100" dirty="0">
                <a:latin typeface="Arial"/>
                <a:cs typeface="Arial"/>
              </a:rPr>
              <a:t>white  </a:t>
            </a:r>
            <a:r>
              <a:rPr sz="1800" spc="80" dirty="0">
                <a:latin typeface="Arial"/>
                <a:cs typeface="Arial"/>
              </a:rPr>
              <a:t>boards</a:t>
            </a:r>
            <a:r>
              <a:rPr sz="1800" spc="90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(IWBs).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1836" y="3425950"/>
            <a:ext cx="5017008" cy="3380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65647" y="134112"/>
            <a:ext cx="6560820" cy="31501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65647" y="3444238"/>
            <a:ext cx="6560820" cy="33619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384165" cy="30598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b="1" spc="114" dirty="0">
                <a:latin typeface="Arial"/>
                <a:cs typeface="Arial"/>
              </a:rPr>
              <a:t>1.9 </a:t>
            </a:r>
            <a:r>
              <a:rPr sz="1800" b="1" spc="-40" dirty="0">
                <a:latin typeface="Arial"/>
                <a:cs typeface="Arial"/>
              </a:rPr>
              <a:t>UNIFIED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COMMUNICATIONS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196465" algn="l"/>
                <a:tab pos="2550160" algn="l"/>
                <a:tab pos="3088005" algn="l"/>
                <a:tab pos="4540885" algn="l"/>
                <a:tab pos="5016500" algn="l"/>
              </a:tabLst>
            </a:pPr>
            <a:r>
              <a:rPr sz="1800" b="1" spc="15" dirty="0">
                <a:latin typeface="Arial"/>
                <a:cs typeface="Arial"/>
              </a:rPr>
              <a:t>The</a:t>
            </a:r>
            <a:r>
              <a:rPr sz="1800" b="1" spc="50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key 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10" dirty="0">
                <a:latin typeface="Arial"/>
                <a:cs typeface="Arial"/>
              </a:rPr>
              <a:t>elements	</a:t>
            </a:r>
            <a:r>
              <a:rPr sz="1800" b="1" spc="30" dirty="0">
                <a:latin typeface="Arial"/>
                <a:cs typeface="Arial"/>
              </a:rPr>
              <a:t>of	</a:t>
            </a:r>
            <a:r>
              <a:rPr sz="1800" b="1" dirty="0">
                <a:latin typeface="Arial"/>
                <a:cs typeface="Arial"/>
              </a:rPr>
              <a:t>this	</a:t>
            </a:r>
            <a:r>
              <a:rPr sz="1800" b="1" spc="5" dirty="0">
                <a:latin typeface="Arial"/>
                <a:cs typeface="Arial"/>
              </a:rPr>
              <a:t>architecture	are	</a:t>
            </a:r>
            <a:r>
              <a:rPr sz="1800" b="1" spc="-45" dirty="0">
                <a:latin typeface="Arial"/>
                <a:cs typeface="Arial"/>
              </a:rPr>
              <a:t>as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follows: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5" dirty="0">
                <a:latin typeface="Arial"/>
                <a:cs typeface="Arial"/>
              </a:rPr>
              <a:t>Audio</a:t>
            </a:r>
            <a:r>
              <a:rPr sz="1800" b="1" spc="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conferencing:</a:t>
            </a:r>
            <a:endParaRPr sz="1800" dirty="0">
              <a:latin typeface="Arial"/>
              <a:cs typeface="Arial"/>
            </a:endParaRPr>
          </a:p>
          <a:p>
            <a:pPr marL="299085" marR="11493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60" dirty="0">
                <a:latin typeface="Arial"/>
                <a:cs typeface="Arial"/>
              </a:rPr>
              <a:t>Also called </a:t>
            </a:r>
            <a:r>
              <a:rPr sz="1800" spc="65" dirty="0">
                <a:latin typeface="Arial"/>
                <a:cs typeface="Arial"/>
              </a:rPr>
              <a:t>conference </a:t>
            </a:r>
            <a:r>
              <a:rPr sz="1800" spc="80" dirty="0">
                <a:latin typeface="Arial"/>
                <a:cs typeface="Arial"/>
              </a:rPr>
              <a:t>calling, </a:t>
            </a:r>
            <a:r>
              <a:rPr sz="1800" spc="70" dirty="0">
                <a:latin typeface="Arial"/>
                <a:cs typeface="Arial"/>
              </a:rPr>
              <a:t>refers </a:t>
            </a:r>
            <a:r>
              <a:rPr sz="1800" spc="140" dirty="0">
                <a:latin typeface="Arial"/>
                <a:cs typeface="Arial"/>
              </a:rPr>
              <a:t>to </a:t>
            </a:r>
            <a:r>
              <a:rPr sz="1800" spc="-10" dirty="0">
                <a:latin typeface="Arial"/>
                <a:cs typeface="Arial"/>
              </a:rPr>
              <a:t>a  </a:t>
            </a:r>
            <a:r>
              <a:rPr sz="1800" spc="65" dirty="0">
                <a:latin typeface="Arial"/>
                <a:cs typeface="Arial"/>
              </a:rPr>
              <a:t>live </a:t>
            </a:r>
            <a:r>
              <a:rPr sz="1800" spc="100" dirty="0">
                <a:latin typeface="Arial"/>
                <a:cs typeface="Arial"/>
              </a:rPr>
              <a:t>meeting </a:t>
            </a:r>
            <a:r>
              <a:rPr sz="1800" spc="120" dirty="0">
                <a:latin typeface="Arial"/>
                <a:cs typeface="Arial"/>
              </a:rPr>
              <a:t>in </a:t>
            </a:r>
            <a:r>
              <a:rPr sz="1800" spc="90" dirty="0">
                <a:latin typeface="Arial"/>
                <a:cs typeface="Arial"/>
              </a:rPr>
              <a:t>which participants </a:t>
            </a:r>
            <a:r>
              <a:rPr sz="1800" spc="45" dirty="0">
                <a:latin typeface="Arial"/>
                <a:cs typeface="Arial"/>
              </a:rPr>
              <a:t>are </a:t>
            </a:r>
            <a:r>
              <a:rPr sz="1800" spc="105" dirty="0">
                <a:latin typeface="Arial"/>
                <a:cs typeface="Arial"/>
              </a:rPr>
              <a:t>linked  </a:t>
            </a:r>
            <a:r>
              <a:rPr sz="1800" spc="100" dirty="0">
                <a:latin typeface="Arial"/>
                <a:cs typeface="Arial"/>
              </a:rPr>
              <a:t>together </a:t>
            </a:r>
            <a:r>
              <a:rPr sz="1800" spc="135" dirty="0">
                <a:latin typeface="Arial"/>
                <a:cs typeface="Arial"/>
              </a:rPr>
              <a:t>for </a:t>
            </a:r>
            <a:r>
              <a:rPr sz="1800" spc="90" dirty="0">
                <a:latin typeface="Arial"/>
                <a:cs typeface="Arial"/>
              </a:rPr>
              <a:t>audio </a:t>
            </a:r>
            <a:r>
              <a:rPr sz="1800" spc="85" dirty="0">
                <a:latin typeface="Arial"/>
                <a:cs typeface="Arial"/>
              </a:rPr>
              <a:t>transmission </a:t>
            </a:r>
            <a:r>
              <a:rPr sz="1800" spc="75" dirty="0">
                <a:latin typeface="Arial"/>
                <a:cs typeface="Arial"/>
              </a:rPr>
              <a:t>and  </a:t>
            </a:r>
            <a:r>
              <a:rPr sz="1800" spc="80" dirty="0">
                <a:latin typeface="Arial"/>
                <a:cs typeface="Arial"/>
              </a:rPr>
              <a:t>reception.</a:t>
            </a:r>
            <a:endParaRPr sz="1800" dirty="0">
              <a:latin typeface="Arial"/>
              <a:cs typeface="Arial"/>
            </a:endParaRPr>
          </a:p>
          <a:p>
            <a:pPr marL="299085" marR="116839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40" dirty="0">
                <a:latin typeface="Arial"/>
                <a:cs typeface="Arial"/>
              </a:rPr>
              <a:t>A </a:t>
            </a:r>
            <a:r>
              <a:rPr sz="1800" spc="95" dirty="0">
                <a:latin typeface="Arial"/>
                <a:cs typeface="Arial"/>
              </a:rPr>
              <a:t>participant </a:t>
            </a:r>
            <a:r>
              <a:rPr sz="1800" spc="70" dirty="0">
                <a:latin typeface="Arial"/>
                <a:cs typeface="Arial"/>
              </a:rPr>
              <a:t>may </a:t>
            </a:r>
            <a:r>
              <a:rPr sz="1800" spc="60" dirty="0">
                <a:latin typeface="Arial"/>
                <a:cs typeface="Arial"/>
              </a:rPr>
              <a:t>be </a:t>
            </a:r>
            <a:r>
              <a:rPr sz="1800" spc="105" dirty="0">
                <a:latin typeface="Arial"/>
                <a:cs typeface="Arial"/>
              </a:rPr>
              <a:t>on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80" dirty="0">
                <a:latin typeface="Arial"/>
                <a:cs typeface="Arial"/>
              </a:rPr>
              <a:t>landline, </a:t>
            </a:r>
            <a:r>
              <a:rPr sz="1800" spc="105" dirty="0">
                <a:latin typeface="Arial"/>
                <a:cs typeface="Arial"/>
              </a:rPr>
              <a:t>mobile  </a:t>
            </a:r>
            <a:r>
              <a:rPr sz="1800" spc="80" dirty="0">
                <a:latin typeface="Arial"/>
                <a:cs typeface="Arial"/>
              </a:rPr>
              <a:t>phone,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85" dirty="0">
                <a:latin typeface="Arial"/>
                <a:cs typeface="Arial"/>
              </a:rPr>
              <a:t>at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75" dirty="0">
                <a:latin typeface="Arial"/>
                <a:cs typeface="Arial"/>
              </a:rPr>
              <a:t>“softphone”—a </a:t>
            </a:r>
            <a:r>
              <a:rPr sz="1800" spc="100" dirty="0">
                <a:latin typeface="Arial"/>
                <a:cs typeface="Arial"/>
              </a:rPr>
              <a:t>computer  </a:t>
            </a:r>
            <a:r>
              <a:rPr sz="1800" spc="90" dirty="0">
                <a:latin typeface="Arial"/>
                <a:cs typeface="Arial"/>
              </a:rPr>
              <a:t>equipped </a:t>
            </a:r>
            <a:r>
              <a:rPr sz="1800" spc="120" dirty="0">
                <a:latin typeface="Arial"/>
                <a:cs typeface="Arial"/>
              </a:rPr>
              <a:t>with </a:t>
            </a:r>
            <a:r>
              <a:rPr sz="1800" spc="100" dirty="0">
                <a:latin typeface="Arial"/>
                <a:cs typeface="Arial"/>
              </a:rPr>
              <a:t>microphone </a:t>
            </a:r>
            <a:r>
              <a:rPr sz="1800" spc="75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60" dirty="0">
                <a:latin typeface="Arial"/>
                <a:cs typeface="Arial"/>
              </a:rPr>
              <a:t>speaker.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304" y="3059812"/>
            <a:ext cx="5650992" cy="3084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85688" y="1059180"/>
            <a:ext cx="6166104" cy="52867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12035155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583295">
              <a:lnSpc>
                <a:spcPct val="100000"/>
              </a:lnSpc>
              <a:spcBef>
                <a:spcPts val="790"/>
              </a:spcBef>
            </a:pPr>
            <a:r>
              <a:rPr sz="1800" b="1" spc="114" dirty="0">
                <a:latin typeface="Arial"/>
                <a:cs typeface="Arial"/>
              </a:rPr>
              <a:t>1.1 </a:t>
            </a:r>
            <a:r>
              <a:rPr sz="1800" b="1" spc="20" dirty="0">
                <a:latin typeface="Arial"/>
                <a:cs typeface="Arial"/>
              </a:rPr>
              <a:t>The </a:t>
            </a:r>
            <a:r>
              <a:rPr sz="1800" b="1" spc="25" dirty="0">
                <a:latin typeface="Arial"/>
                <a:cs typeface="Arial"/>
              </a:rPr>
              <a:t>Networking </a:t>
            </a:r>
            <a:r>
              <a:rPr sz="1800" b="1" spc="-45" dirty="0">
                <a:latin typeface="Arial"/>
                <a:cs typeface="Arial"/>
              </a:rPr>
              <a:t>Ecosystem  </a:t>
            </a:r>
            <a:r>
              <a:rPr sz="1800" b="1" spc="15" dirty="0">
                <a:latin typeface="Arial"/>
                <a:cs typeface="Arial"/>
              </a:rPr>
              <a:t>content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15" dirty="0">
                <a:latin typeface="Arial"/>
                <a:cs typeface="Arial"/>
              </a:rPr>
              <a:t>provider</a:t>
            </a:r>
            <a:endParaRPr sz="18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75" dirty="0">
                <a:latin typeface="Arial"/>
                <a:cs typeface="Arial"/>
              </a:rPr>
              <a:t>An</a:t>
            </a:r>
            <a:r>
              <a:rPr sz="1800" spc="254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organization</a:t>
            </a:r>
            <a:r>
              <a:rPr sz="1800" spc="260" dirty="0">
                <a:latin typeface="Arial"/>
                <a:cs typeface="Arial"/>
              </a:rPr>
              <a:t> </a:t>
            </a:r>
            <a:r>
              <a:rPr sz="1800" spc="114" dirty="0">
                <a:latin typeface="Arial"/>
                <a:cs typeface="Arial"/>
              </a:rPr>
              <a:t>or</a:t>
            </a:r>
            <a:r>
              <a:rPr sz="1800" spc="275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individual</a:t>
            </a:r>
            <a:r>
              <a:rPr sz="1800" spc="280" dirty="0">
                <a:latin typeface="Arial"/>
                <a:cs typeface="Arial"/>
              </a:rPr>
              <a:t> </a:t>
            </a:r>
            <a:r>
              <a:rPr sz="1800" spc="114" dirty="0">
                <a:latin typeface="Arial"/>
                <a:cs typeface="Arial"/>
              </a:rPr>
              <a:t>that</a:t>
            </a:r>
            <a:r>
              <a:rPr sz="1800" spc="270" dirty="0">
                <a:latin typeface="Arial"/>
                <a:cs typeface="Arial"/>
              </a:rPr>
              <a:t> </a:t>
            </a:r>
            <a:r>
              <a:rPr sz="1800" spc="45" dirty="0">
                <a:latin typeface="Arial"/>
                <a:cs typeface="Arial"/>
              </a:rPr>
              <a:t>creates</a:t>
            </a:r>
            <a:r>
              <a:rPr sz="1800" spc="260" dirty="0">
                <a:latin typeface="Arial"/>
                <a:cs typeface="Arial"/>
              </a:rPr>
              <a:t> </a:t>
            </a:r>
            <a:r>
              <a:rPr sz="1800" spc="114" dirty="0">
                <a:latin typeface="Arial"/>
                <a:cs typeface="Arial"/>
              </a:rPr>
              <a:t>information,</a:t>
            </a:r>
            <a:r>
              <a:rPr sz="1800" spc="280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including</a:t>
            </a:r>
            <a:r>
              <a:rPr sz="1800" spc="290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educational</a:t>
            </a:r>
            <a:r>
              <a:rPr sz="1800" spc="270" dirty="0">
                <a:latin typeface="Arial"/>
                <a:cs typeface="Arial"/>
              </a:rPr>
              <a:t> </a:t>
            </a:r>
            <a:r>
              <a:rPr sz="1800" spc="120" dirty="0">
                <a:latin typeface="Arial"/>
                <a:cs typeface="Arial"/>
              </a:rPr>
              <a:t>or</a:t>
            </a:r>
            <a:r>
              <a:rPr sz="1800" spc="265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entertainment</a:t>
            </a:r>
            <a:r>
              <a:rPr sz="1800" spc="26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content,</a:t>
            </a:r>
            <a:endParaRPr sz="1800" dirty="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sz="1800" spc="110" dirty="0">
                <a:latin typeface="Arial"/>
                <a:cs typeface="Arial"/>
              </a:rPr>
              <a:t>distributed </a:t>
            </a:r>
            <a:r>
              <a:rPr sz="1800" spc="45" dirty="0">
                <a:latin typeface="Arial"/>
                <a:cs typeface="Arial"/>
              </a:rPr>
              <a:t>via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85" dirty="0">
                <a:latin typeface="Arial"/>
                <a:cs typeface="Arial"/>
              </a:rPr>
              <a:t>Internet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80" dirty="0">
                <a:latin typeface="Arial"/>
                <a:cs typeface="Arial"/>
              </a:rPr>
              <a:t>enterprise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networks.</a:t>
            </a:r>
            <a:endParaRPr sz="18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40" dirty="0">
                <a:latin typeface="Arial"/>
                <a:cs typeface="Arial"/>
              </a:rPr>
              <a:t>A </a:t>
            </a:r>
            <a:r>
              <a:rPr sz="1800" spc="95" dirty="0">
                <a:latin typeface="Arial"/>
                <a:cs typeface="Arial"/>
              </a:rPr>
              <a:t>content </a:t>
            </a:r>
            <a:r>
              <a:rPr sz="1800" spc="90" dirty="0">
                <a:latin typeface="Arial"/>
                <a:cs typeface="Arial"/>
              </a:rPr>
              <a:t>provider </a:t>
            </a:r>
            <a:r>
              <a:rPr sz="1800" spc="70" dirty="0">
                <a:latin typeface="Arial"/>
                <a:cs typeface="Arial"/>
              </a:rPr>
              <a:t>may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70" dirty="0">
                <a:latin typeface="Arial"/>
                <a:cs typeface="Arial"/>
              </a:rPr>
              <a:t>may </a:t>
            </a:r>
            <a:r>
              <a:rPr sz="1800" spc="125" dirty="0">
                <a:latin typeface="Arial"/>
                <a:cs typeface="Arial"/>
              </a:rPr>
              <a:t>not </a:t>
            </a:r>
            <a:r>
              <a:rPr sz="1800" spc="85" dirty="0">
                <a:latin typeface="Arial"/>
                <a:cs typeface="Arial"/>
              </a:rPr>
              <a:t>provide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80" dirty="0">
                <a:latin typeface="Arial"/>
                <a:cs typeface="Arial"/>
              </a:rPr>
              <a:t>software </a:t>
            </a:r>
            <a:r>
              <a:rPr sz="1800" spc="60" dirty="0">
                <a:latin typeface="Arial"/>
                <a:cs typeface="Arial"/>
              </a:rPr>
              <a:t>used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10" dirty="0">
                <a:latin typeface="Arial"/>
                <a:cs typeface="Arial"/>
              </a:rPr>
              <a:t>access </a:t>
            </a:r>
            <a:r>
              <a:rPr sz="1800" spc="9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material.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9055" y="2433826"/>
            <a:ext cx="10642092" cy="44241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662930" cy="610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b="1" spc="114" dirty="0">
                <a:latin typeface="Arial"/>
                <a:cs typeface="Arial"/>
              </a:rPr>
              <a:t>1.9 </a:t>
            </a:r>
            <a:r>
              <a:rPr sz="1800" b="1" spc="-40" dirty="0">
                <a:latin typeface="Arial"/>
                <a:cs typeface="Arial"/>
              </a:rPr>
              <a:t>UNIFIED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COMMUNICATIONS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09600" algn="l"/>
                <a:tab pos="1172210" algn="l"/>
                <a:tab pos="2362835" algn="l"/>
                <a:tab pos="2772410" algn="l"/>
                <a:tab pos="3365500" algn="l"/>
                <a:tab pos="4874260" algn="l"/>
                <a:tab pos="5406390" algn="l"/>
              </a:tabLst>
            </a:pPr>
            <a:r>
              <a:rPr sz="1800" b="1" spc="15" dirty="0">
                <a:latin typeface="Arial"/>
                <a:cs typeface="Arial"/>
              </a:rPr>
              <a:t>The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40" dirty="0">
                <a:latin typeface="Arial"/>
                <a:cs typeface="Arial"/>
              </a:rPr>
              <a:t>k</a:t>
            </a:r>
            <a:r>
              <a:rPr sz="1800" b="1" spc="-35" dirty="0">
                <a:latin typeface="Arial"/>
                <a:cs typeface="Arial"/>
              </a:rPr>
              <a:t>e</a:t>
            </a:r>
            <a:r>
              <a:rPr sz="1800" b="1" spc="-30" dirty="0">
                <a:latin typeface="Arial"/>
                <a:cs typeface="Arial"/>
              </a:rPr>
              <a:t>y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1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le</a:t>
            </a:r>
            <a:r>
              <a:rPr sz="1800" b="1" spc="15" dirty="0">
                <a:latin typeface="Arial"/>
                <a:cs typeface="Arial"/>
              </a:rPr>
              <a:t>ments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50" dirty="0">
                <a:latin typeface="Arial"/>
                <a:cs typeface="Arial"/>
              </a:rPr>
              <a:t>o</a:t>
            </a:r>
            <a:r>
              <a:rPr sz="1800" b="1" spc="25" dirty="0">
                <a:latin typeface="Arial"/>
                <a:cs typeface="Arial"/>
              </a:rPr>
              <a:t>f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30" dirty="0">
                <a:latin typeface="Arial"/>
                <a:cs typeface="Arial"/>
              </a:rPr>
              <a:t>t</a:t>
            </a:r>
            <a:r>
              <a:rPr sz="1800" b="1" spc="40" dirty="0">
                <a:latin typeface="Arial"/>
                <a:cs typeface="Arial"/>
              </a:rPr>
              <a:t>h</a:t>
            </a:r>
            <a:r>
              <a:rPr sz="1800" b="1" spc="25" dirty="0">
                <a:latin typeface="Arial"/>
                <a:cs typeface="Arial"/>
              </a:rPr>
              <a:t>i</a:t>
            </a:r>
            <a:r>
              <a:rPr sz="1800" b="1" spc="-85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-15" dirty="0">
                <a:latin typeface="Arial"/>
                <a:cs typeface="Arial"/>
              </a:rPr>
              <a:t>arc</a:t>
            </a:r>
            <a:r>
              <a:rPr sz="1800" b="1" spc="-10" dirty="0">
                <a:latin typeface="Arial"/>
                <a:cs typeface="Arial"/>
              </a:rPr>
              <a:t>h</a:t>
            </a:r>
            <a:r>
              <a:rPr sz="1800" b="1" spc="35" dirty="0">
                <a:latin typeface="Arial"/>
                <a:cs typeface="Arial"/>
              </a:rPr>
              <a:t>i</a:t>
            </a:r>
            <a:r>
              <a:rPr sz="1800" b="1" spc="40" dirty="0">
                <a:latin typeface="Arial"/>
                <a:cs typeface="Arial"/>
              </a:rPr>
              <a:t>t</a:t>
            </a:r>
            <a:r>
              <a:rPr sz="1800" b="1" dirty="0">
                <a:latin typeface="Arial"/>
                <a:cs typeface="Arial"/>
              </a:rPr>
              <a:t>ectur</a:t>
            </a:r>
            <a:r>
              <a:rPr sz="1800" b="1" spc="1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5" dirty="0">
                <a:latin typeface="Arial"/>
                <a:cs typeface="Arial"/>
              </a:rPr>
              <a:t>ar</a:t>
            </a:r>
            <a:r>
              <a:rPr sz="1800" b="1" spc="1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-45" dirty="0">
                <a:latin typeface="Arial"/>
                <a:cs typeface="Arial"/>
              </a:rPr>
              <a:t>as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follows: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15" dirty="0">
                <a:latin typeface="Arial"/>
                <a:cs typeface="Arial"/>
              </a:rPr>
              <a:t>Unified</a:t>
            </a:r>
            <a:r>
              <a:rPr sz="1800" b="1" spc="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messaging: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80" dirty="0">
                <a:latin typeface="Arial"/>
                <a:cs typeface="Arial"/>
              </a:rPr>
              <a:t>Unified </a:t>
            </a:r>
            <a:r>
              <a:rPr sz="1800" spc="70" dirty="0">
                <a:latin typeface="Arial"/>
                <a:cs typeface="Arial"/>
              </a:rPr>
              <a:t>messaging </a:t>
            </a:r>
            <a:r>
              <a:rPr sz="1800" spc="60" dirty="0">
                <a:latin typeface="Arial"/>
                <a:cs typeface="Arial"/>
              </a:rPr>
              <a:t>systems </a:t>
            </a:r>
            <a:r>
              <a:rPr sz="1800" spc="90" dirty="0">
                <a:latin typeface="Arial"/>
                <a:cs typeface="Arial"/>
              </a:rPr>
              <a:t>provide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10" dirty="0">
                <a:latin typeface="Arial"/>
                <a:cs typeface="Arial"/>
              </a:rPr>
              <a:t>common  </a:t>
            </a:r>
            <a:r>
              <a:rPr sz="1800" spc="90" dirty="0">
                <a:latin typeface="Arial"/>
                <a:cs typeface="Arial"/>
              </a:rPr>
              <a:t>repository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40" dirty="0">
                <a:latin typeface="Arial"/>
                <a:cs typeface="Arial"/>
              </a:rPr>
              <a:t>messages </a:t>
            </a:r>
            <a:r>
              <a:rPr sz="1800" spc="140" dirty="0">
                <a:latin typeface="Arial"/>
                <a:cs typeface="Arial"/>
              </a:rPr>
              <a:t>from </a:t>
            </a:r>
            <a:r>
              <a:rPr sz="1800" spc="114" dirty="0">
                <a:latin typeface="Arial"/>
                <a:cs typeface="Arial"/>
              </a:rPr>
              <a:t>multiple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55" dirty="0">
                <a:latin typeface="Arial"/>
                <a:cs typeface="Arial"/>
              </a:rPr>
              <a:t>sources.</a:t>
            </a:r>
            <a:endParaRPr sz="1800" dirty="0">
              <a:latin typeface="Arial"/>
              <a:cs typeface="Arial"/>
            </a:endParaRPr>
          </a:p>
          <a:p>
            <a:pPr marL="299085" marR="635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90" dirty="0">
                <a:latin typeface="Arial"/>
                <a:cs typeface="Arial"/>
              </a:rPr>
              <a:t>It </a:t>
            </a:r>
            <a:r>
              <a:rPr sz="1800" spc="70" dirty="0">
                <a:latin typeface="Arial"/>
                <a:cs typeface="Arial"/>
              </a:rPr>
              <a:t>allows </a:t>
            </a:r>
            <a:r>
              <a:rPr sz="1800" spc="55" dirty="0">
                <a:latin typeface="Arial"/>
                <a:cs typeface="Arial"/>
              </a:rPr>
              <a:t>users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70" dirty="0">
                <a:latin typeface="Arial"/>
                <a:cs typeface="Arial"/>
              </a:rPr>
              <a:t>retrieve </a:t>
            </a:r>
            <a:r>
              <a:rPr sz="1800" spc="30" dirty="0">
                <a:latin typeface="Arial"/>
                <a:cs typeface="Arial"/>
              </a:rPr>
              <a:t>saved </a:t>
            </a:r>
            <a:r>
              <a:rPr sz="1800" spc="130" dirty="0">
                <a:latin typeface="Arial"/>
                <a:cs typeface="Arial"/>
              </a:rPr>
              <a:t>e-mail, </a:t>
            </a:r>
            <a:r>
              <a:rPr sz="1800" spc="55" dirty="0">
                <a:latin typeface="Arial"/>
                <a:cs typeface="Arial"/>
              </a:rPr>
              <a:t>voice  </a:t>
            </a:r>
            <a:r>
              <a:rPr sz="1800" spc="95" dirty="0">
                <a:latin typeface="Arial"/>
                <a:cs typeface="Arial"/>
              </a:rPr>
              <a:t>mail,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20" dirty="0">
                <a:latin typeface="Arial"/>
                <a:cs typeface="Arial"/>
              </a:rPr>
              <a:t>fax </a:t>
            </a:r>
            <a:r>
              <a:rPr sz="1800" spc="40" dirty="0">
                <a:latin typeface="Arial"/>
                <a:cs typeface="Arial"/>
              </a:rPr>
              <a:t>messages </a:t>
            </a:r>
            <a:r>
              <a:rPr sz="1800" spc="140" dirty="0">
                <a:latin typeface="Arial"/>
                <a:cs typeface="Arial"/>
              </a:rPr>
              <a:t>from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00" dirty="0">
                <a:latin typeface="Arial"/>
                <a:cs typeface="Arial"/>
              </a:rPr>
              <a:t>computer,  </a:t>
            </a:r>
            <a:r>
              <a:rPr sz="1800" spc="80" dirty="0">
                <a:latin typeface="Arial"/>
                <a:cs typeface="Arial"/>
              </a:rPr>
              <a:t>telephone,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105" dirty="0">
                <a:latin typeface="Arial"/>
                <a:cs typeface="Arial"/>
              </a:rPr>
              <a:t>mobile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45" dirty="0">
                <a:latin typeface="Arial"/>
                <a:cs typeface="Arial"/>
              </a:rPr>
              <a:t>device</a:t>
            </a:r>
            <a:endParaRPr sz="1800" dirty="0">
              <a:latin typeface="Arial"/>
              <a:cs typeface="Arial"/>
            </a:endParaRPr>
          </a:p>
          <a:p>
            <a:pPr marL="299085" marR="635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95" dirty="0">
                <a:latin typeface="Arial"/>
                <a:cs typeface="Arial"/>
              </a:rPr>
              <a:t>Computer </a:t>
            </a:r>
            <a:r>
              <a:rPr sz="1800" spc="55" dirty="0">
                <a:latin typeface="Arial"/>
                <a:cs typeface="Arial"/>
              </a:rPr>
              <a:t>users </a:t>
            </a:r>
            <a:r>
              <a:rPr sz="1800" spc="40" dirty="0">
                <a:latin typeface="Arial"/>
                <a:cs typeface="Arial"/>
              </a:rPr>
              <a:t>can </a:t>
            </a:r>
            <a:r>
              <a:rPr sz="1800" spc="50" dirty="0">
                <a:latin typeface="Arial"/>
                <a:cs typeface="Arial"/>
              </a:rPr>
              <a:t>select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65" dirty="0">
                <a:latin typeface="Arial"/>
                <a:cs typeface="Arial"/>
              </a:rPr>
              <a:t>play </a:t>
            </a:r>
            <a:r>
              <a:rPr sz="1800" spc="110" dirty="0">
                <a:latin typeface="Arial"/>
                <a:cs typeface="Arial"/>
              </a:rPr>
              <a:t>voice-mail  </a:t>
            </a:r>
            <a:r>
              <a:rPr sz="1800" spc="85" dirty="0">
                <a:latin typeface="Arial"/>
                <a:cs typeface="Arial"/>
              </a:rPr>
              <a:t>recordings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60" dirty="0">
                <a:latin typeface="Arial"/>
                <a:cs typeface="Arial"/>
              </a:rPr>
              <a:t>appear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105" dirty="0">
                <a:latin typeface="Arial"/>
                <a:cs typeface="Arial"/>
              </a:rPr>
              <a:t>their unified  </a:t>
            </a:r>
            <a:r>
              <a:rPr sz="1800" spc="70" dirty="0">
                <a:latin typeface="Arial"/>
                <a:cs typeface="Arial"/>
              </a:rPr>
              <a:t>messaging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inboxes.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65" dirty="0">
                <a:latin typeface="Arial"/>
                <a:cs typeface="Arial"/>
              </a:rPr>
              <a:t>Telephone </a:t>
            </a:r>
            <a:r>
              <a:rPr sz="1800" spc="55" dirty="0">
                <a:latin typeface="Arial"/>
                <a:cs typeface="Arial"/>
              </a:rPr>
              <a:t>users </a:t>
            </a:r>
            <a:r>
              <a:rPr sz="1800" spc="45" dirty="0">
                <a:latin typeface="Arial"/>
                <a:cs typeface="Arial"/>
              </a:rPr>
              <a:t>can </a:t>
            </a:r>
            <a:r>
              <a:rPr sz="1800" spc="125" dirty="0">
                <a:latin typeface="Arial"/>
                <a:cs typeface="Arial"/>
              </a:rPr>
              <a:t>both </a:t>
            </a:r>
            <a:r>
              <a:rPr sz="1800" spc="70" dirty="0">
                <a:latin typeface="Arial"/>
                <a:cs typeface="Arial"/>
              </a:rPr>
              <a:t>retrieve </a:t>
            </a:r>
            <a:r>
              <a:rPr sz="1800" spc="55" dirty="0">
                <a:latin typeface="Arial"/>
                <a:cs typeface="Arial"/>
              </a:rPr>
              <a:t>voice </a:t>
            </a:r>
            <a:r>
              <a:rPr sz="1800" spc="100" dirty="0">
                <a:latin typeface="Arial"/>
                <a:cs typeface="Arial"/>
              </a:rPr>
              <a:t>mail 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60" dirty="0">
                <a:latin typeface="Arial"/>
                <a:cs typeface="Arial"/>
              </a:rPr>
              <a:t>hear </a:t>
            </a:r>
            <a:r>
              <a:rPr sz="1800" spc="150" dirty="0">
                <a:latin typeface="Arial"/>
                <a:cs typeface="Arial"/>
              </a:rPr>
              <a:t>text-to-voice </a:t>
            </a:r>
            <a:r>
              <a:rPr sz="1800" spc="85" dirty="0">
                <a:latin typeface="Arial"/>
                <a:cs typeface="Arial"/>
              </a:rPr>
              <a:t>translations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40" dirty="0">
                <a:latin typeface="Arial"/>
                <a:cs typeface="Arial"/>
              </a:rPr>
              <a:t>e-mail  </a:t>
            </a:r>
            <a:r>
              <a:rPr sz="1800" spc="45" dirty="0">
                <a:latin typeface="Arial"/>
                <a:cs typeface="Arial"/>
              </a:rPr>
              <a:t>messages.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20" dirty="0">
                <a:latin typeface="Arial"/>
                <a:cs typeface="Arial"/>
              </a:rPr>
              <a:t>Messages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45" dirty="0">
                <a:latin typeface="Arial"/>
                <a:cs typeface="Arial"/>
              </a:rPr>
              <a:t>any </a:t>
            </a:r>
            <a:r>
              <a:rPr sz="1800" spc="80" dirty="0">
                <a:latin typeface="Arial"/>
                <a:cs typeface="Arial"/>
              </a:rPr>
              <a:t>type </a:t>
            </a:r>
            <a:r>
              <a:rPr sz="1800" spc="40" dirty="0">
                <a:latin typeface="Arial"/>
                <a:cs typeface="Arial"/>
              </a:rPr>
              <a:t>can </a:t>
            </a:r>
            <a:r>
              <a:rPr sz="1800" spc="60" dirty="0">
                <a:latin typeface="Arial"/>
                <a:cs typeface="Arial"/>
              </a:rPr>
              <a:t>be </a:t>
            </a:r>
            <a:r>
              <a:rPr sz="1800" spc="40" dirty="0">
                <a:latin typeface="Arial"/>
                <a:cs typeface="Arial"/>
              </a:rPr>
              <a:t>saved, </a:t>
            </a:r>
            <a:r>
              <a:rPr sz="1800" spc="60" dirty="0">
                <a:latin typeface="Arial"/>
                <a:cs typeface="Arial"/>
              </a:rPr>
              <a:t>answered,  </a:t>
            </a:r>
            <a:r>
              <a:rPr sz="1800" spc="100" dirty="0">
                <a:latin typeface="Arial"/>
                <a:cs typeface="Arial"/>
              </a:rPr>
              <a:t>filed, </a:t>
            </a:r>
            <a:r>
              <a:rPr sz="1800" spc="85" dirty="0">
                <a:latin typeface="Arial"/>
                <a:cs typeface="Arial"/>
              </a:rPr>
              <a:t>sorted,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95" dirty="0">
                <a:latin typeface="Arial"/>
                <a:cs typeface="Arial"/>
              </a:rPr>
              <a:t>forwarded. </a:t>
            </a:r>
            <a:r>
              <a:rPr sz="1800" spc="80" dirty="0">
                <a:latin typeface="Arial"/>
                <a:cs typeface="Arial"/>
              </a:rPr>
              <a:t>Unified </a:t>
            </a:r>
            <a:r>
              <a:rPr sz="1800" spc="70" dirty="0">
                <a:latin typeface="Arial"/>
                <a:cs typeface="Arial"/>
              </a:rPr>
              <a:t>messaging  </a:t>
            </a:r>
            <a:r>
              <a:rPr sz="1800" spc="60" dirty="0">
                <a:latin typeface="Arial"/>
                <a:cs typeface="Arial"/>
              </a:rPr>
              <a:t>systems </a:t>
            </a:r>
            <a:r>
              <a:rPr sz="1800" spc="55" dirty="0">
                <a:latin typeface="Arial"/>
                <a:cs typeface="Arial"/>
              </a:rPr>
              <a:t>relieve </a:t>
            </a:r>
            <a:r>
              <a:rPr sz="1800" spc="60" dirty="0">
                <a:latin typeface="Arial"/>
                <a:cs typeface="Arial"/>
              </a:rPr>
              <a:t>business </a:t>
            </a:r>
            <a:r>
              <a:rPr sz="1800" spc="55" dirty="0">
                <a:latin typeface="Arial"/>
                <a:cs typeface="Arial"/>
              </a:rPr>
              <a:t>users </a:t>
            </a:r>
            <a:r>
              <a:rPr sz="1800" spc="140" dirty="0">
                <a:latin typeface="Arial"/>
                <a:cs typeface="Arial"/>
              </a:rPr>
              <a:t>from </a:t>
            </a:r>
            <a:r>
              <a:rPr sz="1800" spc="80" dirty="0">
                <a:latin typeface="Arial"/>
                <a:cs typeface="Arial"/>
              </a:rPr>
              <a:t>having </a:t>
            </a:r>
            <a:r>
              <a:rPr sz="1800" spc="130" dirty="0">
                <a:latin typeface="Arial"/>
                <a:cs typeface="Arial"/>
              </a:rPr>
              <a:t>to  monitor </a:t>
            </a:r>
            <a:r>
              <a:rPr sz="1800" spc="114" dirty="0">
                <a:latin typeface="Arial"/>
                <a:cs typeface="Arial"/>
              </a:rPr>
              <a:t>multiple </a:t>
            </a:r>
            <a:r>
              <a:rPr sz="1800" spc="55" dirty="0">
                <a:latin typeface="Arial"/>
                <a:cs typeface="Arial"/>
              </a:rPr>
              <a:t>voice </a:t>
            </a:r>
            <a:r>
              <a:rPr sz="1800" spc="95" dirty="0">
                <a:latin typeface="Arial"/>
                <a:cs typeface="Arial"/>
              </a:rPr>
              <a:t>mailboxes </a:t>
            </a:r>
            <a:r>
              <a:rPr sz="1800" spc="80" dirty="0">
                <a:latin typeface="Arial"/>
                <a:cs typeface="Arial"/>
              </a:rPr>
              <a:t>by </a:t>
            </a:r>
            <a:r>
              <a:rPr sz="1800" spc="85" dirty="0">
                <a:latin typeface="Arial"/>
                <a:cs typeface="Arial"/>
              </a:rPr>
              <a:t>enabling  </a:t>
            </a:r>
            <a:r>
              <a:rPr sz="1800" spc="75" dirty="0">
                <a:latin typeface="Arial"/>
                <a:cs typeface="Arial"/>
              </a:rPr>
              <a:t>voicemail </a:t>
            </a:r>
            <a:r>
              <a:rPr sz="1800" spc="40" dirty="0">
                <a:latin typeface="Arial"/>
                <a:cs typeface="Arial"/>
              </a:rPr>
              <a:t>messages </a:t>
            </a:r>
            <a:r>
              <a:rPr sz="1800" spc="50" dirty="0">
                <a:latin typeface="Arial"/>
                <a:cs typeface="Arial"/>
              </a:rPr>
              <a:t>received </a:t>
            </a:r>
            <a:r>
              <a:rPr sz="1800" spc="80" dirty="0">
                <a:latin typeface="Arial"/>
                <a:cs typeface="Arial"/>
              </a:rPr>
              <a:t>by </a:t>
            </a:r>
            <a:r>
              <a:rPr sz="1800" spc="125" dirty="0">
                <a:latin typeface="Arial"/>
                <a:cs typeface="Arial"/>
              </a:rPr>
              <a:t>both </a:t>
            </a:r>
            <a:r>
              <a:rPr sz="1800" spc="90" dirty="0">
                <a:latin typeface="Arial"/>
                <a:cs typeface="Arial"/>
              </a:rPr>
              <a:t>office  </a:t>
            </a:r>
            <a:r>
              <a:rPr sz="1800" spc="75" dirty="0">
                <a:latin typeface="Arial"/>
                <a:cs typeface="Arial"/>
              </a:rPr>
              <a:t>phones and </a:t>
            </a:r>
            <a:r>
              <a:rPr sz="1800" spc="60" dirty="0">
                <a:latin typeface="Arial"/>
                <a:cs typeface="Arial"/>
              </a:rPr>
              <a:t>cell </a:t>
            </a:r>
            <a:r>
              <a:rPr sz="1800" spc="75" dirty="0">
                <a:latin typeface="Arial"/>
                <a:cs typeface="Arial"/>
              </a:rPr>
              <a:t>phones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60" dirty="0">
                <a:latin typeface="Arial"/>
                <a:cs typeface="Arial"/>
              </a:rPr>
              <a:t>be </a:t>
            </a:r>
            <a:r>
              <a:rPr sz="1800" spc="30" dirty="0">
                <a:latin typeface="Arial"/>
                <a:cs typeface="Arial"/>
              </a:rPr>
              <a:t>saved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the  </a:t>
            </a:r>
            <a:r>
              <a:rPr sz="1800" spc="40" dirty="0">
                <a:latin typeface="Arial"/>
                <a:cs typeface="Arial"/>
              </a:rPr>
              <a:t>same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110" dirty="0">
                <a:latin typeface="Arial"/>
                <a:cs typeface="Arial"/>
              </a:rPr>
              <a:t>mailbox.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96000" y="461772"/>
            <a:ext cx="5775959" cy="575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384165" cy="44499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b="1" spc="114" dirty="0">
                <a:latin typeface="Arial"/>
                <a:cs typeface="Arial"/>
              </a:rPr>
              <a:t>1.9 </a:t>
            </a:r>
            <a:r>
              <a:rPr sz="1800" b="1" spc="-40" dirty="0">
                <a:latin typeface="Arial"/>
                <a:cs typeface="Arial"/>
              </a:rPr>
              <a:t>UNIFIED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COMMUNICATIONS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15" dirty="0">
                <a:latin typeface="Arial"/>
                <a:cs typeface="Arial"/>
              </a:rPr>
              <a:t>The</a:t>
            </a:r>
            <a:r>
              <a:rPr sz="1800" b="1" spc="21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key</a:t>
            </a:r>
            <a:r>
              <a:rPr sz="1800" b="1" spc="215" dirty="0">
                <a:latin typeface="Arial"/>
                <a:cs typeface="Arial"/>
              </a:rPr>
              <a:t> </a:t>
            </a:r>
            <a:r>
              <a:rPr sz="1800" b="1" spc="10" dirty="0">
                <a:latin typeface="Arial"/>
                <a:cs typeface="Arial"/>
              </a:rPr>
              <a:t>elements</a:t>
            </a:r>
            <a:r>
              <a:rPr sz="1800" b="1" spc="225" dirty="0">
                <a:latin typeface="Arial"/>
                <a:cs typeface="Arial"/>
              </a:rPr>
              <a:t> </a:t>
            </a:r>
            <a:r>
              <a:rPr sz="1800" b="1" spc="30" dirty="0">
                <a:latin typeface="Arial"/>
                <a:cs typeface="Arial"/>
              </a:rPr>
              <a:t>of</a:t>
            </a:r>
            <a:r>
              <a:rPr sz="1800" b="1" spc="225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this</a:t>
            </a:r>
            <a:r>
              <a:rPr sz="1800" b="1" spc="220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architecture</a:t>
            </a:r>
            <a:r>
              <a:rPr sz="1800" b="1" spc="240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are</a:t>
            </a:r>
            <a:r>
              <a:rPr sz="1800" b="1" spc="229" dirty="0">
                <a:latin typeface="Arial"/>
                <a:cs typeface="Arial"/>
              </a:rPr>
              <a:t> </a:t>
            </a:r>
            <a:r>
              <a:rPr sz="1800" b="1" spc="-45" dirty="0">
                <a:latin typeface="Arial"/>
                <a:cs typeface="Arial"/>
              </a:rPr>
              <a:t>as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follows: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2160"/>
              </a:spcBef>
            </a:pPr>
            <a:r>
              <a:rPr sz="1800" b="1" spc="15" dirty="0">
                <a:latin typeface="Arial"/>
                <a:cs typeface="Arial"/>
              </a:rPr>
              <a:t>Instant </a:t>
            </a:r>
            <a:r>
              <a:rPr sz="1800" b="1" dirty="0">
                <a:latin typeface="Arial"/>
                <a:cs typeface="Arial"/>
              </a:rPr>
              <a:t>messaging</a:t>
            </a:r>
            <a:r>
              <a:rPr sz="1800" b="1" spc="65" dirty="0">
                <a:latin typeface="Arial"/>
                <a:cs typeface="Arial"/>
              </a:rPr>
              <a:t> </a:t>
            </a:r>
            <a:r>
              <a:rPr sz="1800" b="1" spc="10" dirty="0">
                <a:latin typeface="Arial"/>
                <a:cs typeface="Arial"/>
              </a:rPr>
              <a:t>(IM):</a:t>
            </a:r>
            <a:endParaRPr sz="1800" dirty="0">
              <a:latin typeface="Arial"/>
              <a:cs typeface="Arial"/>
            </a:endParaRPr>
          </a:p>
          <a:p>
            <a:pPr marL="299085" marR="36766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90" dirty="0">
                <a:latin typeface="Arial"/>
                <a:cs typeface="Arial"/>
              </a:rPr>
              <a:t>Real-time </a:t>
            </a:r>
            <a:r>
              <a:rPr sz="1800" spc="125" dirty="0">
                <a:latin typeface="Arial"/>
                <a:cs typeface="Arial"/>
              </a:rPr>
              <a:t>text-based </a:t>
            </a:r>
            <a:r>
              <a:rPr sz="1800" spc="70" dirty="0">
                <a:latin typeface="Arial"/>
                <a:cs typeface="Arial"/>
              </a:rPr>
              <a:t>messaging </a:t>
            </a:r>
            <a:r>
              <a:rPr sz="1800" spc="65" dirty="0">
                <a:latin typeface="Arial"/>
                <a:cs typeface="Arial"/>
              </a:rPr>
              <a:t>between  </a:t>
            </a:r>
            <a:r>
              <a:rPr sz="1800" spc="120" dirty="0">
                <a:latin typeface="Arial"/>
                <a:cs typeface="Arial"/>
              </a:rPr>
              <a:t>two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100" dirty="0">
                <a:latin typeface="Arial"/>
                <a:cs typeface="Arial"/>
              </a:rPr>
              <a:t>more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participants.</a:t>
            </a:r>
            <a:endParaRPr sz="1800" dirty="0">
              <a:latin typeface="Arial"/>
              <a:cs typeface="Arial"/>
            </a:endParaRPr>
          </a:p>
          <a:p>
            <a:pPr marL="299085" marR="365125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30" dirty="0">
                <a:latin typeface="Arial"/>
                <a:cs typeface="Arial"/>
              </a:rPr>
              <a:t>IM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95" dirty="0">
                <a:latin typeface="Arial"/>
                <a:cs typeface="Arial"/>
              </a:rPr>
              <a:t>similar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online </a:t>
            </a:r>
            <a:r>
              <a:rPr sz="1800" spc="75" dirty="0">
                <a:latin typeface="Arial"/>
                <a:cs typeface="Arial"/>
              </a:rPr>
              <a:t>chat </a:t>
            </a:r>
            <a:r>
              <a:rPr sz="1800" spc="35" dirty="0">
                <a:latin typeface="Arial"/>
                <a:cs typeface="Arial"/>
              </a:rPr>
              <a:t>because </a:t>
            </a:r>
            <a:r>
              <a:rPr sz="1800" spc="140" dirty="0">
                <a:latin typeface="Arial"/>
                <a:cs typeface="Arial"/>
              </a:rPr>
              <a:t>it </a:t>
            </a:r>
            <a:r>
              <a:rPr sz="1800" spc="70" dirty="0">
                <a:latin typeface="Arial"/>
                <a:cs typeface="Arial"/>
              </a:rPr>
              <a:t>is  </a:t>
            </a:r>
            <a:r>
              <a:rPr sz="1800" spc="125" dirty="0">
                <a:latin typeface="Arial"/>
                <a:cs typeface="Arial"/>
              </a:rPr>
              <a:t>text-based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70" dirty="0">
                <a:latin typeface="Arial"/>
                <a:cs typeface="Arial"/>
              </a:rPr>
              <a:t>exchanged </a:t>
            </a:r>
            <a:r>
              <a:rPr sz="1800" spc="95" dirty="0">
                <a:latin typeface="Arial"/>
                <a:cs typeface="Arial"/>
              </a:rPr>
              <a:t>bidirectionally 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55" dirty="0">
                <a:latin typeface="Arial"/>
                <a:cs typeface="Arial"/>
              </a:rPr>
              <a:t>real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time.</a:t>
            </a:r>
            <a:endParaRPr sz="1800" dirty="0">
              <a:latin typeface="Arial"/>
              <a:cs typeface="Arial"/>
            </a:endParaRPr>
          </a:p>
          <a:p>
            <a:pPr marL="299085" marR="36449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30" dirty="0">
                <a:latin typeface="Arial"/>
                <a:cs typeface="Arial"/>
              </a:rPr>
              <a:t>IM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100" dirty="0">
                <a:latin typeface="Arial"/>
                <a:cs typeface="Arial"/>
              </a:rPr>
              <a:t>distinct </a:t>
            </a:r>
            <a:r>
              <a:rPr sz="1800" spc="140" dirty="0">
                <a:latin typeface="Arial"/>
                <a:cs typeface="Arial"/>
              </a:rPr>
              <a:t>from </a:t>
            </a:r>
            <a:r>
              <a:rPr sz="1800" spc="70" dirty="0">
                <a:latin typeface="Arial"/>
                <a:cs typeface="Arial"/>
              </a:rPr>
              <a:t>chat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30" dirty="0">
                <a:latin typeface="Arial"/>
                <a:cs typeface="Arial"/>
              </a:rPr>
              <a:t>IM </a:t>
            </a:r>
            <a:r>
              <a:rPr sz="1800" spc="75" dirty="0">
                <a:latin typeface="Arial"/>
                <a:cs typeface="Arial"/>
              </a:rPr>
              <a:t>clients  </a:t>
            </a:r>
            <a:r>
              <a:rPr sz="1800" spc="40" dirty="0">
                <a:latin typeface="Arial"/>
                <a:cs typeface="Arial"/>
              </a:rPr>
              <a:t>use </a:t>
            </a:r>
            <a:r>
              <a:rPr sz="1800" spc="80" dirty="0">
                <a:latin typeface="Arial"/>
                <a:cs typeface="Arial"/>
              </a:rPr>
              <a:t>contact </a:t>
            </a:r>
            <a:r>
              <a:rPr sz="1800" spc="70" dirty="0">
                <a:latin typeface="Arial"/>
                <a:cs typeface="Arial"/>
              </a:rPr>
              <a:t>(or </a:t>
            </a:r>
            <a:r>
              <a:rPr sz="1800" spc="80" dirty="0">
                <a:latin typeface="Arial"/>
                <a:cs typeface="Arial"/>
              </a:rPr>
              <a:t>buddy) </a:t>
            </a:r>
            <a:r>
              <a:rPr sz="1800" spc="85" dirty="0">
                <a:latin typeface="Arial"/>
                <a:cs typeface="Arial"/>
              </a:rPr>
              <a:t>lists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85" dirty="0">
                <a:latin typeface="Arial"/>
                <a:cs typeface="Arial"/>
              </a:rPr>
              <a:t>facilitate  </a:t>
            </a:r>
            <a:r>
              <a:rPr sz="1800" spc="75" dirty="0">
                <a:latin typeface="Arial"/>
                <a:cs typeface="Arial"/>
              </a:rPr>
              <a:t>connections </a:t>
            </a:r>
            <a:r>
              <a:rPr sz="1800" spc="70" dirty="0">
                <a:latin typeface="Arial"/>
                <a:cs typeface="Arial"/>
              </a:rPr>
              <a:t>between </a:t>
            </a:r>
            <a:r>
              <a:rPr sz="1800" spc="110" dirty="0">
                <a:latin typeface="Arial"/>
                <a:cs typeface="Arial"/>
              </a:rPr>
              <a:t>known </a:t>
            </a:r>
            <a:r>
              <a:rPr sz="1800" spc="55" dirty="0">
                <a:latin typeface="Arial"/>
                <a:cs typeface="Arial"/>
              </a:rPr>
              <a:t>users,  </a:t>
            </a:r>
            <a:r>
              <a:rPr sz="1800" spc="45" dirty="0">
                <a:latin typeface="Arial"/>
                <a:cs typeface="Arial"/>
              </a:rPr>
              <a:t>whereas </a:t>
            </a:r>
            <a:r>
              <a:rPr sz="1800" spc="90" dirty="0">
                <a:latin typeface="Arial"/>
                <a:cs typeface="Arial"/>
              </a:rPr>
              <a:t>online </a:t>
            </a:r>
            <a:r>
              <a:rPr sz="1800" spc="70" dirty="0">
                <a:latin typeface="Arial"/>
                <a:cs typeface="Arial"/>
              </a:rPr>
              <a:t>chat </a:t>
            </a:r>
            <a:r>
              <a:rPr sz="1800" spc="40" dirty="0">
                <a:latin typeface="Arial"/>
                <a:cs typeface="Arial"/>
              </a:rPr>
              <a:t>can </a:t>
            </a:r>
            <a:r>
              <a:rPr sz="1800" spc="85" dirty="0">
                <a:latin typeface="Arial"/>
                <a:cs typeface="Arial"/>
              </a:rPr>
              <a:t>include </a:t>
            </a:r>
            <a:r>
              <a:rPr sz="1800" spc="195" dirty="0">
                <a:latin typeface="Arial"/>
                <a:cs typeface="Arial"/>
              </a:rPr>
              <a:t>text-  </a:t>
            </a:r>
            <a:r>
              <a:rPr sz="1800" spc="50" dirty="0">
                <a:latin typeface="Arial"/>
                <a:cs typeface="Arial"/>
              </a:rPr>
              <a:t>based </a:t>
            </a:r>
            <a:r>
              <a:rPr sz="1800" spc="60" dirty="0">
                <a:latin typeface="Arial"/>
                <a:cs typeface="Arial"/>
              </a:rPr>
              <a:t>exchanges</a:t>
            </a:r>
            <a:r>
              <a:rPr sz="1800" spc="620" dirty="0">
                <a:latin typeface="Arial"/>
                <a:cs typeface="Arial"/>
              </a:rPr>
              <a:t> </a:t>
            </a:r>
            <a:r>
              <a:rPr sz="1800" spc="65" dirty="0">
                <a:latin typeface="Arial"/>
                <a:cs typeface="Arial"/>
              </a:rPr>
              <a:t>between </a:t>
            </a:r>
            <a:r>
              <a:rPr sz="1800" spc="80" dirty="0">
                <a:latin typeface="Arial"/>
                <a:cs typeface="Arial"/>
              </a:rPr>
              <a:t>anonymous  </a:t>
            </a:r>
            <a:r>
              <a:rPr sz="1800" spc="55" dirty="0">
                <a:latin typeface="Arial"/>
                <a:cs typeface="Arial"/>
              </a:rPr>
              <a:t>users.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43955" y="723900"/>
            <a:ext cx="6123432" cy="5676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384165" cy="3618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b="1" spc="114" dirty="0">
                <a:latin typeface="Arial"/>
                <a:cs typeface="Arial"/>
              </a:rPr>
              <a:t>1.9 </a:t>
            </a:r>
            <a:r>
              <a:rPr sz="1800" b="1" spc="-40" dirty="0">
                <a:latin typeface="Arial"/>
                <a:cs typeface="Arial"/>
              </a:rPr>
              <a:t>UNIFIED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COMMUNICATIONS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15" dirty="0">
                <a:latin typeface="Arial"/>
                <a:cs typeface="Arial"/>
              </a:rPr>
              <a:t>The </a:t>
            </a:r>
            <a:r>
              <a:rPr sz="1800" b="1" spc="-5" dirty="0">
                <a:latin typeface="Arial"/>
                <a:cs typeface="Arial"/>
              </a:rPr>
              <a:t>key </a:t>
            </a:r>
            <a:r>
              <a:rPr sz="1800" b="1" spc="10" dirty="0">
                <a:latin typeface="Arial"/>
                <a:cs typeface="Arial"/>
              </a:rPr>
              <a:t>elements </a:t>
            </a:r>
            <a:r>
              <a:rPr sz="1800" b="1" spc="30" dirty="0">
                <a:latin typeface="Arial"/>
                <a:cs typeface="Arial"/>
              </a:rPr>
              <a:t>of </a:t>
            </a:r>
            <a:r>
              <a:rPr sz="1800" b="1" dirty="0">
                <a:latin typeface="Arial"/>
                <a:cs typeface="Arial"/>
              </a:rPr>
              <a:t>this </a:t>
            </a:r>
            <a:r>
              <a:rPr sz="1800" b="1" spc="5" dirty="0">
                <a:latin typeface="Arial"/>
                <a:cs typeface="Arial"/>
              </a:rPr>
              <a:t>architecture </a:t>
            </a:r>
            <a:r>
              <a:rPr sz="1800" b="1" spc="10" dirty="0">
                <a:latin typeface="Arial"/>
                <a:cs typeface="Arial"/>
              </a:rPr>
              <a:t>are</a:t>
            </a:r>
            <a:r>
              <a:rPr sz="1800" b="1" spc="495" dirty="0">
                <a:latin typeface="Arial"/>
                <a:cs typeface="Arial"/>
              </a:rPr>
              <a:t> </a:t>
            </a:r>
            <a:r>
              <a:rPr sz="1800" b="1" spc="-45" dirty="0">
                <a:latin typeface="Arial"/>
                <a:cs typeface="Arial"/>
              </a:rPr>
              <a:t>as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follows: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2160"/>
              </a:spcBef>
            </a:pPr>
            <a:r>
              <a:rPr sz="1800" b="1" spc="10" dirty="0">
                <a:latin typeface="Arial"/>
                <a:cs typeface="Arial"/>
              </a:rPr>
              <a:t>Video </a:t>
            </a:r>
            <a:r>
              <a:rPr sz="1800" b="1" spc="5" dirty="0">
                <a:latin typeface="Arial"/>
                <a:cs typeface="Arial"/>
              </a:rPr>
              <a:t>teleconferencing</a:t>
            </a:r>
            <a:r>
              <a:rPr sz="1800" b="1" spc="80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(VTC):</a:t>
            </a:r>
            <a:endParaRPr sz="1800" dirty="0">
              <a:latin typeface="Arial"/>
              <a:cs typeface="Arial"/>
            </a:endParaRPr>
          </a:p>
          <a:p>
            <a:pPr marL="299085" marR="49149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75" dirty="0">
                <a:latin typeface="Arial"/>
                <a:cs typeface="Arial"/>
              </a:rPr>
              <a:t>Videoconferencing </a:t>
            </a:r>
            <a:r>
              <a:rPr sz="1800" spc="70" dirty="0">
                <a:latin typeface="Arial"/>
                <a:cs typeface="Arial"/>
              </a:rPr>
              <a:t>allows </a:t>
            </a:r>
            <a:r>
              <a:rPr sz="1800" spc="55" dirty="0">
                <a:latin typeface="Arial"/>
                <a:cs typeface="Arial"/>
              </a:rPr>
              <a:t>users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120" dirty="0">
                <a:latin typeface="Arial"/>
                <a:cs typeface="Arial"/>
              </a:rPr>
              <a:t>two </a:t>
            </a:r>
            <a:r>
              <a:rPr sz="1800" spc="114" dirty="0">
                <a:latin typeface="Arial"/>
                <a:cs typeface="Arial"/>
              </a:rPr>
              <a:t>or  </a:t>
            </a:r>
            <a:r>
              <a:rPr sz="1800" spc="100" dirty="0">
                <a:latin typeface="Arial"/>
                <a:cs typeface="Arial"/>
              </a:rPr>
              <a:t>more </a:t>
            </a:r>
            <a:r>
              <a:rPr sz="1800" spc="80" dirty="0">
                <a:latin typeface="Arial"/>
                <a:cs typeface="Arial"/>
              </a:rPr>
              <a:t>locations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interact  </a:t>
            </a:r>
            <a:r>
              <a:rPr sz="1800" spc="85" dirty="0">
                <a:latin typeface="Arial"/>
                <a:cs typeface="Arial"/>
              </a:rPr>
              <a:t>simultaneously </a:t>
            </a:r>
            <a:r>
              <a:rPr sz="1800" spc="50" dirty="0">
                <a:latin typeface="Arial"/>
                <a:cs typeface="Arial"/>
              </a:rPr>
              <a:t>via </a:t>
            </a:r>
            <a:r>
              <a:rPr sz="1800" spc="130" dirty="0">
                <a:latin typeface="Arial"/>
                <a:cs typeface="Arial"/>
              </a:rPr>
              <a:t>two-way </a:t>
            </a:r>
            <a:r>
              <a:rPr sz="1800" spc="75" dirty="0">
                <a:latin typeface="Arial"/>
                <a:cs typeface="Arial"/>
              </a:rPr>
              <a:t>video </a:t>
            </a:r>
            <a:r>
              <a:rPr sz="1800" spc="80" dirty="0">
                <a:latin typeface="Arial"/>
                <a:cs typeface="Arial"/>
              </a:rPr>
              <a:t>and  </a:t>
            </a:r>
            <a:r>
              <a:rPr sz="1800" spc="85" dirty="0">
                <a:latin typeface="Arial"/>
                <a:cs typeface="Arial"/>
              </a:rPr>
              <a:t>audio</a:t>
            </a:r>
            <a:r>
              <a:rPr sz="1800" spc="80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transmission</a:t>
            </a:r>
            <a:endParaRPr sz="1800" dirty="0">
              <a:latin typeface="Arial"/>
              <a:cs typeface="Arial"/>
            </a:endParaRPr>
          </a:p>
          <a:p>
            <a:pPr marL="299085" marR="490855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-55" dirty="0">
                <a:latin typeface="Arial"/>
                <a:cs typeface="Arial"/>
              </a:rPr>
              <a:t>UC </a:t>
            </a:r>
            <a:r>
              <a:rPr sz="1800" spc="60" dirty="0">
                <a:latin typeface="Arial"/>
                <a:cs typeface="Arial"/>
              </a:rPr>
              <a:t>systems </a:t>
            </a:r>
            <a:r>
              <a:rPr sz="1800" spc="55" dirty="0">
                <a:latin typeface="Arial"/>
                <a:cs typeface="Arial"/>
              </a:rPr>
              <a:t>enable users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participate 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75" dirty="0">
                <a:latin typeface="Arial"/>
                <a:cs typeface="Arial"/>
              </a:rPr>
              <a:t>video </a:t>
            </a:r>
            <a:r>
              <a:rPr sz="1800" spc="60" dirty="0">
                <a:latin typeface="Arial"/>
                <a:cs typeface="Arial"/>
              </a:rPr>
              <a:t>conferences </a:t>
            </a:r>
            <a:r>
              <a:rPr sz="1800" spc="45" dirty="0">
                <a:latin typeface="Arial"/>
                <a:cs typeface="Arial"/>
              </a:rPr>
              <a:t>via </a:t>
            </a:r>
            <a:r>
              <a:rPr sz="1800" spc="95" dirty="0">
                <a:latin typeface="Arial"/>
                <a:cs typeface="Arial"/>
              </a:rPr>
              <a:t>desktop  </a:t>
            </a:r>
            <a:r>
              <a:rPr sz="1800" spc="90" dirty="0">
                <a:latin typeface="Arial"/>
                <a:cs typeface="Arial"/>
              </a:rPr>
              <a:t>computers, </a:t>
            </a:r>
            <a:r>
              <a:rPr sz="1800" spc="85" dirty="0">
                <a:latin typeface="Arial"/>
                <a:cs typeface="Arial"/>
              </a:rPr>
              <a:t>smartphones,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10" dirty="0">
                <a:latin typeface="Arial"/>
                <a:cs typeface="Arial"/>
              </a:rPr>
              <a:t>mobile  </a:t>
            </a:r>
            <a:r>
              <a:rPr sz="1800" spc="45" dirty="0">
                <a:latin typeface="Arial"/>
                <a:cs typeface="Arial"/>
              </a:rPr>
              <a:t>devices.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58840" y="1581911"/>
            <a:ext cx="5561075" cy="3761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648589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b="1" spc="114" dirty="0">
                <a:latin typeface="Arial"/>
                <a:cs typeface="Arial"/>
              </a:rPr>
              <a:t>1.9 </a:t>
            </a:r>
            <a:r>
              <a:rPr sz="1800" b="1" spc="-40" dirty="0">
                <a:latin typeface="Arial"/>
                <a:cs typeface="Arial"/>
              </a:rPr>
              <a:t>UNIFIED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COMMUNICATIONS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25" dirty="0">
                <a:latin typeface="Arial"/>
                <a:cs typeface="Arial"/>
              </a:rPr>
              <a:t>The </a:t>
            </a:r>
            <a:r>
              <a:rPr sz="1800" b="1" spc="5" dirty="0">
                <a:latin typeface="Arial"/>
                <a:cs typeface="Arial"/>
              </a:rPr>
              <a:t>key </a:t>
            </a:r>
            <a:r>
              <a:rPr sz="1800" b="1" spc="15" dirty="0">
                <a:latin typeface="Arial"/>
                <a:cs typeface="Arial"/>
              </a:rPr>
              <a:t>elements </a:t>
            </a:r>
            <a:r>
              <a:rPr sz="1800" b="1" spc="35" dirty="0">
                <a:latin typeface="Arial"/>
                <a:cs typeface="Arial"/>
              </a:rPr>
              <a:t>of </a:t>
            </a:r>
            <a:r>
              <a:rPr sz="1800" b="1" spc="10" dirty="0">
                <a:latin typeface="Arial"/>
                <a:cs typeface="Arial"/>
              </a:rPr>
              <a:t>this architecture </a:t>
            </a:r>
            <a:r>
              <a:rPr sz="1800" b="1" spc="15" dirty="0">
                <a:latin typeface="Arial"/>
                <a:cs typeface="Arial"/>
              </a:rPr>
              <a:t>are </a:t>
            </a:r>
            <a:r>
              <a:rPr sz="1800" b="1" spc="-40" dirty="0">
                <a:latin typeface="Arial"/>
                <a:cs typeface="Arial"/>
              </a:rPr>
              <a:t>as</a:t>
            </a:r>
            <a:r>
              <a:rPr sz="1800" b="1" spc="2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follows: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35" dirty="0">
                <a:latin typeface="Arial"/>
                <a:cs typeface="Arial"/>
              </a:rPr>
              <a:t>Presence: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80" dirty="0">
                <a:latin typeface="Arial"/>
                <a:cs typeface="Arial"/>
              </a:rPr>
              <a:t>capability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85" dirty="0">
                <a:latin typeface="Arial"/>
                <a:cs typeface="Arial"/>
              </a:rPr>
              <a:t>determine,</a:t>
            </a:r>
            <a:r>
              <a:rPr sz="1800" spc="670" dirty="0">
                <a:latin typeface="Arial"/>
                <a:cs typeface="Arial"/>
              </a:rPr>
              <a:t>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55" dirty="0">
                <a:latin typeface="Arial"/>
                <a:cs typeface="Arial"/>
              </a:rPr>
              <a:t>real </a:t>
            </a:r>
            <a:r>
              <a:rPr sz="1800" spc="105" dirty="0">
                <a:latin typeface="Arial"/>
                <a:cs typeface="Arial"/>
              </a:rPr>
              <a:t>time, </a:t>
            </a:r>
            <a:r>
              <a:rPr sz="1800" spc="65" dirty="0">
                <a:latin typeface="Arial"/>
                <a:cs typeface="Arial"/>
              </a:rPr>
              <a:t>where  someone is, </a:t>
            </a:r>
            <a:r>
              <a:rPr sz="1800" spc="95" dirty="0">
                <a:latin typeface="Arial"/>
                <a:cs typeface="Arial"/>
              </a:rPr>
              <a:t>how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80" dirty="0">
                <a:latin typeface="Arial"/>
                <a:cs typeface="Arial"/>
              </a:rPr>
              <a:t>person prefers </a:t>
            </a:r>
            <a:r>
              <a:rPr sz="1800" spc="140" dirty="0">
                <a:latin typeface="Arial"/>
                <a:cs typeface="Arial"/>
              </a:rPr>
              <a:t>to </a:t>
            </a:r>
            <a:r>
              <a:rPr sz="1800" spc="60" dirty="0">
                <a:latin typeface="Arial"/>
                <a:cs typeface="Arial"/>
              </a:rPr>
              <a:t>be </a:t>
            </a:r>
            <a:r>
              <a:rPr sz="1800" spc="55" dirty="0">
                <a:latin typeface="Arial"/>
                <a:cs typeface="Arial"/>
              </a:rPr>
              <a:t>reached, 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35" dirty="0">
                <a:latin typeface="Arial"/>
                <a:cs typeface="Arial"/>
              </a:rPr>
              <a:t>even </a:t>
            </a:r>
            <a:r>
              <a:rPr sz="1800" spc="90" dirty="0">
                <a:latin typeface="Arial"/>
                <a:cs typeface="Arial"/>
              </a:rPr>
              <a:t>what the </a:t>
            </a:r>
            <a:r>
              <a:rPr sz="1800" spc="75" dirty="0">
                <a:latin typeface="Arial"/>
                <a:cs typeface="Arial"/>
              </a:rPr>
              <a:t>person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90" dirty="0">
                <a:latin typeface="Arial"/>
                <a:cs typeface="Arial"/>
              </a:rPr>
              <a:t>currently</a:t>
            </a:r>
            <a:r>
              <a:rPr sz="1800" spc="85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doing.</a:t>
            </a:r>
            <a:endParaRPr sz="1800" dirty="0">
              <a:latin typeface="Arial"/>
              <a:cs typeface="Arial"/>
            </a:endParaRPr>
          </a:p>
          <a:p>
            <a:pPr marL="299085" marR="571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10" dirty="0">
                <a:latin typeface="Arial"/>
                <a:cs typeface="Arial"/>
              </a:rPr>
              <a:t>Presence </a:t>
            </a:r>
            <a:r>
              <a:rPr sz="1800" spc="114" dirty="0">
                <a:latin typeface="Arial"/>
                <a:cs typeface="Arial"/>
              </a:rPr>
              <a:t>information </a:t>
            </a:r>
            <a:r>
              <a:rPr sz="1800" spc="65" dirty="0">
                <a:latin typeface="Arial"/>
                <a:cs typeface="Arial"/>
              </a:rPr>
              <a:t>shows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95" dirty="0">
                <a:latin typeface="Arial"/>
                <a:cs typeface="Arial"/>
              </a:rPr>
              <a:t>individual’s </a:t>
            </a:r>
            <a:r>
              <a:rPr sz="1800" spc="80" dirty="0">
                <a:latin typeface="Arial"/>
                <a:cs typeface="Arial"/>
              </a:rPr>
              <a:t>availability  </a:t>
            </a:r>
            <a:r>
              <a:rPr sz="1800" spc="70" dirty="0">
                <a:latin typeface="Arial"/>
                <a:cs typeface="Arial"/>
              </a:rPr>
              <a:t>state </a:t>
            </a:r>
            <a:r>
              <a:rPr sz="1800" spc="80" dirty="0">
                <a:latin typeface="Arial"/>
                <a:cs typeface="Arial"/>
              </a:rPr>
              <a:t>before </a:t>
            </a:r>
            <a:r>
              <a:rPr sz="1800" spc="120" dirty="0">
                <a:latin typeface="Arial"/>
                <a:cs typeface="Arial"/>
              </a:rPr>
              <a:t>co-workers </a:t>
            </a:r>
            <a:r>
              <a:rPr sz="1800" spc="114" dirty="0">
                <a:latin typeface="Arial"/>
                <a:cs typeface="Arial"/>
              </a:rPr>
              <a:t>attempt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80" dirty="0">
                <a:latin typeface="Arial"/>
                <a:cs typeface="Arial"/>
              </a:rPr>
              <a:t>contact</a:t>
            </a:r>
            <a:r>
              <a:rPr sz="1800" spc="245" dirty="0">
                <a:latin typeface="Arial"/>
                <a:cs typeface="Arial"/>
              </a:rPr>
              <a:t> </a:t>
            </a:r>
            <a:r>
              <a:rPr sz="1800" spc="114" dirty="0">
                <a:latin typeface="Arial"/>
                <a:cs typeface="Arial"/>
              </a:rPr>
              <a:t>them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2274274"/>
            <a:ext cx="2031364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latin typeface="Arial"/>
                <a:cs typeface="Arial"/>
              </a:rPr>
              <a:t>person.</a:t>
            </a:r>
            <a:endParaRPr sz="1800" dirty="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  <a:tab pos="728345" algn="l"/>
                <a:tab pos="1428115" algn="l"/>
                <a:tab pos="1792605" algn="l"/>
              </a:tabLst>
            </a:pPr>
            <a:r>
              <a:rPr sz="1800" spc="90" dirty="0">
                <a:latin typeface="Arial"/>
                <a:cs typeface="Arial"/>
              </a:rPr>
              <a:t>It	</a:t>
            </a:r>
            <a:r>
              <a:rPr sz="1800" spc="30" dirty="0">
                <a:latin typeface="Arial"/>
                <a:cs typeface="Arial"/>
              </a:rPr>
              <a:t>was	</a:t>
            </a:r>
            <a:r>
              <a:rPr sz="1800" spc="55" dirty="0">
                <a:latin typeface="Arial"/>
                <a:cs typeface="Arial"/>
              </a:rPr>
              <a:t>once  </a:t>
            </a:r>
            <a:r>
              <a:rPr sz="1800" spc="60" dirty="0">
                <a:latin typeface="Arial"/>
                <a:cs typeface="Arial"/>
              </a:rPr>
              <a:t>te</a:t>
            </a:r>
            <a:r>
              <a:rPr sz="1800" spc="75" dirty="0">
                <a:latin typeface="Arial"/>
                <a:cs typeface="Arial"/>
              </a:rPr>
              <a:t>c</a:t>
            </a:r>
            <a:r>
              <a:rPr sz="1800" spc="130" dirty="0">
                <a:latin typeface="Arial"/>
                <a:cs typeface="Arial"/>
              </a:rPr>
              <a:t>hno</a:t>
            </a:r>
            <a:r>
              <a:rPr sz="1800" spc="40" dirty="0">
                <a:latin typeface="Arial"/>
                <a:cs typeface="Arial"/>
              </a:rPr>
              <a:t>l</a:t>
            </a:r>
            <a:r>
              <a:rPr sz="1800" spc="85" dirty="0">
                <a:latin typeface="Arial"/>
                <a:cs typeface="Arial"/>
              </a:rPr>
              <a:t>og</a:t>
            </a:r>
            <a:r>
              <a:rPr sz="1800" spc="80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30" dirty="0">
                <a:latin typeface="Arial"/>
                <a:cs typeface="Arial"/>
              </a:rPr>
              <a:t>to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57645" y="2548594"/>
            <a:ext cx="42627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 marR="5080" indent="-55244">
              <a:lnSpc>
                <a:spcPct val="100000"/>
              </a:lnSpc>
              <a:spcBef>
                <a:spcPts val="100"/>
              </a:spcBef>
              <a:tabLst>
                <a:tab pos="1103630" algn="l"/>
                <a:tab pos="1509395" algn="l"/>
                <a:tab pos="2515235" algn="l"/>
                <a:tab pos="2568575" algn="l"/>
                <a:tab pos="3063875" algn="l"/>
                <a:tab pos="3231515" algn="l"/>
              </a:tabLst>
            </a:pPr>
            <a:r>
              <a:rPr sz="1800" spc="60" dirty="0">
                <a:latin typeface="Arial"/>
                <a:cs typeface="Arial"/>
              </a:rPr>
              <a:t>con</a:t>
            </a:r>
            <a:r>
              <a:rPr sz="1800" spc="50" dirty="0">
                <a:latin typeface="Arial"/>
                <a:cs typeface="Arial"/>
              </a:rPr>
              <a:t>s</a:t>
            </a:r>
            <a:r>
              <a:rPr sz="1800" spc="65" dirty="0">
                <a:latin typeface="Arial"/>
                <a:cs typeface="Arial"/>
              </a:rPr>
              <a:t>i</a:t>
            </a:r>
            <a:r>
              <a:rPr sz="1800" spc="17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75" dirty="0">
                <a:latin typeface="Arial"/>
                <a:cs typeface="Arial"/>
              </a:rPr>
              <a:t>re</a:t>
            </a:r>
            <a:r>
              <a:rPr sz="1800" spc="10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0" dirty="0">
                <a:latin typeface="Arial"/>
                <a:cs typeface="Arial"/>
              </a:rPr>
              <a:t>s</a:t>
            </a:r>
            <a:r>
              <a:rPr sz="1800" spc="55" dirty="0">
                <a:latin typeface="Arial"/>
                <a:cs typeface="Arial"/>
              </a:rPr>
              <a:t>i</a:t>
            </a:r>
            <a:r>
              <a:rPr sz="1800" spc="240" dirty="0">
                <a:latin typeface="Arial"/>
                <a:cs typeface="Arial"/>
              </a:rPr>
              <a:t>m</a:t>
            </a:r>
            <a:r>
              <a:rPr sz="1800" spc="130" dirty="0">
                <a:latin typeface="Arial"/>
                <a:cs typeface="Arial"/>
              </a:rPr>
              <a:t>p</a:t>
            </a:r>
            <a:r>
              <a:rPr sz="1800" spc="40" dirty="0">
                <a:latin typeface="Arial"/>
                <a:cs typeface="Arial"/>
              </a:rPr>
              <a:t>l</a:t>
            </a:r>
            <a:r>
              <a:rPr sz="1800" spc="110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60" dirty="0">
                <a:latin typeface="Arial"/>
                <a:cs typeface="Arial"/>
              </a:rPr>
              <a:t>a</a:t>
            </a:r>
            <a:r>
              <a:rPr sz="1800" spc="50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20" dirty="0">
                <a:latin typeface="Arial"/>
                <a:cs typeface="Arial"/>
              </a:rPr>
              <a:t>un</a:t>
            </a:r>
            <a:r>
              <a:rPr sz="1800" spc="110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e</a:t>
            </a:r>
            <a:r>
              <a:rPr sz="1800" spc="145" dirty="0">
                <a:latin typeface="Arial"/>
                <a:cs typeface="Arial"/>
              </a:rPr>
              <a:t>r</a:t>
            </a:r>
            <a:r>
              <a:rPr sz="1800" spc="90" dirty="0">
                <a:latin typeface="Arial"/>
                <a:cs typeface="Arial"/>
              </a:rPr>
              <a:t>l</a:t>
            </a:r>
            <a:r>
              <a:rPr sz="1800" spc="45" dirty="0">
                <a:latin typeface="Arial"/>
                <a:cs typeface="Arial"/>
              </a:rPr>
              <a:t>y</a:t>
            </a:r>
            <a:r>
              <a:rPr sz="1800" spc="60" dirty="0">
                <a:latin typeface="Arial"/>
                <a:cs typeface="Arial"/>
              </a:rPr>
              <a:t>i</a:t>
            </a:r>
            <a:r>
              <a:rPr sz="1800" spc="165" dirty="0">
                <a:latin typeface="Arial"/>
                <a:cs typeface="Arial"/>
              </a:rPr>
              <a:t>n</a:t>
            </a:r>
            <a:r>
              <a:rPr sz="1800" spc="80" dirty="0">
                <a:latin typeface="Arial"/>
                <a:cs typeface="Arial"/>
              </a:rPr>
              <a:t>g  </a:t>
            </a:r>
            <a:r>
              <a:rPr sz="1800" spc="60" dirty="0">
                <a:latin typeface="Arial"/>
                <a:cs typeface="Arial"/>
              </a:rPr>
              <a:t>i</a:t>
            </a:r>
            <a:r>
              <a:rPr sz="1800" spc="155" dirty="0">
                <a:latin typeface="Arial"/>
                <a:cs typeface="Arial"/>
              </a:rPr>
              <a:t>n</a:t>
            </a:r>
            <a:r>
              <a:rPr sz="1800" spc="10" dirty="0">
                <a:latin typeface="Arial"/>
                <a:cs typeface="Arial"/>
              </a:rPr>
              <a:t>s</a:t>
            </a:r>
            <a:r>
              <a:rPr sz="1800" spc="175" dirty="0">
                <a:latin typeface="Arial"/>
                <a:cs typeface="Arial"/>
              </a:rPr>
              <a:t>t</a:t>
            </a:r>
            <a:r>
              <a:rPr sz="1800" spc="105" dirty="0">
                <a:latin typeface="Arial"/>
                <a:cs typeface="Arial"/>
              </a:rPr>
              <a:t>an</a:t>
            </a:r>
            <a:r>
              <a:rPr sz="1800" spc="55" dirty="0">
                <a:latin typeface="Arial"/>
                <a:cs typeface="Arial"/>
              </a:rPr>
              <a:t>t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05" dirty="0">
                <a:latin typeface="Arial"/>
                <a:cs typeface="Arial"/>
              </a:rPr>
              <a:t>m</a:t>
            </a:r>
            <a:r>
              <a:rPr sz="1800" spc="75" dirty="0">
                <a:latin typeface="Arial"/>
                <a:cs typeface="Arial"/>
              </a:rPr>
              <a:t>e</a:t>
            </a:r>
            <a:r>
              <a:rPr sz="1800" spc="10" dirty="0">
                <a:latin typeface="Arial"/>
                <a:cs typeface="Arial"/>
              </a:rPr>
              <a:t>ss</a:t>
            </a:r>
            <a:r>
              <a:rPr sz="1800" spc="50" dirty="0">
                <a:latin typeface="Arial"/>
                <a:cs typeface="Arial"/>
              </a:rPr>
              <a:t>a</a:t>
            </a:r>
            <a:r>
              <a:rPr sz="1800" spc="60" dirty="0">
                <a:latin typeface="Arial"/>
                <a:cs typeface="Arial"/>
              </a:rPr>
              <a:t>gi</a:t>
            </a:r>
            <a:r>
              <a:rPr sz="1800" spc="155" dirty="0">
                <a:latin typeface="Arial"/>
                <a:cs typeface="Arial"/>
              </a:rPr>
              <a:t>n</a:t>
            </a:r>
            <a:r>
              <a:rPr sz="1800" spc="120" dirty="0">
                <a:latin typeface="Arial"/>
                <a:cs typeface="Arial"/>
              </a:rPr>
              <a:t>g</a:t>
            </a:r>
            <a:r>
              <a:rPr sz="1800" dirty="0">
                <a:latin typeface="Arial"/>
                <a:cs typeface="Arial"/>
              </a:rPr>
              <a:t>		</a:t>
            </a:r>
            <a:r>
              <a:rPr sz="1800" spc="95" dirty="0">
                <a:latin typeface="Arial"/>
                <a:cs typeface="Arial"/>
              </a:rPr>
              <a:t>(fo</a:t>
            </a:r>
            <a:r>
              <a:rPr sz="1800" spc="85" dirty="0">
                <a:latin typeface="Arial"/>
                <a:cs typeface="Arial"/>
              </a:rPr>
              <a:t>r</a:t>
            </a:r>
            <a:r>
              <a:rPr sz="1800" dirty="0">
                <a:latin typeface="Arial"/>
                <a:cs typeface="Arial"/>
              </a:rPr>
              <a:t>		e</a:t>
            </a:r>
            <a:r>
              <a:rPr sz="1800" spc="135" dirty="0">
                <a:latin typeface="Arial"/>
                <a:cs typeface="Arial"/>
              </a:rPr>
              <a:t>xamp</a:t>
            </a:r>
            <a:r>
              <a:rPr sz="1800" spc="40" dirty="0">
                <a:latin typeface="Arial"/>
                <a:cs typeface="Arial"/>
              </a:rPr>
              <a:t>l</a:t>
            </a:r>
            <a:r>
              <a:rPr sz="1800" spc="15" dirty="0">
                <a:latin typeface="Arial"/>
                <a:cs typeface="Arial"/>
              </a:rPr>
              <a:t>e</a:t>
            </a:r>
            <a:r>
              <a:rPr sz="1800" spc="65" dirty="0">
                <a:latin typeface="Arial"/>
                <a:cs typeface="Arial"/>
              </a:rPr>
              <a:t>,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868" y="3175738"/>
            <a:ext cx="6486525" cy="2505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55" dirty="0">
                <a:latin typeface="Arial"/>
                <a:cs typeface="Arial"/>
              </a:rPr>
              <a:t>“available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70" dirty="0">
                <a:latin typeface="Arial"/>
                <a:cs typeface="Arial"/>
              </a:rPr>
              <a:t>chat”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60" dirty="0">
                <a:latin typeface="Arial"/>
                <a:cs typeface="Arial"/>
              </a:rPr>
              <a:t>“busy”) </a:t>
            </a:r>
            <a:r>
              <a:rPr sz="1800" spc="135" dirty="0">
                <a:latin typeface="Arial"/>
                <a:cs typeface="Arial"/>
              </a:rPr>
              <a:t>but </a:t>
            </a:r>
            <a:r>
              <a:rPr sz="1800" spc="40" dirty="0">
                <a:latin typeface="Arial"/>
                <a:cs typeface="Arial"/>
              </a:rPr>
              <a:t>has </a:t>
            </a:r>
            <a:r>
              <a:rPr sz="1800" spc="60" dirty="0">
                <a:latin typeface="Arial"/>
                <a:cs typeface="Arial"/>
              </a:rPr>
              <a:t>been </a:t>
            </a:r>
            <a:r>
              <a:rPr sz="1800" spc="75" dirty="0">
                <a:latin typeface="Arial"/>
                <a:cs typeface="Arial"/>
              </a:rPr>
              <a:t>broadened 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85" dirty="0">
                <a:latin typeface="Arial"/>
                <a:cs typeface="Arial"/>
              </a:rPr>
              <a:t>include whether </a:t>
            </a:r>
            <a:r>
              <a:rPr sz="1800" spc="114" dirty="0">
                <a:latin typeface="Arial"/>
                <a:cs typeface="Arial"/>
              </a:rPr>
              <a:t>co-workers </a:t>
            </a:r>
            <a:r>
              <a:rPr sz="1800" spc="45" dirty="0">
                <a:latin typeface="Arial"/>
                <a:cs typeface="Arial"/>
              </a:rPr>
              <a:t>are </a:t>
            </a:r>
            <a:r>
              <a:rPr sz="1800" spc="90" dirty="0">
                <a:latin typeface="Arial"/>
                <a:cs typeface="Arial"/>
              </a:rPr>
              <a:t>currently </a:t>
            </a:r>
            <a:r>
              <a:rPr sz="1800" spc="105" dirty="0">
                <a:latin typeface="Arial"/>
                <a:cs typeface="Arial"/>
              </a:rPr>
              <a:t>on </a:t>
            </a:r>
            <a:r>
              <a:rPr sz="1800" spc="90" dirty="0">
                <a:latin typeface="Arial"/>
                <a:cs typeface="Arial"/>
              </a:rPr>
              <a:t>office 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105" dirty="0">
                <a:latin typeface="Arial"/>
                <a:cs typeface="Arial"/>
              </a:rPr>
              <a:t>mobile </a:t>
            </a:r>
            <a:r>
              <a:rPr sz="1800" spc="75" dirty="0">
                <a:latin typeface="Arial"/>
                <a:cs typeface="Arial"/>
              </a:rPr>
              <a:t>phones, </a:t>
            </a:r>
            <a:r>
              <a:rPr sz="1800" spc="95" dirty="0">
                <a:latin typeface="Arial"/>
                <a:cs typeface="Arial"/>
              </a:rPr>
              <a:t>logged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00" dirty="0">
                <a:latin typeface="Arial"/>
                <a:cs typeface="Arial"/>
              </a:rPr>
              <a:t>computer, </a:t>
            </a:r>
            <a:r>
              <a:rPr sz="1800" spc="75" dirty="0">
                <a:latin typeface="Arial"/>
                <a:cs typeface="Arial"/>
              </a:rPr>
              <a:t>involved </a:t>
            </a:r>
            <a:r>
              <a:rPr sz="1800" spc="120" dirty="0">
                <a:latin typeface="Arial"/>
                <a:cs typeface="Arial"/>
              </a:rPr>
              <a:t>in 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75" dirty="0">
                <a:latin typeface="Arial"/>
                <a:cs typeface="Arial"/>
              </a:rPr>
              <a:t>video </a:t>
            </a:r>
            <a:r>
              <a:rPr sz="1800" spc="65" dirty="0">
                <a:latin typeface="Arial"/>
                <a:cs typeface="Arial"/>
              </a:rPr>
              <a:t>call </a:t>
            </a:r>
            <a:r>
              <a:rPr sz="1800" spc="114" dirty="0">
                <a:latin typeface="Arial"/>
                <a:cs typeface="Arial"/>
              </a:rPr>
              <a:t>or in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95" dirty="0">
                <a:latin typeface="Arial"/>
                <a:cs typeface="Arial"/>
              </a:rPr>
              <a:t>meeting,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125" dirty="0">
                <a:latin typeface="Arial"/>
                <a:cs typeface="Arial"/>
              </a:rPr>
              <a:t>out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the office </a:t>
            </a:r>
            <a:r>
              <a:rPr sz="1800" spc="135" dirty="0">
                <a:latin typeface="Arial"/>
                <a:cs typeface="Arial"/>
              </a:rPr>
              <a:t>for  </a:t>
            </a:r>
            <a:r>
              <a:rPr sz="1800" spc="95" dirty="0">
                <a:latin typeface="Arial"/>
                <a:cs typeface="Arial"/>
              </a:rPr>
              <a:t>lunch </a:t>
            </a:r>
            <a:r>
              <a:rPr sz="1800" spc="114" dirty="0">
                <a:latin typeface="Arial"/>
                <a:cs typeface="Arial"/>
              </a:rPr>
              <a:t>or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65" dirty="0">
                <a:latin typeface="Arial"/>
                <a:cs typeface="Arial"/>
              </a:rPr>
              <a:t>vacation.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0" dirty="0">
                <a:latin typeface="Arial"/>
                <a:cs typeface="Arial"/>
              </a:rPr>
              <a:t>A </a:t>
            </a:r>
            <a:r>
              <a:rPr sz="1800" spc="120" dirty="0">
                <a:latin typeface="Arial"/>
                <a:cs typeface="Arial"/>
              </a:rPr>
              <a:t>co-worker’s </a:t>
            </a:r>
            <a:r>
              <a:rPr sz="1800" spc="80" dirty="0">
                <a:latin typeface="Arial"/>
                <a:cs typeface="Arial"/>
              </a:rPr>
              <a:t>geographic </a:t>
            </a:r>
            <a:r>
              <a:rPr sz="1800" spc="90" dirty="0">
                <a:latin typeface="Arial"/>
                <a:cs typeface="Arial"/>
              </a:rPr>
              <a:t>location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95" dirty="0">
                <a:latin typeface="Arial"/>
                <a:cs typeface="Arial"/>
              </a:rPr>
              <a:t>becoming </a:t>
            </a:r>
            <a:r>
              <a:rPr sz="1800" spc="100" dirty="0">
                <a:latin typeface="Arial"/>
                <a:cs typeface="Arial"/>
              </a:rPr>
              <a:t>more  </a:t>
            </a:r>
            <a:r>
              <a:rPr sz="1800" spc="110" dirty="0">
                <a:latin typeface="Arial"/>
                <a:cs typeface="Arial"/>
              </a:rPr>
              <a:t>common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55" dirty="0">
                <a:latin typeface="Arial"/>
                <a:cs typeface="Arial"/>
              </a:rPr>
              <a:t>an </a:t>
            </a:r>
            <a:r>
              <a:rPr sz="1800" spc="80" dirty="0">
                <a:latin typeface="Arial"/>
                <a:cs typeface="Arial"/>
              </a:rPr>
              <a:t>element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50" dirty="0">
                <a:latin typeface="Arial"/>
                <a:cs typeface="Arial"/>
              </a:rPr>
              <a:t>presence </a:t>
            </a:r>
            <a:r>
              <a:rPr sz="1800" spc="114" dirty="0">
                <a:latin typeface="Arial"/>
                <a:cs typeface="Arial"/>
              </a:rPr>
              <a:t>information </a:t>
            </a:r>
            <a:r>
              <a:rPr sz="1800" spc="130" dirty="0">
                <a:latin typeface="Arial"/>
                <a:cs typeface="Arial"/>
              </a:rPr>
              <a:t>for </a:t>
            </a:r>
            <a:r>
              <a:rPr sz="1800" spc="-10" dirty="0">
                <a:latin typeface="Arial"/>
                <a:cs typeface="Arial"/>
              </a:rPr>
              <a:t>a  </a:t>
            </a:r>
            <a:r>
              <a:rPr sz="1800" spc="110" dirty="0">
                <a:latin typeface="Arial"/>
                <a:cs typeface="Arial"/>
              </a:rPr>
              <a:t>number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60" dirty="0">
                <a:latin typeface="Arial"/>
                <a:cs typeface="Arial"/>
              </a:rPr>
              <a:t>business </a:t>
            </a:r>
            <a:r>
              <a:rPr sz="1800" spc="50" dirty="0">
                <a:latin typeface="Arial"/>
                <a:cs typeface="Arial"/>
              </a:rPr>
              <a:t>reasons, </a:t>
            </a:r>
            <a:r>
              <a:rPr sz="1800" spc="105" dirty="0">
                <a:latin typeface="Arial"/>
                <a:cs typeface="Arial"/>
              </a:rPr>
              <a:t>including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80" dirty="0">
                <a:latin typeface="Arial"/>
                <a:cs typeface="Arial"/>
              </a:rPr>
              <a:t>capability </a:t>
            </a:r>
            <a:r>
              <a:rPr sz="1800" spc="135" dirty="0">
                <a:latin typeface="Arial"/>
                <a:cs typeface="Arial"/>
              </a:rPr>
              <a:t>to  </a:t>
            </a:r>
            <a:r>
              <a:rPr sz="1800" spc="95" dirty="0">
                <a:latin typeface="Arial"/>
                <a:cs typeface="Arial"/>
              </a:rPr>
              <a:t>quickly </a:t>
            </a:r>
            <a:r>
              <a:rPr sz="1800" spc="85" dirty="0">
                <a:latin typeface="Arial"/>
                <a:cs typeface="Arial"/>
              </a:rPr>
              <a:t>respond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customer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65" dirty="0">
                <a:latin typeface="Arial"/>
                <a:cs typeface="Arial"/>
              </a:rPr>
              <a:t>emergencies.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066788" y="1674876"/>
            <a:ext cx="4265676" cy="4393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480685" cy="6353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9490" marR="53721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Foundations </a:t>
            </a:r>
            <a:r>
              <a:rPr sz="1800" b="1" spc="35" dirty="0">
                <a:solidFill>
                  <a:srgbClr val="C00000"/>
                </a:solidFill>
                <a:latin typeface="Arial"/>
                <a:cs typeface="Arial"/>
              </a:rPr>
              <a:t>of </a:t>
            </a:r>
            <a:r>
              <a:rPr sz="1800" b="1" spc="25" dirty="0">
                <a:solidFill>
                  <a:srgbClr val="C00000"/>
                </a:solidFill>
                <a:latin typeface="Arial"/>
                <a:cs typeface="Arial"/>
              </a:rPr>
              <a:t>Modern Networking  </a:t>
            </a:r>
            <a:r>
              <a:rPr sz="1800" b="1" spc="-95" dirty="0">
                <a:solidFill>
                  <a:srgbClr val="C00000"/>
                </a:solidFill>
                <a:latin typeface="Arial"/>
                <a:cs typeface="Arial"/>
              </a:rPr>
              <a:t>PART </a:t>
            </a:r>
            <a:r>
              <a:rPr sz="1800" b="1" spc="15" dirty="0">
                <a:solidFill>
                  <a:srgbClr val="C00000"/>
                </a:solidFill>
                <a:latin typeface="Arial"/>
                <a:cs typeface="Arial"/>
              </a:rPr>
              <a:t>I </a:t>
            </a:r>
            <a:r>
              <a:rPr sz="1800" b="1" spc="25" dirty="0">
                <a:solidFill>
                  <a:srgbClr val="C00000"/>
                </a:solidFill>
                <a:latin typeface="Arial"/>
                <a:cs typeface="Arial"/>
              </a:rPr>
              <a:t>Modern</a:t>
            </a:r>
            <a:r>
              <a:rPr sz="1800" b="1" spc="2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25" dirty="0">
                <a:solidFill>
                  <a:srgbClr val="C00000"/>
                </a:solidFill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  <a:p>
            <a:pPr marL="452120" algn="ctr">
              <a:lnSpc>
                <a:spcPct val="100000"/>
              </a:lnSpc>
            </a:pPr>
            <a:r>
              <a:rPr sz="1800" b="1" spc="15" dirty="0">
                <a:solidFill>
                  <a:srgbClr val="C00000"/>
                </a:solidFill>
                <a:latin typeface="Arial"/>
                <a:cs typeface="Arial"/>
              </a:rPr>
              <a:t>Chapter </a:t>
            </a:r>
            <a:r>
              <a:rPr sz="1800" b="1" spc="55" dirty="0">
                <a:solidFill>
                  <a:srgbClr val="C00000"/>
                </a:solidFill>
                <a:latin typeface="Arial"/>
                <a:cs typeface="Arial"/>
              </a:rPr>
              <a:t>1: </a:t>
            </a:r>
            <a:r>
              <a:rPr sz="1800" b="1" spc="-15" dirty="0">
                <a:solidFill>
                  <a:srgbClr val="C00000"/>
                </a:solidFill>
                <a:latin typeface="Arial"/>
                <a:cs typeface="Arial"/>
              </a:rPr>
              <a:t>Elements </a:t>
            </a:r>
            <a:r>
              <a:rPr sz="1800" b="1" spc="35" dirty="0">
                <a:solidFill>
                  <a:srgbClr val="C00000"/>
                </a:solidFill>
                <a:latin typeface="Arial"/>
                <a:cs typeface="Arial"/>
              </a:rPr>
              <a:t>of </a:t>
            </a:r>
            <a:r>
              <a:rPr sz="1800" b="1" spc="25" dirty="0">
                <a:solidFill>
                  <a:srgbClr val="C00000"/>
                </a:solidFill>
                <a:latin typeface="Arial"/>
                <a:cs typeface="Arial"/>
              </a:rPr>
              <a:t>Modern</a:t>
            </a:r>
            <a:r>
              <a:rPr sz="1800" b="1" spc="1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20" dirty="0">
                <a:solidFill>
                  <a:srgbClr val="C00000"/>
                </a:solidFill>
                <a:latin typeface="Arial"/>
                <a:cs typeface="Arial"/>
              </a:rPr>
              <a:t>Networking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b="1" spc="114" dirty="0">
                <a:latin typeface="Arial"/>
                <a:cs typeface="Arial"/>
              </a:rPr>
              <a:t>1.9 </a:t>
            </a:r>
            <a:r>
              <a:rPr sz="1800" b="1" spc="-40" dirty="0">
                <a:latin typeface="Arial"/>
                <a:cs typeface="Arial"/>
              </a:rPr>
              <a:t>UNIFIED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COMMUNICATIONS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583565" algn="l"/>
                <a:tab pos="1120775" algn="l"/>
                <a:tab pos="2284730" algn="l"/>
                <a:tab pos="2668905" algn="l"/>
                <a:tab pos="3235960" algn="l"/>
                <a:tab pos="4717415" algn="l"/>
                <a:tab pos="5223510" algn="l"/>
              </a:tabLst>
            </a:pPr>
            <a:r>
              <a:rPr sz="1800" b="1" spc="15" dirty="0">
                <a:latin typeface="Arial"/>
                <a:cs typeface="Arial"/>
              </a:rPr>
              <a:t>The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40" dirty="0">
                <a:latin typeface="Arial"/>
                <a:cs typeface="Arial"/>
              </a:rPr>
              <a:t>k</a:t>
            </a:r>
            <a:r>
              <a:rPr sz="1800" b="1" spc="-35" dirty="0">
                <a:latin typeface="Arial"/>
                <a:cs typeface="Arial"/>
              </a:rPr>
              <a:t>e</a:t>
            </a:r>
            <a:r>
              <a:rPr sz="1800" b="1" spc="-30" dirty="0">
                <a:latin typeface="Arial"/>
                <a:cs typeface="Arial"/>
              </a:rPr>
              <a:t>y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10" dirty="0">
                <a:latin typeface="Arial"/>
                <a:cs typeface="Arial"/>
              </a:rPr>
              <a:t>element</a:t>
            </a:r>
            <a:r>
              <a:rPr sz="1800" b="1" spc="15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50" dirty="0">
                <a:latin typeface="Arial"/>
                <a:cs typeface="Arial"/>
              </a:rPr>
              <a:t>o</a:t>
            </a:r>
            <a:r>
              <a:rPr sz="1800" b="1" spc="25" dirty="0">
                <a:latin typeface="Arial"/>
                <a:cs typeface="Arial"/>
              </a:rPr>
              <a:t>f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40" dirty="0">
                <a:latin typeface="Arial"/>
                <a:cs typeface="Arial"/>
              </a:rPr>
              <a:t>th</a:t>
            </a:r>
            <a:r>
              <a:rPr sz="1800" b="1" spc="10" dirty="0">
                <a:latin typeface="Arial"/>
                <a:cs typeface="Arial"/>
              </a:rPr>
              <a:t>i</a:t>
            </a:r>
            <a:r>
              <a:rPr sz="1800" b="1" spc="-85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	a</a:t>
            </a:r>
            <a:r>
              <a:rPr sz="1800" b="1" spc="-15" dirty="0">
                <a:latin typeface="Arial"/>
                <a:cs typeface="Arial"/>
              </a:rPr>
              <a:t>rc</a:t>
            </a:r>
            <a:r>
              <a:rPr sz="1800" b="1" spc="-20" dirty="0">
                <a:latin typeface="Arial"/>
                <a:cs typeface="Arial"/>
              </a:rPr>
              <a:t>h</a:t>
            </a:r>
            <a:r>
              <a:rPr sz="1800" b="1" spc="35" dirty="0">
                <a:latin typeface="Arial"/>
                <a:cs typeface="Arial"/>
              </a:rPr>
              <a:t>i</a:t>
            </a:r>
            <a:r>
              <a:rPr sz="1800" b="1" spc="40" dirty="0">
                <a:latin typeface="Arial"/>
                <a:cs typeface="Arial"/>
              </a:rPr>
              <a:t>t</a:t>
            </a:r>
            <a:r>
              <a:rPr sz="1800" b="1" dirty="0">
                <a:latin typeface="Arial"/>
                <a:cs typeface="Arial"/>
              </a:rPr>
              <a:t>ectur</a:t>
            </a:r>
            <a:r>
              <a:rPr sz="1800" b="1" spc="1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	a</a:t>
            </a:r>
            <a:r>
              <a:rPr sz="1800" b="1" spc="10" dirty="0">
                <a:latin typeface="Arial"/>
                <a:cs typeface="Arial"/>
              </a:rPr>
              <a:t>r</a:t>
            </a:r>
            <a:r>
              <a:rPr sz="1800" b="1" spc="2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	</a:t>
            </a:r>
            <a:r>
              <a:rPr sz="1800" b="1" spc="-45" dirty="0">
                <a:latin typeface="Arial"/>
                <a:cs typeface="Arial"/>
              </a:rPr>
              <a:t>as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follows: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95" dirty="0">
                <a:latin typeface="Arial"/>
                <a:cs typeface="Arial"/>
              </a:rPr>
              <a:t>IP </a:t>
            </a:r>
            <a:r>
              <a:rPr sz="1800" b="1" spc="15" dirty="0">
                <a:latin typeface="Arial"/>
                <a:cs typeface="Arial"/>
              </a:rPr>
              <a:t>enabling </a:t>
            </a:r>
            <a:r>
              <a:rPr sz="1800" b="1" dirty="0">
                <a:latin typeface="Arial"/>
                <a:cs typeface="Arial"/>
              </a:rPr>
              <a:t>contact</a:t>
            </a:r>
            <a:r>
              <a:rPr sz="1800" b="1" spc="-15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centers:</a:t>
            </a:r>
            <a:endParaRPr sz="1800">
              <a:latin typeface="Arial"/>
              <a:cs typeface="Arial"/>
            </a:endParaRPr>
          </a:p>
          <a:p>
            <a:pPr marL="299085" marR="698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25" dirty="0">
                <a:latin typeface="Arial"/>
                <a:cs typeface="Arial"/>
              </a:rPr>
              <a:t>Refers </a:t>
            </a:r>
            <a:r>
              <a:rPr sz="1800" spc="135" dirty="0">
                <a:latin typeface="Arial"/>
                <a:cs typeface="Arial"/>
              </a:rPr>
              <a:t>to</a:t>
            </a:r>
            <a:r>
              <a:rPr sz="1800" spc="770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40" dirty="0">
                <a:latin typeface="Arial"/>
                <a:cs typeface="Arial"/>
              </a:rPr>
              <a:t>use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60" dirty="0">
                <a:latin typeface="Arial"/>
                <a:cs typeface="Arial"/>
              </a:rPr>
              <a:t>IP-based  </a:t>
            </a:r>
            <a:r>
              <a:rPr sz="1800" spc="105" dirty="0">
                <a:latin typeface="Arial"/>
                <a:cs typeface="Arial"/>
              </a:rPr>
              <a:t>unified  </a:t>
            </a:r>
            <a:r>
              <a:rPr sz="1800" spc="90" dirty="0">
                <a:latin typeface="Arial"/>
                <a:cs typeface="Arial"/>
              </a:rPr>
              <a:t>communications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50" dirty="0">
                <a:latin typeface="Arial"/>
                <a:cs typeface="Arial"/>
              </a:rPr>
              <a:t>enhance </a:t>
            </a:r>
            <a:r>
              <a:rPr sz="1800" spc="90" dirty="0">
                <a:latin typeface="Arial"/>
                <a:cs typeface="Arial"/>
              </a:rPr>
              <a:t>customer </a:t>
            </a:r>
            <a:r>
              <a:rPr sz="1800" spc="80" dirty="0">
                <a:latin typeface="Arial"/>
                <a:cs typeface="Arial"/>
              </a:rPr>
              <a:t>contact  </a:t>
            </a:r>
            <a:r>
              <a:rPr sz="1800" spc="75" dirty="0">
                <a:latin typeface="Arial"/>
                <a:cs typeface="Arial"/>
              </a:rPr>
              <a:t>center </a:t>
            </a:r>
            <a:r>
              <a:rPr sz="1800" spc="100" dirty="0">
                <a:latin typeface="Arial"/>
                <a:cs typeface="Arial"/>
              </a:rPr>
              <a:t>functionality </a:t>
            </a:r>
            <a:r>
              <a:rPr sz="1800" spc="75" dirty="0">
                <a:latin typeface="Arial"/>
                <a:cs typeface="Arial"/>
              </a:rPr>
              <a:t>and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performance.</a:t>
            </a:r>
            <a:endParaRPr sz="180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The </a:t>
            </a:r>
            <a:r>
              <a:rPr sz="1800" spc="105" dirty="0">
                <a:latin typeface="Arial"/>
                <a:cs typeface="Arial"/>
              </a:rPr>
              <a:t>unified </a:t>
            </a:r>
            <a:r>
              <a:rPr sz="1800" spc="90" dirty="0">
                <a:latin typeface="Arial"/>
                <a:cs typeface="Arial"/>
              </a:rPr>
              <a:t>communications </a:t>
            </a:r>
            <a:r>
              <a:rPr sz="1800" spc="95" dirty="0">
                <a:latin typeface="Arial"/>
                <a:cs typeface="Arial"/>
              </a:rPr>
              <a:t>infrastructure  </a:t>
            </a:r>
            <a:r>
              <a:rPr sz="1800" spc="65" dirty="0">
                <a:latin typeface="Arial"/>
                <a:cs typeface="Arial"/>
              </a:rPr>
              <a:t>makes </a:t>
            </a:r>
            <a:r>
              <a:rPr sz="1800" spc="40" dirty="0">
                <a:latin typeface="Arial"/>
                <a:cs typeface="Arial"/>
              </a:rPr>
              <a:t>use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50" dirty="0">
                <a:latin typeface="Arial"/>
                <a:cs typeface="Arial"/>
              </a:rPr>
              <a:t>presence </a:t>
            </a:r>
            <a:r>
              <a:rPr sz="1800" spc="90" dirty="0">
                <a:latin typeface="Arial"/>
                <a:cs typeface="Arial"/>
              </a:rPr>
              <a:t>technology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60" dirty="0">
                <a:latin typeface="Arial"/>
                <a:cs typeface="Arial"/>
              </a:rPr>
              <a:t>enable  </a:t>
            </a:r>
            <a:r>
              <a:rPr sz="1800" spc="80" dirty="0">
                <a:latin typeface="Arial"/>
                <a:cs typeface="Arial"/>
              </a:rPr>
              <a:t>customers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95" dirty="0">
                <a:latin typeface="Arial"/>
                <a:cs typeface="Arial"/>
              </a:rPr>
              <a:t>internal </a:t>
            </a:r>
            <a:r>
              <a:rPr sz="1800" spc="80" dirty="0">
                <a:latin typeface="Arial"/>
                <a:cs typeface="Arial"/>
              </a:rPr>
              <a:t>enterprise </a:t>
            </a:r>
            <a:r>
              <a:rPr sz="1800" spc="60" dirty="0">
                <a:latin typeface="Arial"/>
                <a:cs typeface="Arial"/>
              </a:rPr>
              <a:t>employees 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60" dirty="0">
                <a:latin typeface="Arial"/>
                <a:cs typeface="Arial"/>
              </a:rPr>
              <a:t>be</a:t>
            </a:r>
            <a:r>
              <a:rPr sz="1800" spc="620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quickly </a:t>
            </a:r>
            <a:r>
              <a:rPr sz="1800" spc="70" dirty="0">
                <a:latin typeface="Arial"/>
                <a:cs typeface="Arial"/>
              </a:rPr>
              <a:t>connected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the required  </a:t>
            </a:r>
            <a:r>
              <a:rPr sz="1800" spc="100" dirty="0">
                <a:latin typeface="Arial"/>
                <a:cs typeface="Arial"/>
              </a:rPr>
              <a:t>expert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110" dirty="0">
                <a:latin typeface="Arial"/>
                <a:cs typeface="Arial"/>
              </a:rPr>
              <a:t>support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person.</a:t>
            </a:r>
            <a:endParaRPr sz="1800">
              <a:latin typeface="Arial"/>
              <a:cs typeface="Arial"/>
            </a:endParaRPr>
          </a:p>
          <a:p>
            <a:pPr marL="299085" marR="635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65" dirty="0">
                <a:latin typeface="Arial"/>
                <a:cs typeface="Arial"/>
              </a:rPr>
              <a:t>In </a:t>
            </a:r>
            <a:r>
              <a:rPr sz="1800" spc="100" dirty="0">
                <a:latin typeface="Arial"/>
                <a:cs typeface="Arial"/>
              </a:rPr>
              <a:t>addition, </a:t>
            </a:r>
            <a:r>
              <a:rPr sz="1800" spc="105" dirty="0">
                <a:latin typeface="Arial"/>
                <a:cs typeface="Arial"/>
              </a:rPr>
              <a:t>this </a:t>
            </a:r>
            <a:r>
              <a:rPr sz="1800" spc="90" dirty="0">
                <a:latin typeface="Arial"/>
                <a:cs typeface="Arial"/>
              </a:rPr>
              <a:t>technology </a:t>
            </a:r>
            <a:r>
              <a:rPr sz="1800" spc="100" dirty="0">
                <a:latin typeface="Arial"/>
                <a:cs typeface="Arial"/>
              </a:rPr>
              <a:t>supports </a:t>
            </a:r>
            <a:r>
              <a:rPr sz="1800" spc="114" dirty="0">
                <a:latin typeface="Arial"/>
                <a:cs typeface="Arial"/>
              </a:rPr>
              <a:t>mobility,  </a:t>
            </a:r>
            <a:r>
              <a:rPr sz="1800" spc="55" dirty="0">
                <a:latin typeface="Arial"/>
                <a:cs typeface="Arial"/>
              </a:rPr>
              <a:t>so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60" dirty="0">
                <a:latin typeface="Arial"/>
                <a:cs typeface="Arial"/>
              </a:rPr>
              <a:t>call </a:t>
            </a:r>
            <a:r>
              <a:rPr sz="1800" spc="75" dirty="0">
                <a:latin typeface="Arial"/>
                <a:cs typeface="Arial"/>
              </a:rPr>
              <a:t>center personnel </a:t>
            </a:r>
            <a:r>
              <a:rPr sz="1800" spc="60" dirty="0">
                <a:latin typeface="Arial"/>
                <a:cs typeface="Arial"/>
              </a:rPr>
              <a:t>need </a:t>
            </a:r>
            <a:r>
              <a:rPr sz="1800" spc="125" dirty="0">
                <a:latin typeface="Arial"/>
                <a:cs typeface="Arial"/>
              </a:rPr>
              <a:t>not </a:t>
            </a:r>
            <a:r>
              <a:rPr sz="1800" spc="60" dirty="0">
                <a:latin typeface="Arial"/>
                <a:cs typeface="Arial"/>
              </a:rPr>
              <a:t>be  </a:t>
            </a:r>
            <a:r>
              <a:rPr sz="1800" spc="70" dirty="0">
                <a:latin typeface="Arial"/>
                <a:cs typeface="Arial"/>
              </a:rPr>
              <a:t>located </a:t>
            </a:r>
            <a:r>
              <a:rPr sz="1800" spc="80" dirty="0">
                <a:latin typeface="Arial"/>
                <a:cs typeface="Arial"/>
              </a:rPr>
              <a:t>at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90" dirty="0">
                <a:latin typeface="Arial"/>
                <a:cs typeface="Arial"/>
              </a:rPr>
              <a:t>particular office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85" dirty="0">
                <a:latin typeface="Arial"/>
                <a:cs typeface="Arial"/>
              </a:rPr>
              <a:t>remain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-10" dirty="0">
                <a:latin typeface="Arial"/>
                <a:cs typeface="Arial"/>
              </a:rPr>
              <a:t>a  </a:t>
            </a:r>
            <a:r>
              <a:rPr sz="1800" spc="85" dirty="0">
                <a:latin typeface="Arial"/>
                <a:cs typeface="Arial"/>
              </a:rPr>
              <a:t>particular</a:t>
            </a:r>
            <a:r>
              <a:rPr sz="1800" spc="114" dirty="0">
                <a:latin typeface="Arial"/>
                <a:cs typeface="Arial"/>
              </a:rPr>
              <a:t> </a:t>
            </a:r>
            <a:r>
              <a:rPr sz="1800" spc="50" dirty="0">
                <a:latin typeface="Arial"/>
                <a:cs typeface="Arial"/>
              </a:rPr>
              <a:t>place.</a:t>
            </a:r>
            <a:endParaRPr sz="1800">
              <a:latin typeface="Arial"/>
              <a:cs typeface="Arial"/>
            </a:endParaRPr>
          </a:p>
          <a:p>
            <a:pPr marL="299085" marR="635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55" dirty="0">
                <a:latin typeface="Arial"/>
                <a:cs typeface="Arial"/>
              </a:rPr>
              <a:t>Finally,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-50" dirty="0">
                <a:latin typeface="Arial"/>
                <a:cs typeface="Arial"/>
              </a:rPr>
              <a:t>UC </a:t>
            </a:r>
            <a:r>
              <a:rPr sz="1800" spc="95" dirty="0">
                <a:latin typeface="Arial"/>
                <a:cs typeface="Arial"/>
              </a:rPr>
              <a:t>infrastructure </a:t>
            </a:r>
            <a:r>
              <a:rPr sz="1800" spc="50" dirty="0">
                <a:latin typeface="Arial"/>
                <a:cs typeface="Arial"/>
              </a:rPr>
              <a:t>enables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60" dirty="0">
                <a:latin typeface="Arial"/>
                <a:cs typeface="Arial"/>
              </a:rPr>
              <a:t>call  </a:t>
            </a:r>
            <a:r>
              <a:rPr sz="1800" spc="75" dirty="0">
                <a:latin typeface="Arial"/>
                <a:cs typeface="Arial"/>
              </a:rPr>
              <a:t>center </a:t>
            </a:r>
            <a:r>
              <a:rPr sz="1800" spc="65" dirty="0">
                <a:latin typeface="Arial"/>
                <a:cs typeface="Arial"/>
              </a:rPr>
              <a:t>employee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5" dirty="0">
                <a:latin typeface="Arial"/>
                <a:cs typeface="Arial"/>
              </a:rPr>
              <a:t>quickly </a:t>
            </a:r>
            <a:r>
              <a:rPr sz="1800" spc="10" dirty="0">
                <a:latin typeface="Arial"/>
                <a:cs typeface="Arial"/>
              </a:rPr>
              <a:t>access </a:t>
            </a:r>
            <a:r>
              <a:rPr sz="1800" spc="100" dirty="0">
                <a:latin typeface="Arial"/>
                <a:cs typeface="Arial"/>
              </a:rPr>
              <a:t>other  </a:t>
            </a:r>
            <a:r>
              <a:rPr sz="1800" spc="60" dirty="0">
                <a:latin typeface="Arial"/>
                <a:cs typeface="Arial"/>
              </a:rPr>
              <a:t>employees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14" dirty="0">
                <a:latin typeface="Arial"/>
                <a:cs typeface="Arial"/>
              </a:rPr>
              <a:t>information </a:t>
            </a:r>
            <a:r>
              <a:rPr sz="1800" spc="35" dirty="0">
                <a:latin typeface="Arial"/>
                <a:cs typeface="Arial"/>
              </a:rPr>
              <a:t>assets, </a:t>
            </a:r>
            <a:r>
              <a:rPr sz="1800" spc="105" dirty="0">
                <a:latin typeface="Arial"/>
                <a:cs typeface="Arial"/>
              </a:rPr>
              <a:t>including  </a:t>
            </a:r>
            <a:r>
              <a:rPr sz="1800" spc="65" dirty="0">
                <a:latin typeface="Arial"/>
                <a:cs typeface="Arial"/>
              </a:rPr>
              <a:t>data, </a:t>
            </a:r>
            <a:r>
              <a:rPr sz="1800" spc="75" dirty="0">
                <a:latin typeface="Arial"/>
                <a:cs typeface="Arial"/>
              </a:rPr>
              <a:t>video, image, and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audio.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65619" y="330706"/>
            <a:ext cx="5148072" cy="6408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384165" cy="4158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9490" marR="44069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Foundations </a:t>
            </a:r>
            <a:r>
              <a:rPr sz="1800" b="1" spc="35" dirty="0">
                <a:solidFill>
                  <a:srgbClr val="C00000"/>
                </a:solidFill>
                <a:latin typeface="Arial"/>
                <a:cs typeface="Arial"/>
              </a:rPr>
              <a:t>of </a:t>
            </a:r>
            <a:r>
              <a:rPr sz="1800" b="1" spc="25" dirty="0">
                <a:solidFill>
                  <a:srgbClr val="C00000"/>
                </a:solidFill>
                <a:latin typeface="Arial"/>
                <a:cs typeface="Arial"/>
              </a:rPr>
              <a:t>Modern Networking  </a:t>
            </a:r>
            <a:r>
              <a:rPr sz="1800" b="1" spc="-95" dirty="0">
                <a:solidFill>
                  <a:srgbClr val="C00000"/>
                </a:solidFill>
                <a:latin typeface="Arial"/>
                <a:cs typeface="Arial"/>
              </a:rPr>
              <a:t>PART </a:t>
            </a:r>
            <a:r>
              <a:rPr sz="1800" b="1" spc="15" dirty="0">
                <a:solidFill>
                  <a:srgbClr val="C00000"/>
                </a:solidFill>
                <a:latin typeface="Arial"/>
                <a:cs typeface="Arial"/>
              </a:rPr>
              <a:t>I </a:t>
            </a:r>
            <a:r>
              <a:rPr sz="1800" b="1" spc="25" dirty="0">
                <a:solidFill>
                  <a:srgbClr val="C00000"/>
                </a:solidFill>
                <a:latin typeface="Arial"/>
                <a:cs typeface="Arial"/>
              </a:rPr>
              <a:t>Modern</a:t>
            </a:r>
            <a:r>
              <a:rPr sz="1800" b="1" spc="2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25" dirty="0">
                <a:solidFill>
                  <a:srgbClr val="C00000"/>
                </a:solidFill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  <a:p>
            <a:pPr marL="548640" algn="ctr">
              <a:lnSpc>
                <a:spcPct val="100000"/>
              </a:lnSpc>
            </a:pPr>
            <a:r>
              <a:rPr sz="1800" b="1" spc="15" dirty="0">
                <a:solidFill>
                  <a:srgbClr val="C00000"/>
                </a:solidFill>
                <a:latin typeface="Arial"/>
                <a:cs typeface="Arial"/>
              </a:rPr>
              <a:t>Chapter </a:t>
            </a:r>
            <a:r>
              <a:rPr sz="1800" b="1" spc="55" dirty="0">
                <a:solidFill>
                  <a:srgbClr val="C00000"/>
                </a:solidFill>
                <a:latin typeface="Arial"/>
                <a:cs typeface="Arial"/>
              </a:rPr>
              <a:t>1: </a:t>
            </a:r>
            <a:r>
              <a:rPr sz="1800" b="1" spc="-15" dirty="0">
                <a:solidFill>
                  <a:srgbClr val="C00000"/>
                </a:solidFill>
                <a:latin typeface="Arial"/>
                <a:cs typeface="Arial"/>
              </a:rPr>
              <a:t>Elements </a:t>
            </a:r>
            <a:r>
              <a:rPr sz="1800" b="1" spc="35" dirty="0">
                <a:solidFill>
                  <a:srgbClr val="C00000"/>
                </a:solidFill>
                <a:latin typeface="Arial"/>
                <a:cs typeface="Arial"/>
              </a:rPr>
              <a:t>of </a:t>
            </a:r>
            <a:r>
              <a:rPr sz="1800" b="1" spc="25" dirty="0">
                <a:solidFill>
                  <a:srgbClr val="C00000"/>
                </a:solidFill>
                <a:latin typeface="Arial"/>
                <a:cs typeface="Arial"/>
              </a:rPr>
              <a:t>Modern</a:t>
            </a:r>
            <a:r>
              <a:rPr sz="1800" b="1" spc="1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20" dirty="0">
                <a:solidFill>
                  <a:srgbClr val="C00000"/>
                </a:solidFill>
                <a:latin typeface="Arial"/>
                <a:cs typeface="Arial"/>
              </a:rPr>
              <a:t>Networking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b="1" spc="114" dirty="0">
                <a:latin typeface="Arial"/>
                <a:cs typeface="Arial"/>
              </a:rPr>
              <a:t>1.9 </a:t>
            </a:r>
            <a:r>
              <a:rPr sz="1800" b="1" spc="-40" dirty="0">
                <a:latin typeface="Arial"/>
                <a:cs typeface="Arial"/>
              </a:rPr>
              <a:t>UNIFIED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COMMUNICATIONS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554990" algn="l"/>
                <a:tab pos="1064260" algn="l"/>
                <a:tab pos="2199640" algn="l"/>
                <a:tab pos="2553335" algn="l"/>
                <a:tab pos="3091180" algn="l"/>
                <a:tab pos="4545330" algn="l"/>
                <a:tab pos="5022215" algn="l"/>
              </a:tabLst>
            </a:pPr>
            <a:r>
              <a:rPr sz="1800" b="1" spc="15" dirty="0">
                <a:latin typeface="Arial"/>
                <a:cs typeface="Arial"/>
              </a:rPr>
              <a:t>The	</a:t>
            </a:r>
            <a:r>
              <a:rPr sz="1800" b="1" spc="-5" dirty="0">
                <a:latin typeface="Arial"/>
                <a:cs typeface="Arial"/>
              </a:rPr>
              <a:t>key	</a:t>
            </a:r>
            <a:r>
              <a:rPr sz="1800" b="1" spc="10" dirty="0">
                <a:latin typeface="Arial"/>
                <a:cs typeface="Arial"/>
              </a:rPr>
              <a:t>elements	</a:t>
            </a:r>
            <a:r>
              <a:rPr sz="1800" b="1" spc="30" dirty="0">
                <a:latin typeface="Arial"/>
                <a:cs typeface="Arial"/>
              </a:rPr>
              <a:t>of	</a:t>
            </a:r>
            <a:r>
              <a:rPr sz="1800" b="1" dirty="0">
                <a:latin typeface="Arial"/>
                <a:cs typeface="Arial"/>
              </a:rPr>
              <a:t>this	</a:t>
            </a:r>
            <a:r>
              <a:rPr sz="1800" b="1" spc="5" dirty="0">
                <a:latin typeface="Arial"/>
                <a:cs typeface="Arial"/>
              </a:rPr>
              <a:t>architecture	are	</a:t>
            </a:r>
            <a:r>
              <a:rPr sz="1800" b="1" spc="-45" dirty="0">
                <a:latin typeface="Arial"/>
                <a:cs typeface="Arial"/>
              </a:rPr>
              <a:t>as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follows: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40" dirty="0">
                <a:latin typeface="Arial"/>
                <a:cs typeface="Arial"/>
              </a:rPr>
              <a:t>IP/mobility:</a:t>
            </a:r>
            <a:endParaRPr sz="1800">
              <a:latin typeface="Arial"/>
              <a:cs typeface="Arial"/>
            </a:endParaRPr>
          </a:p>
          <a:p>
            <a:pPr marL="299085" marR="10922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25" dirty="0">
                <a:latin typeface="Arial"/>
                <a:cs typeface="Arial"/>
              </a:rPr>
              <a:t>Refers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70" dirty="0">
                <a:latin typeface="Arial"/>
                <a:cs typeface="Arial"/>
              </a:rPr>
              <a:t>delivery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14" dirty="0">
                <a:latin typeface="Arial"/>
                <a:cs typeface="Arial"/>
              </a:rPr>
              <a:t>information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75" dirty="0">
                <a:latin typeface="Arial"/>
                <a:cs typeface="Arial"/>
              </a:rPr>
              <a:t>and  </a:t>
            </a:r>
            <a:r>
              <a:rPr sz="1800" spc="85" dirty="0">
                <a:latin typeface="Arial"/>
                <a:cs typeface="Arial"/>
              </a:rPr>
              <a:t>collection</a:t>
            </a:r>
            <a:r>
              <a:rPr sz="1800" spc="670" dirty="0">
                <a:latin typeface="Arial"/>
                <a:cs typeface="Arial"/>
              </a:rPr>
              <a:t>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14" dirty="0">
                <a:latin typeface="Arial"/>
                <a:cs typeface="Arial"/>
              </a:rPr>
              <a:t>information </a:t>
            </a:r>
            <a:r>
              <a:rPr sz="1800" spc="140" dirty="0">
                <a:latin typeface="Arial"/>
                <a:cs typeface="Arial"/>
              </a:rPr>
              <a:t>from </a:t>
            </a:r>
            <a:r>
              <a:rPr sz="1800" spc="80" dirty="0">
                <a:latin typeface="Arial"/>
                <a:cs typeface="Arial"/>
              </a:rPr>
              <a:t>enterprise  </a:t>
            </a:r>
            <a:r>
              <a:rPr sz="1800" spc="75" dirty="0">
                <a:latin typeface="Arial"/>
                <a:cs typeface="Arial"/>
              </a:rPr>
              <a:t>personnel </a:t>
            </a:r>
            <a:r>
              <a:rPr sz="1800" spc="100" dirty="0">
                <a:latin typeface="Arial"/>
                <a:cs typeface="Arial"/>
              </a:rPr>
              <a:t>who </a:t>
            </a:r>
            <a:r>
              <a:rPr sz="1800" spc="40" dirty="0">
                <a:latin typeface="Arial"/>
                <a:cs typeface="Arial"/>
              </a:rPr>
              <a:t>are </a:t>
            </a:r>
            <a:r>
              <a:rPr sz="1800" spc="70" dirty="0">
                <a:latin typeface="Arial"/>
                <a:cs typeface="Arial"/>
              </a:rPr>
              <a:t>usually </a:t>
            </a:r>
            <a:r>
              <a:rPr sz="1800" spc="100" dirty="0">
                <a:latin typeface="Arial"/>
                <a:cs typeface="Arial"/>
              </a:rPr>
              <a:t>mobile, </a:t>
            </a:r>
            <a:r>
              <a:rPr sz="1800" spc="95" dirty="0">
                <a:latin typeface="Arial"/>
                <a:cs typeface="Arial"/>
              </a:rPr>
              <a:t>using </a:t>
            </a:r>
            <a:r>
              <a:rPr sz="1800" spc="50" dirty="0">
                <a:latin typeface="Arial"/>
                <a:cs typeface="Arial"/>
              </a:rPr>
              <a:t>an  </a:t>
            </a:r>
            <a:r>
              <a:rPr sz="1800" spc="-100" dirty="0">
                <a:latin typeface="Arial"/>
                <a:cs typeface="Arial"/>
              </a:rPr>
              <a:t>IP </a:t>
            </a:r>
            <a:r>
              <a:rPr sz="1800" spc="105" dirty="0">
                <a:latin typeface="Arial"/>
                <a:cs typeface="Arial"/>
              </a:rPr>
              <a:t>network</a:t>
            </a:r>
            <a:r>
              <a:rPr sz="1800" spc="-175" dirty="0">
                <a:latin typeface="Arial"/>
                <a:cs typeface="Arial"/>
              </a:rPr>
              <a:t> </a:t>
            </a:r>
            <a:r>
              <a:rPr sz="1800" spc="95" dirty="0">
                <a:latin typeface="Arial"/>
                <a:cs typeface="Arial"/>
              </a:rPr>
              <a:t>infrastructure.</a:t>
            </a:r>
            <a:endParaRPr sz="1800">
              <a:latin typeface="Arial"/>
              <a:cs typeface="Arial"/>
            </a:endParaRPr>
          </a:p>
          <a:p>
            <a:pPr marL="299085" marR="10795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60" dirty="0">
                <a:latin typeface="Arial"/>
                <a:cs typeface="Arial"/>
              </a:rPr>
              <a:t>In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85" dirty="0">
                <a:latin typeface="Arial"/>
                <a:cs typeface="Arial"/>
              </a:rPr>
              <a:t>typical </a:t>
            </a:r>
            <a:r>
              <a:rPr sz="1800" spc="80" dirty="0">
                <a:latin typeface="Arial"/>
                <a:cs typeface="Arial"/>
              </a:rPr>
              <a:t>enterprise, </a:t>
            </a:r>
            <a:r>
              <a:rPr sz="1800" spc="100" dirty="0">
                <a:latin typeface="Arial"/>
                <a:cs typeface="Arial"/>
              </a:rPr>
              <a:t>upward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35" dirty="0">
                <a:latin typeface="Arial"/>
                <a:cs typeface="Arial"/>
              </a:rPr>
              <a:t>30 </a:t>
            </a:r>
            <a:r>
              <a:rPr sz="1800" spc="80" dirty="0">
                <a:latin typeface="Arial"/>
                <a:cs typeface="Arial"/>
              </a:rPr>
              <a:t>percent 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60" dirty="0">
                <a:latin typeface="Arial"/>
                <a:cs typeface="Arial"/>
              </a:rPr>
              <a:t>employees </a:t>
            </a:r>
            <a:r>
              <a:rPr sz="1800" spc="40" dirty="0">
                <a:latin typeface="Arial"/>
                <a:cs typeface="Arial"/>
              </a:rPr>
              <a:t>use </a:t>
            </a:r>
            <a:r>
              <a:rPr sz="1800" spc="70" dirty="0">
                <a:latin typeface="Arial"/>
                <a:cs typeface="Arial"/>
              </a:rPr>
              <a:t>some </a:t>
            </a:r>
            <a:r>
              <a:rPr sz="1800" spc="145" dirty="0">
                <a:latin typeface="Arial"/>
                <a:cs typeface="Arial"/>
              </a:rPr>
              <a:t>form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65" dirty="0">
                <a:latin typeface="Arial"/>
                <a:cs typeface="Arial"/>
              </a:rPr>
              <a:t>weekly  </a:t>
            </a:r>
            <a:r>
              <a:rPr sz="1800" spc="95" dirty="0">
                <a:latin typeface="Arial"/>
                <a:cs typeface="Arial"/>
              </a:rPr>
              <a:t>remote </a:t>
            </a:r>
            <a:r>
              <a:rPr sz="1800" spc="10" dirty="0">
                <a:latin typeface="Arial"/>
                <a:cs typeface="Arial"/>
              </a:rPr>
              <a:t>access </a:t>
            </a:r>
            <a:r>
              <a:rPr sz="1800" spc="90" dirty="0">
                <a:latin typeface="Arial"/>
                <a:cs typeface="Arial"/>
              </a:rPr>
              <a:t>technology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90" dirty="0">
                <a:latin typeface="Arial"/>
                <a:cs typeface="Arial"/>
              </a:rPr>
              <a:t>the  </a:t>
            </a:r>
            <a:r>
              <a:rPr sz="1800" spc="85" dirty="0">
                <a:latin typeface="Arial"/>
                <a:cs typeface="Arial"/>
              </a:rPr>
              <a:t>performance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05" dirty="0">
                <a:latin typeface="Arial"/>
                <a:cs typeface="Arial"/>
              </a:rPr>
              <a:t>their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jobs.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13832" y="839724"/>
            <a:ext cx="6580631" cy="4268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6236335" cy="6078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9490" marR="1292225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Foundations </a:t>
            </a:r>
            <a:r>
              <a:rPr sz="1800" b="1" spc="35" dirty="0">
                <a:solidFill>
                  <a:srgbClr val="C00000"/>
                </a:solidFill>
                <a:latin typeface="Arial"/>
                <a:cs typeface="Arial"/>
              </a:rPr>
              <a:t>of </a:t>
            </a:r>
            <a:r>
              <a:rPr sz="1800" b="1" spc="25" dirty="0">
                <a:solidFill>
                  <a:srgbClr val="C00000"/>
                </a:solidFill>
                <a:latin typeface="Arial"/>
                <a:cs typeface="Arial"/>
              </a:rPr>
              <a:t>Modern Networking  </a:t>
            </a:r>
            <a:r>
              <a:rPr sz="1800" b="1" spc="-95" dirty="0">
                <a:solidFill>
                  <a:srgbClr val="C00000"/>
                </a:solidFill>
                <a:latin typeface="Arial"/>
                <a:cs typeface="Arial"/>
              </a:rPr>
              <a:t>PART </a:t>
            </a:r>
            <a:r>
              <a:rPr sz="1800" b="1" spc="15" dirty="0">
                <a:solidFill>
                  <a:srgbClr val="C00000"/>
                </a:solidFill>
                <a:latin typeface="Arial"/>
                <a:cs typeface="Arial"/>
              </a:rPr>
              <a:t>I </a:t>
            </a:r>
            <a:r>
              <a:rPr sz="1800" b="1" spc="25" dirty="0">
                <a:solidFill>
                  <a:srgbClr val="C00000"/>
                </a:solidFill>
                <a:latin typeface="Arial"/>
                <a:cs typeface="Arial"/>
              </a:rPr>
              <a:t>Modern</a:t>
            </a:r>
            <a:r>
              <a:rPr sz="1800" b="1" spc="2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25" dirty="0">
                <a:solidFill>
                  <a:srgbClr val="C00000"/>
                </a:solidFill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  <a:p>
            <a:pPr marR="294640" algn="ctr">
              <a:lnSpc>
                <a:spcPct val="100000"/>
              </a:lnSpc>
            </a:pPr>
            <a:r>
              <a:rPr sz="1800" b="1" spc="15" dirty="0">
                <a:solidFill>
                  <a:srgbClr val="C00000"/>
                </a:solidFill>
                <a:latin typeface="Arial"/>
                <a:cs typeface="Arial"/>
              </a:rPr>
              <a:t>Chapter </a:t>
            </a:r>
            <a:r>
              <a:rPr sz="1800" b="1" spc="55" dirty="0">
                <a:solidFill>
                  <a:srgbClr val="C00000"/>
                </a:solidFill>
                <a:latin typeface="Arial"/>
                <a:cs typeface="Arial"/>
              </a:rPr>
              <a:t>1: </a:t>
            </a:r>
            <a:r>
              <a:rPr sz="1800" b="1" spc="-15" dirty="0">
                <a:solidFill>
                  <a:srgbClr val="C00000"/>
                </a:solidFill>
                <a:latin typeface="Arial"/>
                <a:cs typeface="Arial"/>
              </a:rPr>
              <a:t>Elements </a:t>
            </a:r>
            <a:r>
              <a:rPr sz="1800" b="1" spc="35" dirty="0">
                <a:solidFill>
                  <a:srgbClr val="C00000"/>
                </a:solidFill>
                <a:latin typeface="Arial"/>
                <a:cs typeface="Arial"/>
              </a:rPr>
              <a:t>of </a:t>
            </a:r>
            <a:r>
              <a:rPr sz="1800" b="1" spc="25" dirty="0">
                <a:solidFill>
                  <a:srgbClr val="C00000"/>
                </a:solidFill>
                <a:latin typeface="Arial"/>
                <a:cs typeface="Arial"/>
              </a:rPr>
              <a:t>Modern</a:t>
            </a:r>
            <a:r>
              <a:rPr sz="1800" b="1" spc="1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800" b="1" spc="20" dirty="0">
                <a:solidFill>
                  <a:srgbClr val="C00000"/>
                </a:solidFill>
                <a:latin typeface="Arial"/>
                <a:cs typeface="Arial"/>
              </a:rPr>
              <a:t>Networking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b="1" spc="114" dirty="0">
                <a:latin typeface="Arial"/>
                <a:cs typeface="Arial"/>
              </a:rPr>
              <a:t>1.9 </a:t>
            </a:r>
            <a:r>
              <a:rPr sz="1800" b="1" spc="-40" dirty="0">
                <a:latin typeface="Arial"/>
                <a:cs typeface="Arial"/>
              </a:rPr>
              <a:t>UNIFIED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COMMUNICATIONS</a:t>
            </a:r>
            <a:endParaRPr sz="18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25" dirty="0">
                <a:latin typeface="Arial"/>
                <a:cs typeface="Arial"/>
              </a:rPr>
              <a:t>The </a:t>
            </a:r>
            <a:r>
              <a:rPr sz="1800" b="1" spc="5" dirty="0">
                <a:latin typeface="Arial"/>
                <a:cs typeface="Arial"/>
              </a:rPr>
              <a:t>key </a:t>
            </a:r>
            <a:r>
              <a:rPr sz="1800" b="1" spc="15" dirty="0">
                <a:latin typeface="Arial"/>
                <a:cs typeface="Arial"/>
              </a:rPr>
              <a:t>elements </a:t>
            </a:r>
            <a:r>
              <a:rPr sz="1800" b="1" spc="35" dirty="0">
                <a:latin typeface="Arial"/>
                <a:cs typeface="Arial"/>
              </a:rPr>
              <a:t>of </a:t>
            </a:r>
            <a:r>
              <a:rPr sz="1800" b="1" spc="10" dirty="0">
                <a:latin typeface="Arial"/>
                <a:cs typeface="Arial"/>
              </a:rPr>
              <a:t>this architecture </a:t>
            </a:r>
            <a:r>
              <a:rPr sz="1800" b="1" spc="15" dirty="0">
                <a:latin typeface="Arial"/>
                <a:cs typeface="Arial"/>
              </a:rPr>
              <a:t>are </a:t>
            </a:r>
            <a:r>
              <a:rPr sz="1800" b="1" spc="-40" dirty="0">
                <a:latin typeface="Arial"/>
                <a:cs typeface="Arial"/>
              </a:rPr>
              <a:t>as</a:t>
            </a:r>
            <a:r>
              <a:rPr sz="1800" b="1" spc="2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follows:</a:t>
            </a:r>
            <a:endParaRPr sz="18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Converged </a:t>
            </a:r>
            <a:r>
              <a:rPr sz="1800" b="1" spc="15" dirty="0">
                <a:latin typeface="Arial"/>
                <a:cs typeface="Arial"/>
              </a:rPr>
              <a:t>IP/wireless</a:t>
            </a:r>
            <a:r>
              <a:rPr sz="1800" b="1" spc="80" dirty="0">
                <a:latin typeface="Arial"/>
                <a:cs typeface="Arial"/>
              </a:rPr>
              <a:t> </a:t>
            </a:r>
            <a:r>
              <a:rPr sz="1800" b="1" spc="10" dirty="0">
                <a:latin typeface="Arial"/>
                <a:cs typeface="Arial"/>
              </a:rPr>
              <a:t>infrastructure:</a:t>
            </a:r>
            <a:endParaRPr sz="1800">
              <a:latin typeface="Arial"/>
              <a:cs typeface="Arial"/>
            </a:endParaRPr>
          </a:p>
          <a:p>
            <a:pPr marL="299085" marR="571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0" dirty="0">
                <a:latin typeface="Arial"/>
                <a:cs typeface="Arial"/>
              </a:rPr>
              <a:t>A </a:t>
            </a:r>
            <a:r>
              <a:rPr sz="1800" spc="105" dirty="0">
                <a:latin typeface="Arial"/>
                <a:cs typeface="Arial"/>
              </a:rPr>
              <a:t>unified </a:t>
            </a:r>
            <a:r>
              <a:rPr sz="1800" spc="110" dirty="0">
                <a:latin typeface="Arial"/>
                <a:cs typeface="Arial"/>
              </a:rPr>
              <a:t>networking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00" dirty="0">
                <a:latin typeface="Arial"/>
                <a:cs typeface="Arial"/>
              </a:rPr>
              <a:t>communications-based </a:t>
            </a:r>
            <a:r>
              <a:rPr sz="1800" spc="-100" dirty="0">
                <a:latin typeface="Arial"/>
                <a:cs typeface="Arial"/>
              </a:rPr>
              <a:t>IP  </a:t>
            </a:r>
            <a:r>
              <a:rPr sz="1800" spc="75" dirty="0">
                <a:latin typeface="Arial"/>
                <a:cs typeface="Arial"/>
              </a:rPr>
              <a:t>packet </a:t>
            </a:r>
            <a:r>
              <a:rPr sz="1800" spc="90" dirty="0">
                <a:latin typeface="Arial"/>
                <a:cs typeface="Arial"/>
              </a:rPr>
              <a:t>transfer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110" dirty="0">
                <a:latin typeface="Arial"/>
                <a:cs typeface="Arial"/>
              </a:rPr>
              <a:t>support </a:t>
            </a:r>
            <a:r>
              <a:rPr sz="1800" spc="60" dirty="0">
                <a:latin typeface="Arial"/>
                <a:cs typeface="Arial"/>
              </a:rPr>
              <a:t>voice, </a:t>
            </a:r>
            <a:r>
              <a:rPr sz="1800" spc="70" dirty="0">
                <a:latin typeface="Arial"/>
                <a:cs typeface="Arial"/>
              </a:rPr>
              <a:t>data, </a:t>
            </a:r>
            <a:r>
              <a:rPr sz="1800" spc="75" dirty="0">
                <a:latin typeface="Arial"/>
                <a:cs typeface="Arial"/>
              </a:rPr>
              <a:t>and video  </a:t>
            </a:r>
            <a:r>
              <a:rPr sz="1800" spc="85" dirty="0">
                <a:latin typeface="Arial"/>
                <a:cs typeface="Arial"/>
              </a:rPr>
              <a:t>transmission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40" dirty="0">
                <a:latin typeface="Arial"/>
                <a:cs typeface="Arial"/>
              </a:rPr>
              <a:t>can </a:t>
            </a:r>
            <a:r>
              <a:rPr sz="1800" spc="60" dirty="0">
                <a:latin typeface="Arial"/>
                <a:cs typeface="Arial"/>
              </a:rPr>
              <a:t>be </a:t>
            </a:r>
            <a:r>
              <a:rPr sz="1800" spc="90" dirty="0">
                <a:latin typeface="Arial"/>
                <a:cs typeface="Arial"/>
              </a:rPr>
              <a:t>extended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85" dirty="0">
                <a:latin typeface="Arial"/>
                <a:cs typeface="Arial"/>
              </a:rPr>
              <a:t>include </a:t>
            </a:r>
            <a:r>
              <a:rPr sz="1800" spc="130" dirty="0">
                <a:latin typeface="Arial"/>
                <a:cs typeface="Arial"/>
              </a:rPr>
              <a:t>local- 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95" dirty="0">
                <a:latin typeface="Arial"/>
                <a:cs typeface="Arial"/>
              </a:rPr>
              <a:t>wide-area </a:t>
            </a:r>
            <a:r>
              <a:rPr sz="1800" spc="60" dirty="0">
                <a:latin typeface="Arial"/>
                <a:cs typeface="Arial"/>
              </a:rPr>
              <a:t>wireless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communications.</a:t>
            </a:r>
            <a:endParaRPr sz="180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80" dirty="0">
                <a:latin typeface="Arial"/>
                <a:cs typeface="Arial"/>
              </a:rPr>
              <a:t>UC-enabled </a:t>
            </a:r>
            <a:r>
              <a:rPr sz="1800" spc="105" dirty="0">
                <a:latin typeface="Arial"/>
                <a:cs typeface="Arial"/>
              </a:rPr>
              <a:t>mobile </a:t>
            </a:r>
            <a:r>
              <a:rPr sz="1800" spc="45" dirty="0">
                <a:latin typeface="Arial"/>
                <a:cs typeface="Arial"/>
              </a:rPr>
              <a:t>devices </a:t>
            </a:r>
            <a:r>
              <a:rPr sz="1800" spc="40" dirty="0">
                <a:latin typeface="Arial"/>
                <a:cs typeface="Arial"/>
              </a:rPr>
              <a:t>are </a:t>
            </a:r>
            <a:r>
              <a:rPr sz="1800" spc="60" dirty="0">
                <a:latin typeface="Arial"/>
                <a:cs typeface="Arial"/>
              </a:rPr>
              <a:t>able</a:t>
            </a:r>
            <a:r>
              <a:rPr sz="1800" spc="620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85" dirty="0">
                <a:latin typeface="Arial"/>
                <a:cs typeface="Arial"/>
              </a:rPr>
              <a:t>switch  </a:t>
            </a:r>
            <a:r>
              <a:rPr sz="1800" spc="65" dirty="0">
                <a:latin typeface="Arial"/>
                <a:cs typeface="Arial"/>
              </a:rPr>
              <a:t>between </a:t>
            </a:r>
            <a:r>
              <a:rPr sz="1800" spc="75" dirty="0">
                <a:latin typeface="Arial"/>
                <a:cs typeface="Arial"/>
              </a:rPr>
              <a:t>Wi-Fi and cellular </a:t>
            </a:r>
            <a:r>
              <a:rPr sz="1800" spc="60" dirty="0">
                <a:latin typeface="Arial"/>
                <a:cs typeface="Arial"/>
              </a:rPr>
              <a:t>systems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110" dirty="0">
                <a:latin typeface="Arial"/>
                <a:cs typeface="Arial"/>
              </a:rPr>
              <a:t>middle </a:t>
            </a:r>
            <a:r>
              <a:rPr sz="1800" spc="125" dirty="0">
                <a:latin typeface="Arial"/>
                <a:cs typeface="Arial"/>
              </a:rPr>
              <a:t>of 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00" dirty="0">
                <a:latin typeface="Arial"/>
                <a:cs typeface="Arial"/>
              </a:rPr>
              <a:t>communication</a:t>
            </a:r>
            <a:r>
              <a:rPr sz="1800" spc="160" dirty="0">
                <a:latin typeface="Arial"/>
                <a:cs typeface="Arial"/>
              </a:rPr>
              <a:t> </a:t>
            </a:r>
            <a:r>
              <a:rPr sz="1800" spc="50" dirty="0">
                <a:latin typeface="Arial"/>
                <a:cs typeface="Arial"/>
              </a:rPr>
              <a:t>session.</a:t>
            </a:r>
            <a:endParaRPr sz="180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30" dirty="0">
                <a:latin typeface="Arial"/>
                <a:cs typeface="Arial"/>
              </a:rPr>
              <a:t>For </a:t>
            </a:r>
            <a:r>
              <a:rPr sz="1800" spc="80" dirty="0">
                <a:latin typeface="Arial"/>
                <a:cs typeface="Arial"/>
              </a:rPr>
              <a:t>example,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-55" dirty="0">
                <a:latin typeface="Arial"/>
                <a:cs typeface="Arial"/>
              </a:rPr>
              <a:t>UC </a:t>
            </a:r>
            <a:r>
              <a:rPr sz="1800" spc="65" dirty="0">
                <a:latin typeface="Arial"/>
                <a:cs typeface="Arial"/>
              </a:rPr>
              <a:t>user </a:t>
            </a:r>
            <a:r>
              <a:rPr sz="1800" spc="95" dirty="0">
                <a:latin typeface="Arial"/>
                <a:cs typeface="Arial"/>
              </a:rPr>
              <a:t>could </a:t>
            </a:r>
            <a:r>
              <a:rPr sz="1800" spc="40" dirty="0">
                <a:latin typeface="Arial"/>
                <a:cs typeface="Arial"/>
              </a:rPr>
              <a:t>receive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20" dirty="0">
                <a:latin typeface="Arial"/>
                <a:cs typeface="Arial"/>
              </a:rPr>
              <a:t>co-worker’s  </a:t>
            </a:r>
            <a:r>
              <a:rPr sz="1800" spc="60" dirty="0">
                <a:latin typeface="Arial"/>
                <a:cs typeface="Arial"/>
              </a:rPr>
              <a:t>call </a:t>
            </a:r>
            <a:r>
              <a:rPr sz="1800" spc="50" dirty="0">
                <a:latin typeface="Arial"/>
                <a:cs typeface="Arial"/>
              </a:rPr>
              <a:t>via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90" dirty="0">
                <a:latin typeface="Arial"/>
                <a:cs typeface="Arial"/>
              </a:rPr>
              <a:t>smartphone </a:t>
            </a:r>
            <a:r>
              <a:rPr sz="1800" spc="70" dirty="0">
                <a:latin typeface="Arial"/>
                <a:cs typeface="Arial"/>
              </a:rPr>
              <a:t>connected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75" dirty="0">
                <a:latin typeface="Arial"/>
                <a:cs typeface="Arial"/>
              </a:rPr>
              <a:t>Wi-Fi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80" dirty="0">
                <a:latin typeface="Arial"/>
                <a:cs typeface="Arial"/>
              </a:rPr>
              <a:t>at  </a:t>
            </a:r>
            <a:r>
              <a:rPr sz="1800" spc="90" dirty="0">
                <a:latin typeface="Arial"/>
                <a:cs typeface="Arial"/>
              </a:rPr>
              <a:t>home, continue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70" dirty="0">
                <a:latin typeface="Arial"/>
                <a:cs typeface="Arial"/>
              </a:rPr>
              <a:t>conversation </a:t>
            </a:r>
            <a:r>
              <a:rPr sz="1800" spc="90" dirty="0">
                <a:latin typeface="Arial"/>
                <a:cs typeface="Arial"/>
              </a:rPr>
              <a:t>while </a:t>
            </a:r>
            <a:r>
              <a:rPr sz="1800" spc="105" dirty="0">
                <a:latin typeface="Arial"/>
                <a:cs typeface="Arial"/>
              </a:rPr>
              <a:t>driving </a:t>
            </a:r>
            <a:r>
              <a:rPr sz="1800" spc="135" dirty="0">
                <a:latin typeface="Arial"/>
                <a:cs typeface="Arial"/>
              </a:rPr>
              <a:t>to  </a:t>
            </a:r>
            <a:r>
              <a:rPr sz="1800" spc="120" dirty="0">
                <a:latin typeface="Arial"/>
                <a:cs typeface="Arial"/>
              </a:rPr>
              <a:t>work </a:t>
            </a:r>
            <a:r>
              <a:rPr sz="1800" spc="65" dirty="0">
                <a:latin typeface="Arial"/>
                <a:cs typeface="Arial"/>
              </a:rPr>
              <a:t>over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75" dirty="0">
                <a:latin typeface="Arial"/>
                <a:cs typeface="Arial"/>
              </a:rPr>
              <a:t>cellular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80" dirty="0">
                <a:latin typeface="Arial"/>
                <a:cs typeface="Arial"/>
              </a:rPr>
              <a:t>connection,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90" dirty="0">
                <a:latin typeface="Arial"/>
                <a:cs typeface="Arial"/>
              </a:rPr>
              <a:t>could  </a:t>
            </a:r>
            <a:r>
              <a:rPr sz="1800" spc="80" dirty="0">
                <a:latin typeface="Arial"/>
                <a:cs typeface="Arial"/>
              </a:rPr>
              <a:t>end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65" dirty="0">
                <a:latin typeface="Arial"/>
                <a:cs typeface="Arial"/>
              </a:rPr>
              <a:t>call </a:t>
            </a:r>
            <a:r>
              <a:rPr sz="1800" spc="80" dirty="0">
                <a:latin typeface="Arial"/>
                <a:cs typeface="Arial"/>
              </a:rPr>
              <a:t>at </a:t>
            </a:r>
            <a:r>
              <a:rPr sz="1800" spc="90" dirty="0">
                <a:latin typeface="Arial"/>
                <a:cs typeface="Arial"/>
              </a:rPr>
              <a:t>the office </a:t>
            </a:r>
            <a:r>
              <a:rPr sz="1800" spc="85" dirty="0">
                <a:latin typeface="Arial"/>
                <a:cs typeface="Arial"/>
              </a:rPr>
              <a:t>while </a:t>
            </a:r>
            <a:r>
              <a:rPr sz="1800" spc="70" dirty="0">
                <a:latin typeface="Arial"/>
                <a:cs typeface="Arial"/>
              </a:rPr>
              <a:t>connected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the  </a:t>
            </a:r>
            <a:r>
              <a:rPr sz="1800" spc="65" dirty="0">
                <a:latin typeface="Arial"/>
                <a:cs typeface="Arial"/>
              </a:rPr>
              <a:t>business’s </a:t>
            </a:r>
            <a:r>
              <a:rPr sz="1800" spc="70" dirty="0">
                <a:latin typeface="Arial"/>
                <a:cs typeface="Arial"/>
              </a:rPr>
              <a:t>Wi-Fi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network.</a:t>
            </a:r>
            <a:endParaRPr sz="1800">
              <a:latin typeface="Arial"/>
              <a:cs typeface="Arial"/>
            </a:endParaRPr>
          </a:p>
          <a:p>
            <a:pPr marL="299085" marR="825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50" dirty="0">
                <a:latin typeface="Arial"/>
                <a:cs typeface="Arial"/>
              </a:rPr>
              <a:t>Both </a:t>
            </a:r>
            <a:r>
              <a:rPr sz="1800" spc="95" dirty="0">
                <a:latin typeface="Arial"/>
                <a:cs typeface="Arial"/>
              </a:rPr>
              <a:t>handoffs </a:t>
            </a:r>
            <a:r>
              <a:rPr sz="1800" spc="70" dirty="0">
                <a:latin typeface="Arial"/>
                <a:cs typeface="Arial"/>
              </a:rPr>
              <a:t>(home Wi-Fi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75" dirty="0">
                <a:latin typeface="Arial"/>
                <a:cs typeface="Arial"/>
              </a:rPr>
              <a:t>cellular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75" dirty="0">
                <a:latin typeface="Arial"/>
                <a:cs typeface="Arial"/>
              </a:rPr>
              <a:t>cellular </a:t>
            </a:r>
            <a:r>
              <a:rPr sz="1800" spc="130" dirty="0">
                <a:latin typeface="Arial"/>
                <a:cs typeface="Arial"/>
              </a:rPr>
              <a:t>to  </a:t>
            </a:r>
            <a:r>
              <a:rPr sz="1800" spc="90" dirty="0">
                <a:latin typeface="Arial"/>
                <a:cs typeface="Arial"/>
              </a:rPr>
              <a:t>office </a:t>
            </a:r>
            <a:r>
              <a:rPr sz="1800" spc="60" dirty="0">
                <a:latin typeface="Arial"/>
                <a:cs typeface="Arial"/>
              </a:rPr>
              <a:t>Wi-Fi)  </a:t>
            </a:r>
            <a:r>
              <a:rPr sz="1800" spc="110" dirty="0">
                <a:latin typeface="Arial"/>
                <a:cs typeface="Arial"/>
              </a:rPr>
              <a:t>would</a:t>
            </a:r>
            <a:r>
              <a:rPr sz="1800" spc="720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take </a:t>
            </a:r>
            <a:r>
              <a:rPr sz="1800" spc="50" dirty="0">
                <a:latin typeface="Arial"/>
                <a:cs typeface="Arial"/>
              </a:rPr>
              <a:t>place </a:t>
            </a:r>
            <a:r>
              <a:rPr sz="1800" spc="45" dirty="0">
                <a:latin typeface="Arial"/>
                <a:cs typeface="Arial"/>
              </a:rPr>
              <a:t>seamlessly </a:t>
            </a:r>
            <a:r>
              <a:rPr sz="1800" spc="75" dirty="0">
                <a:latin typeface="Arial"/>
                <a:cs typeface="Arial"/>
              </a:rPr>
              <a:t>and  </a:t>
            </a:r>
            <a:r>
              <a:rPr sz="1800" spc="80" dirty="0">
                <a:latin typeface="Arial"/>
                <a:cs typeface="Arial"/>
              </a:rPr>
              <a:t>transparently </a:t>
            </a:r>
            <a:r>
              <a:rPr sz="1800" spc="120" dirty="0">
                <a:latin typeface="Arial"/>
                <a:cs typeface="Arial"/>
              </a:rPr>
              <a:t>without </a:t>
            </a:r>
            <a:r>
              <a:rPr sz="1800" spc="114" dirty="0">
                <a:latin typeface="Arial"/>
                <a:cs typeface="Arial"/>
              </a:rPr>
              <a:t>dropping </a:t>
            </a:r>
            <a:r>
              <a:rPr sz="1800" spc="95" dirty="0">
                <a:latin typeface="Arial"/>
                <a:cs typeface="Arial"/>
              </a:rPr>
              <a:t>the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60" dirty="0">
                <a:latin typeface="Arial"/>
                <a:cs typeface="Arial"/>
              </a:rPr>
              <a:t>call.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42531" y="1658111"/>
            <a:ext cx="5382767" cy="327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384165" cy="5552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b="1" spc="114" dirty="0">
                <a:latin typeface="Arial"/>
                <a:cs typeface="Arial"/>
              </a:rPr>
              <a:t>1.9 </a:t>
            </a:r>
            <a:r>
              <a:rPr sz="1800" b="1" spc="-40" dirty="0">
                <a:latin typeface="Arial"/>
                <a:cs typeface="Arial"/>
              </a:rPr>
              <a:t>UNIFIED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COMMUNICATIONS</a:t>
            </a:r>
            <a:endParaRPr sz="1800" dirty="0">
              <a:latin typeface="Arial"/>
              <a:cs typeface="Arial"/>
            </a:endParaRPr>
          </a:p>
          <a:p>
            <a:pPr marL="12700" marR="34290" algn="just">
              <a:lnSpc>
                <a:spcPct val="100000"/>
              </a:lnSpc>
            </a:pPr>
            <a:r>
              <a:rPr sz="1800" spc="50" dirty="0">
                <a:latin typeface="Arial"/>
                <a:cs typeface="Arial"/>
              </a:rPr>
              <a:t>The </a:t>
            </a:r>
            <a:r>
              <a:rPr sz="1800" spc="95" dirty="0">
                <a:latin typeface="Arial"/>
                <a:cs typeface="Arial"/>
              </a:rPr>
              <a:t>importance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-55" dirty="0">
                <a:latin typeface="Arial"/>
                <a:cs typeface="Arial"/>
              </a:rPr>
              <a:t>UC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125" dirty="0">
                <a:latin typeface="Arial"/>
                <a:cs typeface="Arial"/>
              </a:rPr>
              <a:t>not </a:t>
            </a:r>
            <a:r>
              <a:rPr sz="1800" spc="90" dirty="0">
                <a:latin typeface="Arial"/>
                <a:cs typeface="Arial"/>
              </a:rPr>
              <a:t>only </a:t>
            </a:r>
            <a:r>
              <a:rPr sz="1800" spc="114" dirty="0">
                <a:latin typeface="Arial"/>
                <a:cs typeface="Arial"/>
              </a:rPr>
              <a:t>that </a:t>
            </a:r>
            <a:r>
              <a:rPr sz="1800" spc="140" dirty="0">
                <a:latin typeface="Arial"/>
                <a:cs typeface="Arial"/>
              </a:rPr>
              <a:t>it  </a:t>
            </a:r>
            <a:r>
              <a:rPr sz="1800" spc="80" dirty="0">
                <a:latin typeface="Arial"/>
                <a:cs typeface="Arial"/>
              </a:rPr>
              <a:t>integrates </a:t>
            </a:r>
            <a:r>
              <a:rPr sz="1800" spc="100" dirty="0">
                <a:latin typeface="Arial"/>
                <a:cs typeface="Arial"/>
              </a:rPr>
              <a:t>communication </a:t>
            </a:r>
            <a:r>
              <a:rPr sz="1800" spc="55" dirty="0">
                <a:latin typeface="Arial"/>
                <a:cs typeface="Arial"/>
              </a:rPr>
              <a:t>channels </a:t>
            </a:r>
            <a:r>
              <a:rPr sz="1800" spc="140" dirty="0">
                <a:latin typeface="Arial"/>
                <a:cs typeface="Arial"/>
              </a:rPr>
              <a:t>but </a:t>
            </a:r>
            <a:r>
              <a:rPr sz="1800" spc="55" dirty="0">
                <a:latin typeface="Arial"/>
                <a:cs typeface="Arial"/>
              </a:rPr>
              <a:t>also 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145" dirty="0">
                <a:latin typeface="Arial"/>
                <a:cs typeface="Arial"/>
              </a:rPr>
              <a:t>it </a:t>
            </a:r>
            <a:r>
              <a:rPr sz="1800" spc="90" dirty="0">
                <a:latin typeface="Arial"/>
                <a:cs typeface="Arial"/>
              </a:rPr>
              <a:t>offers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45" dirty="0">
                <a:latin typeface="Arial"/>
                <a:cs typeface="Arial"/>
              </a:rPr>
              <a:t>way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integrate </a:t>
            </a:r>
            <a:r>
              <a:rPr sz="1800" spc="100" dirty="0">
                <a:latin typeface="Arial"/>
                <a:cs typeface="Arial"/>
              </a:rPr>
              <a:t>communication  functions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60" dirty="0">
                <a:latin typeface="Arial"/>
                <a:cs typeface="Arial"/>
              </a:rPr>
              <a:t>business</a:t>
            </a:r>
            <a:r>
              <a:rPr sz="1800" spc="620" dirty="0">
                <a:latin typeface="Arial"/>
                <a:cs typeface="Arial"/>
              </a:rPr>
              <a:t> </a:t>
            </a:r>
            <a:r>
              <a:rPr sz="1800" spc="80" dirty="0">
                <a:latin typeface="Arial"/>
                <a:cs typeface="Arial"/>
              </a:rPr>
              <a:t>applications. </a:t>
            </a:r>
            <a:r>
              <a:rPr sz="1800" spc="50" dirty="0">
                <a:latin typeface="Arial"/>
                <a:cs typeface="Arial"/>
              </a:rPr>
              <a:t>Three  </a:t>
            </a:r>
            <a:r>
              <a:rPr sz="1800" spc="110" dirty="0">
                <a:latin typeface="Arial"/>
                <a:cs typeface="Arial"/>
              </a:rPr>
              <a:t>major</a:t>
            </a:r>
            <a:r>
              <a:rPr sz="1800" spc="720" dirty="0">
                <a:latin typeface="Arial"/>
                <a:cs typeface="Arial"/>
              </a:rPr>
              <a:t> </a:t>
            </a:r>
            <a:r>
              <a:rPr sz="1800" spc="65" dirty="0">
                <a:latin typeface="Arial"/>
                <a:cs typeface="Arial"/>
              </a:rPr>
              <a:t>categories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85" dirty="0">
                <a:latin typeface="Arial"/>
                <a:cs typeface="Arial"/>
              </a:rPr>
              <a:t>benefits  </a:t>
            </a:r>
            <a:r>
              <a:rPr sz="1800" spc="40" dirty="0">
                <a:latin typeface="Arial"/>
                <a:cs typeface="Arial"/>
              </a:rPr>
              <a:t>are </a:t>
            </a:r>
            <a:r>
              <a:rPr sz="1800" spc="80" dirty="0">
                <a:latin typeface="Arial"/>
                <a:cs typeface="Arial"/>
              </a:rPr>
              <a:t>typically  </a:t>
            </a:r>
            <a:r>
              <a:rPr sz="1800" spc="75" dirty="0">
                <a:latin typeface="Arial"/>
                <a:cs typeface="Arial"/>
              </a:rPr>
              <a:t>realized </a:t>
            </a:r>
            <a:r>
              <a:rPr sz="1800" spc="80" dirty="0">
                <a:latin typeface="Arial"/>
                <a:cs typeface="Arial"/>
              </a:rPr>
              <a:t>by </a:t>
            </a:r>
            <a:r>
              <a:rPr sz="1800" spc="90" dirty="0">
                <a:latin typeface="Arial"/>
                <a:cs typeface="Arial"/>
              </a:rPr>
              <a:t>organizations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40" dirty="0">
                <a:latin typeface="Arial"/>
                <a:cs typeface="Arial"/>
              </a:rPr>
              <a:t>use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UC: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800" b="1" spc="-25" dirty="0">
                <a:latin typeface="Arial"/>
                <a:cs typeface="Arial"/>
              </a:rPr>
              <a:t>Personal </a:t>
            </a:r>
            <a:r>
              <a:rPr sz="1800" b="1" spc="10" dirty="0">
                <a:latin typeface="Arial"/>
                <a:cs typeface="Arial"/>
              </a:rPr>
              <a:t>productivity</a:t>
            </a:r>
            <a:r>
              <a:rPr sz="1800" b="1" spc="12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gains:</a:t>
            </a:r>
            <a:endParaRPr sz="1800" dirty="0">
              <a:latin typeface="Arial"/>
              <a:cs typeface="Arial"/>
            </a:endParaRPr>
          </a:p>
          <a:p>
            <a:pPr marL="299085" marR="3619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10" dirty="0">
                <a:latin typeface="Arial"/>
                <a:cs typeface="Arial"/>
              </a:rPr>
              <a:t>Presence </a:t>
            </a:r>
            <a:r>
              <a:rPr sz="1800" spc="114" dirty="0">
                <a:latin typeface="Arial"/>
                <a:cs typeface="Arial"/>
              </a:rPr>
              <a:t>information </a:t>
            </a:r>
            <a:r>
              <a:rPr sz="1800" spc="75" dirty="0">
                <a:latin typeface="Arial"/>
                <a:cs typeface="Arial"/>
              </a:rPr>
              <a:t>helps </a:t>
            </a:r>
            <a:r>
              <a:rPr sz="1800" spc="60" dirty="0">
                <a:latin typeface="Arial"/>
                <a:cs typeface="Arial"/>
              </a:rPr>
              <a:t>employees </a:t>
            </a:r>
            <a:r>
              <a:rPr sz="1800" spc="130" dirty="0">
                <a:latin typeface="Arial"/>
                <a:cs typeface="Arial"/>
              </a:rPr>
              <a:t>find  </a:t>
            </a:r>
            <a:r>
              <a:rPr sz="1800" spc="30" dirty="0">
                <a:latin typeface="Arial"/>
                <a:cs typeface="Arial"/>
              </a:rPr>
              <a:t>each </a:t>
            </a:r>
            <a:r>
              <a:rPr sz="1800" spc="100" dirty="0">
                <a:latin typeface="Arial"/>
                <a:cs typeface="Arial"/>
              </a:rPr>
              <a:t>other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55" dirty="0">
                <a:latin typeface="Arial"/>
                <a:cs typeface="Arial"/>
              </a:rPr>
              <a:t>choose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14" dirty="0">
                <a:latin typeface="Arial"/>
                <a:cs typeface="Arial"/>
              </a:rPr>
              <a:t>most </a:t>
            </a:r>
            <a:r>
              <a:rPr sz="1800" spc="70" dirty="0">
                <a:latin typeface="Arial"/>
                <a:cs typeface="Arial"/>
              </a:rPr>
              <a:t>effective  </a:t>
            </a:r>
            <a:r>
              <a:rPr sz="1800" spc="40" dirty="0">
                <a:latin typeface="Arial"/>
                <a:cs typeface="Arial"/>
              </a:rPr>
              <a:t>way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85" dirty="0">
                <a:latin typeface="Arial"/>
                <a:cs typeface="Arial"/>
              </a:rPr>
              <a:t>communicate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55" dirty="0">
                <a:latin typeface="Arial"/>
                <a:cs typeface="Arial"/>
              </a:rPr>
              <a:t>real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105" dirty="0">
                <a:latin typeface="Arial"/>
                <a:cs typeface="Arial"/>
              </a:rPr>
              <a:t>time.</a:t>
            </a:r>
            <a:endParaRPr sz="1800" dirty="0">
              <a:latin typeface="Arial"/>
              <a:cs typeface="Arial"/>
            </a:endParaRPr>
          </a:p>
          <a:p>
            <a:pPr marL="299085" marR="3365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-5" dirty="0">
                <a:latin typeface="Arial"/>
                <a:cs typeface="Arial"/>
              </a:rPr>
              <a:t>Less </a:t>
            </a:r>
            <a:r>
              <a:rPr sz="1800" spc="114" dirty="0">
                <a:latin typeface="Arial"/>
                <a:cs typeface="Arial"/>
              </a:rPr>
              <a:t>time </a:t>
            </a:r>
            <a:r>
              <a:rPr sz="1800" spc="65" dirty="0">
                <a:latin typeface="Arial"/>
                <a:cs typeface="Arial"/>
              </a:rPr>
              <a:t>is wasted </a:t>
            </a:r>
            <a:r>
              <a:rPr sz="1800" spc="85" dirty="0">
                <a:latin typeface="Arial"/>
                <a:cs typeface="Arial"/>
              </a:rPr>
              <a:t>calling </a:t>
            </a:r>
            <a:r>
              <a:rPr sz="1800" spc="114" dirty="0">
                <a:latin typeface="Arial"/>
                <a:cs typeface="Arial"/>
              </a:rPr>
              <a:t>multiple </a:t>
            </a:r>
            <a:r>
              <a:rPr sz="1800" spc="95" dirty="0">
                <a:latin typeface="Arial"/>
                <a:cs typeface="Arial"/>
              </a:rPr>
              <a:t>numbers 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65" dirty="0">
                <a:latin typeface="Arial"/>
                <a:cs typeface="Arial"/>
              </a:rPr>
              <a:t>locate </a:t>
            </a:r>
            <a:r>
              <a:rPr sz="1800" spc="114" dirty="0">
                <a:latin typeface="Arial"/>
                <a:cs typeface="Arial"/>
              </a:rPr>
              <a:t>co-workers or </a:t>
            </a:r>
            <a:r>
              <a:rPr sz="1800" spc="80" dirty="0">
                <a:latin typeface="Arial"/>
                <a:cs typeface="Arial"/>
              </a:rPr>
              <a:t>checking </a:t>
            </a:r>
            <a:r>
              <a:rPr sz="1800" spc="114" dirty="0">
                <a:latin typeface="Arial"/>
                <a:cs typeface="Arial"/>
              </a:rPr>
              <a:t>multiple  </a:t>
            </a:r>
            <a:r>
              <a:rPr sz="1800" spc="110" dirty="0">
                <a:latin typeface="Arial"/>
                <a:cs typeface="Arial"/>
              </a:rPr>
              <a:t>worked-related </a:t>
            </a:r>
            <a:r>
              <a:rPr sz="1800" spc="55" dirty="0">
                <a:latin typeface="Arial"/>
                <a:cs typeface="Arial"/>
              </a:rPr>
              <a:t>voice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mailboxes.</a:t>
            </a:r>
            <a:endParaRPr sz="1800" dirty="0">
              <a:latin typeface="Arial"/>
              <a:cs typeface="Arial"/>
            </a:endParaRPr>
          </a:p>
          <a:p>
            <a:pPr marL="299085" marR="3365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0" dirty="0">
                <a:latin typeface="Arial"/>
                <a:cs typeface="Arial"/>
              </a:rPr>
              <a:t>Calls </a:t>
            </a:r>
            <a:r>
              <a:rPr sz="1800" spc="140" dirty="0">
                <a:latin typeface="Arial"/>
                <a:cs typeface="Arial"/>
              </a:rPr>
              <a:t>from </a:t>
            </a:r>
            <a:r>
              <a:rPr sz="1800" spc="-75" dirty="0">
                <a:latin typeface="Arial"/>
                <a:cs typeface="Arial"/>
              </a:rPr>
              <a:t>VIP </a:t>
            </a:r>
            <a:r>
              <a:rPr sz="1800" spc="70" dirty="0">
                <a:latin typeface="Arial"/>
                <a:cs typeface="Arial"/>
              </a:rPr>
              <a:t>contacts </a:t>
            </a:r>
            <a:r>
              <a:rPr sz="1800" spc="40" dirty="0">
                <a:latin typeface="Arial"/>
                <a:cs typeface="Arial"/>
              </a:rPr>
              <a:t>can </a:t>
            </a:r>
            <a:r>
              <a:rPr sz="1800" spc="60" dirty="0">
                <a:latin typeface="Arial"/>
                <a:cs typeface="Arial"/>
              </a:rPr>
              <a:t>be  </a:t>
            </a:r>
            <a:r>
              <a:rPr sz="1800" spc="110" dirty="0">
                <a:latin typeface="Arial"/>
                <a:cs typeface="Arial"/>
              </a:rPr>
              <a:t>routed  </a:t>
            </a:r>
            <a:r>
              <a:rPr sz="1800" spc="85" dirty="0">
                <a:latin typeface="Arial"/>
                <a:cs typeface="Arial"/>
              </a:rPr>
              <a:t>simultaneously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75" dirty="0">
                <a:latin typeface="Arial"/>
                <a:cs typeface="Arial"/>
              </a:rPr>
              <a:t>all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-55" dirty="0">
                <a:latin typeface="Arial"/>
                <a:cs typeface="Arial"/>
              </a:rPr>
              <a:t>UC </a:t>
            </a:r>
            <a:r>
              <a:rPr sz="1800" spc="70" dirty="0">
                <a:latin typeface="Arial"/>
                <a:cs typeface="Arial"/>
              </a:rPr>
              <a:t>user’s </a:t>
            </a:r>
            <a:r>
              <a:rPr sz="1800" spc="85" dirty="0">
                <a:latin typeface="Arial"/>
                <a:cs typeface="Arial"/>
              </a:rPr>
              <a:t>phone  </a:t>
            </a:r>
            <a:r>
              <a:rPr sz="1800" spc="40" dirty="0">
                <a:latin typeface="Arial"/>
                <a:cs typeface="Arial"/>
              </a:rPr>
              <a:t>devices </a:t>
            </a:r>
            <a:r>
              <a:rPr sz="1800" spc="75" dirty="0">
                <a:latin typeface="Arial"/>
                <a:cs typeface="Arial"/>
              </a:rPr>
              <a:t>(office </a:t>
            </a:r>
            <a:r>
              <a:rPr sz="1800" spc="80" dirty="0">
                <a:latin typeface="Arial"/>
                <a:cs typeface="Arial"/>
              </a:rPr>
              <a:t>phone, </a:t>
            </a:r>
            <a:r>
              <a:rPr sz="1800" spc="95" dirty="0">
                <a:latin typeface="Arial"/>
                <a:cs typeface="Arial"/>
              </a:rPr>
              <a:t>softphone,  </a:t>
            </a:r>
            <a:r>
              <a:rPr sz="1800" spc="90" dirty="0">
                <a:latin typeface="Arial"/>
                <a:cs typeface="Arial"/>
              </a:rPr>
              <a:t>smartphone, </a:t>
            </a:r>
            <a:r>
              <a:rPr sz="1800" spc="95" dirty="0">
                <a:latin typeface="Arial"/>
                <a:cs typeface="Arial"/>
              </a:rPr>
              <a:t>home </a:t>
            </a:r>
            <a:r>
              <a:rPr sz="1800" spc="70" dirty="0">
                <a:latin typeface="Arial"/>
                <a:cs typeface="Arial"/>
              </a:rPr>
              <a:t>phone)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60" dirty="0">
                <a:latin typeface="Arial"/>
                <a:cs typeface="Arial"/>
              </a:rPr>
              <a:t>ensure </a:t>
            </a:r>
            <a:r>
              <a:rPr sz="1800" spc="75" dirty="0">
                <a:latin typeface="Arial"/>
                <a:cs typeface="Arial"/>
              </a:rPr>
              <a:t>faster  </a:t>
            </a:r>
            <a:r>
              <a:rPr sz="1800" spc="50" dirty="0">
                <a:latin typeface="Arial"/>
                <a:cs typeface="Arial"/>
              </a:rPr>
              <a:t>responsiveness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80" dirty="0">
                <a:latin typeface="Arial"/>
                <a:cs typeface="Arial"/>
              </a:rPr>
              <a:t>customers, partners, </a:t>
            </a:r>
            <a:r>
              <a:rPr sz="1800" spc="75" dirty="0">
                <a:latin typeface="Arial"/>
                <a:cs typeface="Arial"/>
              </a:rPr>
              <a:t>and  </a:t>
            </a:r>
            <a:r>
              <a:rPr sz="1800" spc="110" dirty="0">
                <a:latin typeface="Arial"/>
                <a:cs typeface="Arial"/>
              </a:rPr>
              <a:t>co-workers.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42076" y="550163"/>
            <a:ext cx="5698235" cy="5858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737225" cy="58349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b="1" spc="114" dirty="0">
                <a:latin typeface="Arial"/>
                <a:cs typeface="Arial"/>
              </a:rPr>
              <a:t>1.9 </a:t>
            </a:r>
            <a:r>
              <a:rPr sz="1800" b="1" spc="-40" dirty="0">
                <a:latin typeface="Arial"/>
                <a:cs typeface="Arial"/>
              </a:rPr>
              <a:t>UNIFIED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COMMUNICATIONS</a:t>
            </a:r>
            <a:endParaRPr sz="18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800" spc="50" dirty="0">
                <a:latin typeface="Arial"/>
                <a:cs typeface="Arial"/>
              </a:rPr>
              <a:t>The </a:t>
            </a:r>
            <a:r>
              <a:rPr sz="1800" spc="95" dirty="0">
                <a:latin typeface="Arial"/>
                <a:cs typeface="Arial"/>
              </a:rPr>
              <a:t>importance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-55" dirty="0">
                <a:latin typeface="Arial"/>
                <a:cs typeface="Arial"/>
              </a:rPr>
              <a:t>UC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125" dirty="0">
                <a:latin typeface="Arial"/>
                <a:cs typeface="Arial"/>
              </a:rPr>
              <a:t>not </a:t>
            </a:r>
            <a:r>
              <a:rPr sz="1800" spc="90" dirty="0">
                <a:latin typeface="Arial"/>
                <a:cs typeface="Arial"/>
              </a:rPr>
              <a:t>only </a:t>
            </a:r>
            <a:r>
              <a:rPr sz="1800" spc="114" dirty="0">
                <a:latin typeface="Arial"/>
                <a:cs typeface="Arial"/>
              </a:rPr>
              <a:t>that </a:t>
            </a:r>
            <a:r>
              <a:rPr sz="1800" spc="145" dirty="0">
                <a:latin typeface="Arial"/>
                <a:cs typeface="Arial"/>
              </a:rPr>
              <a:t>it </a:t>
            </a:r>
            <a:r>
              <a:rPr sz="1800" spc="85" dirty="0">
                <a:latin typeface="Arial"/>
                <a:cs typeface="Arial"/>
              </a:rPr>
              <a:t>integrates  </a:t>
            </a:r>
            <a:r>
              <a:rPr sz="1800" spc="100" dirty="0">
                <a:latin typeface="Arial"/>
                <a:cs typeface="Arial"/>
              </a:rPr>
              <a:t>communication </a:t>
            </a:r>
            <a:r>
              <a:rPr sz="1800" spc="55" dirty="0">
                <a:latin typeface="Arial"/>
                <a:cs typeface="Arial"/>
              </a:rPr>
              <a:t>channels </a:t>
            </a:r>
            <a:r>
              <a:rPr sz="1800" spc="135" dirty="0">
                <a:latin typeface="Arial"/>
                <a:cs typeface="Arial"/>
              </a:rPr>
              <a:t>but </a:t>
            </a:r>
            <a:r>
              <a:rPr sz="1800" spc="50" dirty="0">
                <a:latin typeface="Arial"/>
                <a:cs typeface="Arial"/>
              </a:rPr>
              <a:t>also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145" dirty="0">
                <a:latin typeface="Arial"/>
                <a:cs typeface="Arial"/>
              </a:rPr>
              <a:t>it </a:t>
            </a:r>
            <a:r>
              <a:rPr sz="1800" spc="90" dirty="0">
                <a:latin typeface="Arial"/>
                <a:cs typeface="Arial"/>
              </a:rPr>
              <a:t>offers </a:t>
            </a:r>
            <a:r>
              <a:rPr sz="1800" spc="-10" dirty="0">
                <a:latin typeface="Arial"/>
                <a:cs typeface="Arial"/>
              </a:rPr>
              <a:t>a  </a:t>
            </a:r>
            <a:r>
              <a:rPr sz="1800" spc="40" dirty="0">
                <a:latin typeface="Arial"/>
                <a:cs typeface="Arial"/>
              </a:rPr>
              <a:t>way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integrate </a:t>
            </a:r>
            <a:r>
              <a:rPr sz="1800" spc="100" dirty="0">
                <a:latin typeface="Arial"/>
                <a:cs typeface="Arial"/>
              </a:rPr>
              <a:t>communication functions </a:t>
            </a:r>
            <a:r>
              <a:rPr sz="1800" spc="75" dirty="0">
                <a:latin typeface="Arial"/>
                <a:cs typeface="Arial"/>
              </a:rPr>
              <a:t>and  </a:t>
            </a:r>
            <a:r>
              <a:rPr sz="1800" spc="60" dirty="0">
                <a:latin typeface="Arial"/>
                <a:cs typeface="Arial"/>
              </a:rPr>
              <a:t>business </a:t>
            </a:r>
            <a:r>
              <a:rPr sz="1800" spc="80" dirty="0">
                <a:latin typeface="Arial"/>
                <a:cs typeface="Arial"/>
              </a:rPr>
              <a:t>applications. </a:t>
            </a:r>
            <a:r>
              <a:rPr sz="1800" spc="55" dirty="0">
                <a:latin typeface="Arial"/>
                <a:cs typeface="Arial"/>
              </a:rPr>
              <a:t>Three </a:t>
            </a:r>
            <a:r>
              <a:rPr sz="1800" spc="110" dirty="0">
                <a:latin typeface="Arial"/>
                <a:cs typeface="Arial"/>
              </a:rPr>
              <a:t>major </a:t>
            </a:r>
            <a:r>
              <a:rPr sz="1800" spc="65" dirty="0">
                <a:latin typeface="Arial"/>
                <a:cs typeface="Arial"/>
              </a:rPr>
              <a:t>categories </a:t>
            </a:r>
            <a:r>
              <a:rPr sz="1800" spc="125" dirty="0">
                <a:latin typeface="Arial"/>
                <a:cs typeface="Arial"/>
              </a:rPr>
              <a:t>of  </a:t>
            </a:r>
            <a:r>
              <a:rPr sz="1800" spc="85" dirty="0">
                <a:latin typeface="Arial"/>
                <a:cs typeface="Arial"/>
              </a:rPr>
              <a:t>benefits </a:t>
            </a:r>
            <a:r>
              <a:rPr sz="1800" spc="40" dirty="0">
                <a:latin typeface="Arial"/>
                <a:cs typeface="Arial"/>
              </a:rPr>
              <a:t>are </a:t>
            </a:r>
            <a:r>
              <a:rPr sz="1800" spc="80" dirty="0">
                <a:latin typeface="Arial"/>
                <a:cs typeface="Arial"/>
              </a:rPr>
              <a:t>typically realized by </a:t>
            </a:r>
            <a:r>
              <a:rPr sz="1800" spc="90" dirty="0">
                <a:latin typeface="Arial"/>
                <a:cs typeface="Arial"/>
              </a:rPr>
              <a:t>organizations </a:t>
            </a:r>
            <a:r>
              <a:rPr sz="1800" spc="114" dirty="0">
                <a:latin typeface="Arial"/>
                <a:cs typeface="Arial"/>
              </a:rPr>
              <a:t>that  </a:t>
            </a:r>
            <a:r>
              <a:rPr sz="1800" spc="40" dirty="0">
                <a:latin typeface="Arial"/>
                <a:cs typeface="Arial"/>
              </a:rPr>
              <a:t>use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UC: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2165"/>
              </a:spcBef>
            </a:pPr>
            <a:r>
              <a:rPr sz="1800" b="1" spc="5" dirty="0">
                <a:latin typeface="Arial"/>
                <a:cs typeface="Arial"/>
              </a:rPr>
              <a:t>Workgroup </a:t>
            </a:r>
            <a:r>
              <a:rPr sz="1800" b="1" spc="15" dirty="0">
                <a:latin typeface="Arial"/>
                <a:cs typeface="Arial"/>
              </a:rPr>
              <a:t>performance</a:t>
            </a:r>
            <a:r>
              <a:rPr sz="1800" b="1" spc="8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gains:</a:t>
            </a:r>
            <a:endParaRPr sz="1800" dirty="0">
              <a:latin typeface="Arial"/>
              <a:cs typeface="Arial"/>
            </a:endParaRPr>
          </a:p>
          <a:p>
            <a:pPr marL="299085" marR="571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-55" dirty="0">
                <a:latin typeface="Arial"/>
                <a:cs typeface="Arial"/>
              </a:rPr>
              <a:t>UC </a:t>
            </a:r>
            <a:r>
              <a:rPr sz="1800" spc="60" dirty="0">
                <a:latin typeface="Arial"/>
                <a:cs typeface="Arial"/>
              </a:rPr>
              <a:t>systems  </a:t>
            </a:r>
            <a:r>
              <a:rPr sz="1800" spc="110" dirty="0">
                <a:latin typeface="Arial"/>
                <a:cs typeface="Arial"/>
              </a:rPr>
              <a:t>support</a:t>
            </a:r>
            <a:r>
              <a:rPr sz="1800" spc="720" dirty="0">
                <a:latin typeface="Arial"/>
                <a:cs typeface="Arial"/>
              </a:rPr>
              <a:t> </a:t>
            </a:r>
            <a:r>
              <a:rPr sz="1800" spc="125" dirty="0">
                <a:latin typeface="Arial"/>
                <a:cs typeface="Arial"/>
              </a:rPr>
              <a:t>real-time </a:t>
            </a:r>
            <a:r>
              <a:rPr sz="1800" spc="90" dirty="0">
                <a:latin typeface="Arial"/>
                <a:cs typeface="Arial"/>
              </a:rPr>
              <a:t>collaboration  </a:t>
            </a:r>
            <a:r>
              <a:rPr sz="1800" spc="95" dirty="0">
                <a:latin typeface="Arial"/>
                <a:cs typeface="Arial"/>
              </a:rPr>
              <a:t>among </a:t>
            </a:r>
            <a:r>
              <a:rPr sz="1800" spc="80" dirty="0">
                <a:latin typeface="Arial"/>
                <a:cs typeface="Arial"/>
              </a:rPr>
              <a:t>team </a:t>
            </a:r>
            <a:r>
              <a:rPr sz="1800" spc="85" dirty="0">
                <a:latin typeface="Arial"/>
                <a:cs typeface="Arial"/>
              </a:rPr>
              <a:t>members, </a:t>
            </a:r>
            <a:r>
              <a:rPr sz="1800" spc="90" dirty="0">
                <a:latin typeface="Arial"/>
                <a:cs typeface="Arial"/>
              </a:rPr>
              <a:t>which </a:t>
            </a:r>
            <a:r>
              <a:rPr sz="1800" spc="80" dirty="0">
                <a:latin typeface="Arial"/>
                <a:cs typeface="Arial"/>
              </a:rPr>
              <a:t>facilitates  </a:t>
            </a:r>
            <a:r>
              <a:rPr sz="1800" spc="120" dirty="0">
                <a:latin typeface="Arial"/>
                <a:cs typeface="Arial"/>
              </a:rPr>
              <a:t>workgroup </a:t>
            </a:r>
            <a:r>
              <a:rPr sz="1800" spc="85" dirty="0">
                <a:latin typeface="Arial"/>
                <a:cs typeface="Arial"/>
              </a:rPr>
              <a:t>performance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improvements.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5" dirty="0">
                <a:latin typeface="Arial"/>
                <a:cs typeface="Arial"/>
              </a:rPr>
              <a:t>Examples </a:t>
            </a:r>
            <a:r>
              <a:rPr sz="1800" spc="85" dirty="0">
                <a:latin typeface="Arial"/>
                <a:cs typeface="Arial"/>
              </a:rPr>
              <a:t>include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40" dirty="0">
                <a:latin typeface="Arial"/>
                <a:cs typeface="Arial"/>
              </a:rPr>
              <a:t>use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45" dirty="0">
                <a:latin typeface="Arial"/>
                <a:cs typeface="Arial"/>
              </a:rPr>
              <a:t>presence  </a:t>
            </a:r>
            <a:r>
              <a:rPr sz="1800" spc="114" dirty="0">
                <a:latin typeface="Arial"/>
                <a:cs typeface="Arial"/>
              </a:rPr>
              <a:t>information </a:t>
            </a:r>
            <a:r>
              <a:rPr sz="1800" spc="135" dirty="0">
                <a:latin typeface="Arial"/>
                <a:cs typeface="Arial"/>
              </a:rPr>
              <a:t>to  </a:t>
            </a:r>
            <a:r>
              <a:rPr sz="1800" spc="55" dirty="0">
                <a:latin typeface="Arial"/>
                <a:cs typeface="Arial"/>
              </a:rPr>
              <a:t>speed </a:t>
            </a:r>
            <a:r>
              <a:rPr sz="1800" spc="100" dirty="0">
                <a:latin typeface="Arial"/>
                <a:cs typeface="Arial"/>
              </a:rPr>
              <a:t>identification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50" dirty="0">
                <a:latin typeface="Arial"/>
                <a:cs typeface="Arial"/>
              </a:rPr>
              <a:t>an  </a:t>
            </a:r>
            <a:r>
              <a:rPr sz="1800" spc="55" dirty="0">
                <a:latin typeface="Arial"/>
                <a:cs typeface="Arial"/>
              </a:rPr>
              <a:t>available </a:t>
            </a:r>
            <a:r>
              <a:rPr sz="1800" spc="95" dirty="0">
                <a:latin typeface="Arial"/>
                <a:cs typeface="Arial"/>
              </a:rPr>
              <a:t>individual </a:t>
            </a:r>
            <a:r>
              <a:rPr sz="1800" spc="120" dirty="0">
                <a:latin typeface="Arial"/>
                <a:cs typeface="Arial"/>
              </a:rPr>
              <a:t>with </a:t>
            </a:r>
            <a:r>
              <a:rPr sz="1800" spc="95" dirty="0">
                <a:latin typeface="Arial"/>
                <a:cs typeface="Arial"/>
              </a:rPr>
              <a:t>the </a:t>
            </a:r>
            <a:r>
              <a:rPr sz="1800" spc="130" dirty="0">
                <a:latin typeface="Arial"/>
                <a:cs typeface="Arial"/>
              </a:rPr>
              <a:t>right </a:t>
            </a:r>
            <a:r>
              <a:rPr sz="1800" spc="90" dirty="0">
                <a:latin typeface="Arial"/>
                <a:cs typeface="Arial"/>
              </a:rPr>
              <a:t>skills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120" dirty="0">
                <a:latin typeface="Arial"/>
                <a:cs typeface="Arial"/>
              </a:rPr>
              <a:t>work  </a:t>
            </a:r>
            <a:r>
              <a:rPr sz="1800" spc="85" dirty="0">
                <a:latin typeface="Arial"/>
                <a:cs typeface="Arial"/>
              </a:rPr>
              <a:t>team </a:t>
            </a:r>
            <a:r>
              <a:rPr sz="1800" spc="50" dirty="0">
                <a:latin typeface="Arial"/>
                <a:cs typeface="Arial"/>
              </a:rPr>
              <a:t>needs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55" dirty="0">
                <a:latin typeface="Arial"/>
                <a:cs typeface="Arial"/>
              </a:rPr>
              <a:t>address </a:t>
            </a:r>
            <a:r>
              <a:rPr sz="1800" spc="-10" dirty="0">
                <a:latin typeface="Arial"/>
                <a:cs typeface="Arial"/>
              </a:rPr>
              <a:t>a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problem.</a:t>
            </a:r>
            <a:endParaRPr sz="1800" dirty="0">
              <a:latin typeface="Arial"/>
              <a:cs typeface="Arial"/>
            </a:endParaRPr>
          </a:p>
          <a:p>
            <a:pPr marL="299085" marR="508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30" dirty="0">
                <a:latin typeface="Arial"/>
                <a:cs typeface="Arial"/>
              </a:rPr>
              <a:t>Enhanced </a:t>
            </a:r>
            <a:r>
              <a:rPr sz="1800" spc="80" dirty="0">
                <a:latin typeface="Arial"/>
                <a:cs typeface="Arial"/>
              </a:rPr>
              <a:t>conferencing </a:t>
            </a:r>
            <a:r>
              <a:rPr sz="1800" spc="75" dirty="0">
                <a:latin typeface="Arial"/>
                <a:cs typeface="Arial"/>
              </a:rPr>
              <a:t>capabilities </a:t>
            </a:r>
            <a:r>
              <a:rPr sz="1800" spc="120" dirty="0">
                <a:latin typeface="Arial"/>
                <a:cs typeface="Arial"/>
              </a:rPr>
              <a:t>with </a:t>
            </a:r>
            <a:r>
              <a:rPr sz="1800" spc="95" dirty="0">
                <a:latin typeface="Arial"/>
                <a:cs typeface="Arial"/>
              </a:rPr>
              <a:t>desktop  </a:t>
            </a:r>
            <a:r>
              <a:rPr sz="1800" spc="-15" dirty="0">
                <a:latin typeface="Arial"/>
                <a:cs typeface="Arial"/>
              </a:rPr>
              <a:t>VTC </a:t>
            </a:r>
            <a:r>
              <a:rPr sz="1800" spc="75" dirty="0">
                <a:latin typeface="Arial"/>
                <a:cs typeface="Arial"/>
              </a:rPr>
              <a:t>and interactive </a:t>
            </a:r>
            <a:r>
              <a:rPr sz="1800" spc="95" dirty="0">
                <a:latin typeface="Arial"/>
                <a:cs typeface="Arial"/>
              </a:rPr>
              <a:t>white </a:t>
            </a:r>
            <a:r>
              <a:rPr sz="1800" spc="80" dirty="0">
                <a:latin typeface="Arial"/>
                <a:cs typeface="Arial"/>
              </a:rPr>
              <a:t>boards </a:t>
            </a:r>
            <a:r>
              <a:rPr sz="1800" spc="75" dirty="0">
                <a:latin typeface="Arial"/>
                <a:cs typeface="Arial"/>
              </a:rPr>
              <a:t>and  </a:t>
            </a:r>
            <a:r>
              <a:rPr sz="1800" spc="95" dirty="0">
                <a:latin typeface="Arial"/>
                <a:cs typeface="Arial"/>
              </a:rPr>
              <a:t>automated </a:t>
            </a:r>
            <a:r>
              <a:rPr sz="1800" spc="60" dirty="0">
                <a:latin typeface="Arial"/>
                <a:cs typeface="Arial"/>
              </a:rPr>
              <a:t>business </a:t>
            </a:r>
            <a:r>
              <a:rPr sz="1800" spc="75" dirty="0">
                <a:latin typeface="Arial"/>
                <a:cs typeface="Arial"/>
              </a:rPr>
              <a:t>rules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100" dirty="0">
                <a:latin typeface="Arial"/>
                <a:cs typeface="Arial"/>
              </a:rPr>
              <a:t>route </a:t>
            </a:r>
            <a:r>
              <a:rPr sz="1800" spc="114" dirty="0">
                <a:latin typeface="Arial"/>
                <a:cs typeface="Arial"/>
              </a:rPr>
              <a:t>or </a:t>
            </a:r>
            <a:r>
              <a:rPr sz="1800" spc="40" dirty="0">
                <a:latin typeface="Arial"/>
                <a:cs typeface="Arial"/>
              </a:rPr>
              <a:t>escalate  </a:t>
            </a:r>
            <a:r>
              <a:rPr sz="1800" spc="90" dirty="0">
                <a:latin typeface="Arial"/>
                <a:cs typeface="Arial"/>
              </a:rPr>
              <a:t>communications </a:t>
            </a:r>
            <a:r>
              <a:rPr sz="1800" spc="50" dirty="0">
                <a:latin typeface="Arial"/>
                <a:cs typeface="Arial"/>
              </a:rPr>
              <a:t>also </a:t>
            </a:r>
            <a:r>
              <a:rPr sz="1800" spc="90" dirty="0">
                <a:latin typeface="Arial"/>
                <a:cs typeface="Arial"/>
              </a:rPr>
              <a:t>help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45" dirty="0">
                <a:latin typeface="Arial"/>
                <a:cs typeface="Arial"/>
              </a:rPr>
              <a:t>increase  </a:t>
            </a:r>
            <a:r>
              <a:rPr sz="1800" spc="120" dirty="0">
                <a:latin typeface="Arial"/>
                <a:cs typeface="Arial"/>
              </a:rPr>
              <a:t>workgroup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performance.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01511" y="1600200"/>
            <a:ext cx="6073140" cy="398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384165" cy="61196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9490" marR="440690" algn="ctr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135"/>
              </a:spcBef>
            </a:pPr>
            <a:r>
              <a:rPr sz="1800" b="1" spc="114" dirty="0">
                <a:latin typeface="Arial"/>
                <a:cs typeface="Arial"/>
              </a:rPr>
              <a:t>1.9 </a:t>
            </a:r>
            <a:r>
              <a:rPr sz="1800" b="1" spc="-40" dirty="0">
                <a:latin typeface="Arial"/>
                <a:cs typeface="Arial"/>
              </a:rPr>
              <a:t>UNIFIED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spc="-15" dirty="0">
                <a:latin typeface="Arial"/>
                <a:cs typeface="Arial"/>
              </a:rPr>
              <a:t>COMMUNICATIONS</a:t>
            </a:r>
            <a:endParaRPr sz="1800" dirty="0">
              <a:latin typeface="Arial"/>
              <a:cs typeface="Arial"/>
            </a:endParaRPr>
          </a:p>
          <a:p>
            <a:pPr marL="12700" marR="498475" algn="just">
              <a:lnSpc>
                <a:spcPct val="100000"/>
              </a:lnSpc>
            </a:pPr>
            <a:r>
              <a:rPr sz="1800" spc="50" dirty="0">
                <a:latin typeface="Arial"/>
                <a:cs typeface="Arial"/>
              </a:rPr>
              <a:t>The </a:t>
            </a:r>
            <a:r>
              <a:rPr sz="1800" spc="95" dirty="0">
                <a:latin typeface="Arial"/>
                <a:cs typeface="Arial"/>
              </a:rPr>
              <a:t>importance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-55" dirty="0">
                <a:latin typeface="Arial"/>
                <a:cs typeface="Arial"/>
              </a:rPr>
              <a:t>UC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125" dirty="0">
                <a:latin typeface="Arial"/>
                <a:cs typeface="Arial"/>
              </a:rPr>
              <a:t>not </a:t>
            </a:r>
            <a:r>
              <a:rPr sz="1800" spc="90" dirty="0">
                <a:latin typeface="Arial"/>
                <a:cs typeface="Arial"/>
              </a:rPr>
              <a:t>only </a:t>
            </a:r>
            <a:r>
              <a:rPr sz="1800" spc="114" dirty="0">
                <a:latin typeface="Arial"/>
                <a:cs typeface="Arial"/>
              </a:rPr>
              <a:t>that </a:t>
            </a:r>
            <a:r>
              <a:rPr sz="1800" spc="150" dirty="0">
                <a:latin typeface="Arial"/>
                <a:cs typeface="Arial"/>
              </a:rPr>
              <a:t>it  </a:t>
            </a:r>
            <a:r>
              <a:rPr sz="1800" spc="80" dirty="0">
                <a:latin typeface="Arial"/>
                <a:cs typeface="Arial"/>
              </a:rPr>
              <a:t>integrates </a:t>
            </a:r>
            <a:r>
              <a:rPr sz="1800" spc="100" dirty="0">
                <a:latin typeface="Arial"/>
                <a:cs typeface="Arial"/>
              </a:rPr>
              <a:t>communication </a:t>
            </a:r>
            <a:r>
              <a:rPr sz="1800" spc="55" dirty="0">
                <a:latin typeface="Arial"/>
                <a:cs typeface="Arial"/>
              </a:rPr>
              <a:t>channels </a:t>
            </a:r>
            <a:r>
              <a:rPr sz="1800" spc="135" dirty="0">
                <a:latin typeface="Arial"/>
                <a:cs typeface="Arial"/>
              </a:rPr>
              <a:t>but  </a:t>
            </a:r>
            <a:r>
              <a:rPr sz="1800" spc="50" dirty="0">
                <a:latin typeface="Arial"/>
                <a:cs typeface="Arial"/>
              </a:rPr>
              <a:t>also </a:t>
            </a:r>
            <a:r>
              <a:rPr sz="1800" spc="110" dirty="0">
                <a:latin typeface="Arial"/>
                <a:cs typeface="Arial"/>
              </a:rPr>
              <a:t>that</a:t>
            </a:r>
            <a:r>
              <a:rPr sz="1800" spc="720" dirty="0">
                <a:latin typeface="Arial"/>
                <a:cs typeface="Arial"/>
              </a:rPr>
              <a:t> </a:t>
            </a:r>
            <a:r>
              <a:rPr sz="1800" spc="145" dirty="0">
                <a:latin typeface="Arial"/>
                <a:cs typeface="Arial"/>
              </a:rPr>
              <a:t>it </a:t>
            </a:r>
            <a:r>
              <a:rPr sz="1800" spc="90" dirty="0">
                <a:latin typeface="Arial"/>
                <a:cs typeface="Arial"/>
              </a:rPr>
              <a:t>offers </a:t>
            </a:r>
            <a:r>
              <a:rPr sz="1800" spc="-10" dirty="0">
                <a:latin typeface="Arial"/>
                <a:cs typeface="Arial"/>
              </a:rPr>
              <a:t>a </a:t>
            </a:r>
            <a:r>
              <a:rPr sz="1800" spc="40" dirty="0">
                <a:latin typeface="Arial"/>
                <a:cs typeface="Arial"/>
              </a:rPr>
              <a:t>way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90" dirty="0">
                <a:latin typeface="Arial"/>
                <a:cs typeface="Arial"/>
              </a:rPr>
              <a:t>integrate  </a:t>
            </a:r>
            <a:r>
              <a:rPr sz="1800" spc="100" dirty="0">
                <a:latin typeface="Arial"/>
                <a:cs typeface="Arial"/>
              </a:rPr>
              <a:t>communication functions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65" dirty="0">
                <a:latin typeface="Arial"/>
                <a:cs typeface="Arial"/>
              </a:rPr>
              <a:t>business  </a:t>
            </a:r>
            <a:r>
              <a:rPr sz="1800" spc="80" dirty="0">
                <a:latin typeface="Arial"/>
                <a:cs typeface="Arial"/>
              </a:rPr>
              <a:t>applications. </a:t>
            </a:r>
            <a:r>
              <a:rPr sz="1800" spc="55" dirty="0">
                <a:latin typeface="Arial"/>
                <a:cs typeface="Arial"/>
              </a:rPr>
              <a:t>Three </a:t>
            </a:r>
            <a:r>
              <a:rPr sz="1800" spc="110" dirty="0">
                <a:latin typeface="Arial"/>
                <a:cs typeface="Arial"/>
              </a:rPr>
              <a:t>major </a:t>
            </a:r>
            <a:r>
              <a:rPr sz="1800" spc="65" dirty="0">
                <a:latin typeface="Arial"/>
                <a:cs typeface="Arial"/>
              </a:rPr>
              <a:t>categories </a:t>
            </a:r>
            <a:r>
              <a:rPr sz="1800" spc="125" dirty="0">
                <a:latin typeface="Arial"/>
                <a:cs typeface="Arial"/>
              </a:rPr>
              <a:t>of  </a:t>
            </a:r>
            <a:r>
              <a:rPr sz="1800" spc="85" dirty="0">
                <a:latin typeface="Arial"/>
                <a:cs typeface="Arial"/>
              </a:rPr>
              <a:t>benefits </a:t>
            </a:r>
            <a:r>
              <a:rPr sz="1800" spc="40" dirty="0">
                <a:latin typeface="Arial"/>
                <a:cs typeface="Arial"/>
              </a:rPr>
              <a:t>are </a:t>
            </a:r>
            <a:r>
              <a:rPr sz="1800" spc="80" dirty="0">
                <a:latin typeface="Arial"/>
                <a:cs typeface="Arial"/>
              </a:rPr>
              <a:t>typically </a:t>
            </a:r>
            <a:r>
              <a:rPr sz="1800" spc="75" dirty="0">
                <a:latin typeface="Arial"/>
                <a:cs typeface="Arial"/>
              </a:rPr>
              <a:t>realized </a:t>
            </a:r>
            <a:r>
              <a:rPr sz="1800" spc="80" dirty="0">
                <a:latin typeface="Arial"/>
                <a:cs typeface="Arial"/>
              </a:rPr>
              <a:t>by  </a:t>
            </a:r>
            <a:r>
              <a:rPr sz="1800" spc="90" dirty="0">
                <a:latin typeface="Arial"/>
                <a:cs typeface="Arial"/>
              </a:rPr>
              <a:t>organizations </a:t>
            </a:r>
            <a:r>
              <a:rPr sz="1800" spc="110" dirty="0">
                <a:latin typeface="Arial"/>
                <a:cs typeface="Arial"/>
              </a:rPr>
              <a:t>that </a:t>
            </a:r>
            <a:r>
              <a:rPr sz="1800" spc="40" dirty="0">
                <a:latin typeface="Arial"/>
                <a:cs typeface="Arial"/>
              </a:rPr>
              <a:t>use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UC: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latin typeface="Arial"/>
                <a:cs typeface="Arial"/>
              </a:rPr>
              <a:t>Enterprise </a:t>
            </a:r>
            <a:r>
              <a:rPr sz="1800" b="1" dirty="0">
                <a:latin typeface="Arial"/>
                <a:cs typeface="Arial"/>
              </a:rPr>
              <a:t>level </a:t>
            </a:r>
            <a:r>
              <a:rPr sz="1800" b="1" spc="-25" dirty="0">
                <a:latin typeface="Arial"/>
                <a:cs typeface="Arial"/>
              </a:rPr>
              <a:t>process</a:t>
            </a:r>
            <a:r>
              <a:rPr sz="1800" b="1" spc="130" dirty="0">
                <a:latin typeface="Arial"/>
                <a:cs typeface="Arial"/>
              </a:rPr>
              <a:t> </a:t>
            </a:r>
            <a:r>
              <a:rPr sz="1800" b="1" spc="15" dirty="0">
                <a:latin typeface="Arial"/>
                <a:cs typeface="Arial"/>
              </a:rPr>
              <a:t>improvements:</a:t>
            </a:r>
            <a:endParaRPr sz="1800" dirty="0">
              <a:latin typeface="Arial"/>
              <a:cs typeface="Arial"/>
            </a:endParaRPr>
          </a:p>
          <a:p>
            <a:pPr marL="299085" marR="499109" indent="-287020" algn="just">
              <a:lnSpc>
                <a:spcPct val="100000"/>
              </a:lnSpc>
              <a:buChar char="•"/>
              <a:tabLst>
                <a:tab pos="299720" algn="l"/>
                <a:tab pos="3460115" algn="l"/>
              </a:tabLst>
            </a:pPr>
            <a:r>
              <a:rPr sz="1800" spc="-100" dirty="0">
                <a:latin typeface="Arial"/>
                <a:cs typeface="Arial"/>
              </a:rPr>
              <a:t>IP </a:t>
            </a:r>
            <a:r>
              <a:rPr sz="1800" spc="55" dirty="0">
                <a:latin typeface="Arial"/>
                <a:cs typeface="Arial"/>
              </a:rPr>
              <a:t>convergence </a:t>
            </a:r>
            <a:r>
              <a:rPr sz="1800" spc="50" dirty="0">
                <a:latin typeface="Arial"/>
                <a:cs typeface="Arial"/>
              </a:rPr>
              <a:t>enables </a:t>
            </a:r>
            <a:r>
              <a:rPr sz="1800" spc="-55" dirty="0">
                <a:latin typeface="Arial"/>
                <a:cs typeface="Arial"/>
              </a:rPr>
              <a:t>UC </a:t>
            </a:r>
            <a:r>
              <a:rPr sz="1800" spc="135" dirty="0">
                <a:latin typeface="Arial"/>
                <a:cs typeface="Arial"/>
              </a:rPr>
              <a:t>to</a:t>
            </a:r>
            <a:r>
              <a:rPr sz="1800" spc="770" dirty="0">
                <a:latin typeface="Arial"/>
                <a:cs typeface="Arial"/>
              </a:rPr>
              <a:t> </a:t>
            </a:r>
            <a:r>
              <a:rPr sz="1800" spc="60" dirty="0">
                <a:latin typeface="Arial"/>
                <a:cs typeface="Arial"/>
              </a:rPr>
              <a:t>be  </a:t>
            </a:r>
            <a:r>
              <a:rPr sz="1800" spc="90" dirty="0">
                <a:latin typeface="Arial"/>
                <a:cs typeface="Arial"/>
              </a:rPr>
              <a:t>integrated </a:t>
            </a:r>
            <a:r>
              <a:rPr sz="1800" spc="120" dirty="0">
                <a:latin typeface="Arial"/>
                <a:cs typeface="Arial"/>
              </a:rPr>
              <a:t>with </a:t>
            </a:r>
            <a:r>
              <a:rPr sz="1800" spc="80" dirty="0">
                <a:latin typeface="Arial"/>
                <a:cs typeface="Arial"/>
              </a:rPr>
              <a:t>enterprisewide </a:t>
            </a:r>
            <a:r>
              <a:rPr sz="1800" spc="75" dirty="0">
                <a:latin typeface="Arial"/>
                <a:cs typeface="Arial"/>
              </a:rPr>
              <a:t>and  </a:t>
            </a:r>
            <a:r>
              <a:rPr sz="1800" spc="55" dirty="0">
                <a:latin typeface="Arial"/>
                <a:cs typeface="Arial"/>
              </a:rPr>
              <a:t>dep</a:t>
            </a:r>
            <a:r>
              <a:rPr sz="1800" spc="65" dirty="0">
                <a:latin typeface="Arial"/>
                <a:cs typeface="Arial"/>
              </a:rPr>
              <a:t>a</a:t>
            </a:r>
            <a:r>
              <a:rPr sz="1800" spc="160" dirty="0">
                <a:latin typeface="Arial"/>
                <a:cs typeface="Arial"/>
              </a:rPr>
              <a:t>r</a:t>
            </a:r>
            <a:r>
              <a:rPr sz="1800" spc="130" dirty="0">
                <a:latin typeface="Arial"/>
                <a:cs typeface="Arial"/>
              </a:rPr>
              <a:t>t</a:t>
            </a:r>
            <a:r>
              <a:rPr sz="1800" spc="105" dirty="0">
                <a:latin typeface="Arial"/>
                <a:cs typeface="Arial"/>
              </a:rPr>
              <a:t>menta</a:t>
            </a:r>
            <a:r>
              <a:rPr sz="1800" spc="50" dirty="0">
                <a:latin typeface="Arial"/>
                <a:cs typeface="Arial"/>
              </a:rPr>
              <a:t>l</a:t>
            </a:r>
            <a:r>
              <a:rPr sz="1800" spc="440" dirty="0">
                <a:latin typeface="Arial"/>
                <a:cs typeface="Arial"/>
              </a:rPr>
              <a:t>-</a:t>
            </a:r>
            <a:r>
              <a:rPr sz="1800" spc="30" dirty="0">
                <a:latin typeface="Arial"/>
                <a:cs typeface="Arial"/>
              </a:rPr>
              <a:t>lev</a:t>
            </a:r>
            <a:r>
              <a:rPr sz="1800" spc="50" dirty="0">
                <a:latin typeface="Arial"/>
                <a:cs typeface="Arial"/>
              </a:rPr>
              <a:t>e</a:t>
            </a:r>
            <a:r>
              <a:rPr sz="1800" spc="120" dirty="0">
                <a:latin typeface="Arial"/>
                <a:cs typeface="Arial"/>
              </a:rPr>
              <a:t>l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55" dirty="0">
                <a:latin typeface="Arial"/>
                <a:cs typeface="Arial"/>
              </a:rPr>
              <a:t>a</a:t>
            </a:r>
            <a:r>
              <a:rPr sz="1800" spc="65" dirty="0">
                <a:latin typeface="Arial"/>
                <a:cs typeface="Arial"/>
              </a:rPr>
              <a:t>p</a:t>
            </a:r>
            <a:r>
              <a:rPr sz="1800" spc="130" dirty="0">
                <a:latin typeface="Arial"/>
                <a:cs typeface="Arial"/>
              </a:rPr>
              <a:t>p</a:t>
            </a:r>
            <a:r>
              <a:rPr sz="1800" spc="125" dirty="0">
                <a:latin typeface="Arial"/>
                <a:cs typeface="Arial"/>
              </a:rPr>
              <a:t>l</a:t>
            </a:r>
            <a:r>
              <a:rPr sz="1800" spc="75" dirty="0">
                <a:latin typeface="Arial"/>
                <a:cs typeface="Arial"/>
              </a:rPr>
              <a:t>ica</a:t>
            </a:r>
            <a:r>
              <a:rPr sz="1800" spc="60" dirty="0">
                <a:latin typeface="Arial"/>
                <a:cs typeface="Arial"/>
              </a:rPr>
              <a:t>t</a:t>
            </a:r>
            <a:r>
              <a:rPr sz="1800" spc="55" dirty="0">
                <a:latin typeface="Arial"/>
                <a:cs typeface="Arial"/>
              </a:rPr>
              <a:t>i</a:t>
            </a:r>
            <a:r>
              <a:rPr sz="1800" spc="150" dirty="0">
                <a:latin typeface="Arial"/>
                <a:cs typeface="Arial"/>
              </a:rPr>
              <a:t>o</a:t>
            </a:r>
            <a:r>
              <a:rPr sz="1800" spc="70" dirty="0">
                <a:latin typeface="Arial"/>
                <a:cs typeface="Arial"/>
              </a:rPr>
              <a:t>n</a:t>
            </a:r>
            <a:r>
              <a:rPr sz="1800" spc="50" dirty="0">
                <a:latin typeface="Arial"/>
                <a:cs typeface="Arial"/>
              </a:rPr>
              <a:t>s</a:t>
            </a:r>
            <a:r>
              <a:rPr sz="1800" spc="65" dirty="0">
                <a:latin typeface="Arial"/>
                <a:cs typeface="Arial"/>
              </a:rPr>
              <a:t>,  </a:t>
            </a:r>
            <a:r>
              <a:rPr sz="1800" spc="60" dirty="0">
                <a:latin typeface="Arial"/>
                <a:cs typeface="Arial"/>
              </a:rPr>
              <a:t>business </a:t>
            </a:r>
            <a:r>
              <a:rPr sz="1800" spc="45" dirty="0">
                <a:latin typeface="Arial"/>
                <a:cs typeface="Arial"/>
              </a:rPr>
              <a:t>processes, </a:t>
            </a:r>
            <a:r>
              <a:rPr sz="1800" spc="75" dirty="0">
                <a:latin typeface="Arial"/>
                <a:cs typeface="Arial"/>
              </a:rPr>
              <a:t>and</a:t>
            </a:r>
            <a:r>
              <a:rPr sz="1800" spc="110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workflows.</a:t>
            </a:r>
            <a:endParaRPr sz="1800" dirty="0">
              <a:latin typeface="Arial"/>
              <a:cs typeface="Arial"/>
            </a:endParaRPr>
          </a:p>
          <a:p>
            <a:pPr marL="299085" marR="49847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80" dirty="0">
                <a:latin typeface="Arial"/>
                <a:cs typeface="Arial"/>
              </a:rPr>
              <a:t>UC-enabled </a:t>
            </a:r>
            <a:r>
              <a:rPr sz="1800" spc="60" dirty="0">
                <a:latin typeface="Arial"/>
                <a:cs typeface="Arial"/>
              </a:rPr>
              <a:t>enhanced </a:t>
            </a:r>
            <a:r>
              <a:rPr sz="1800" spc="95" dirty="0">
                <a:latin typeface="Arial"/>
                <a:cs typeface="Arial"/>
              </a:rPr>
              <a:t>communications  </a:t>
            </a:r>
            <a:r>
              <a:rPr sz="1800" spc="120" dirty="0">
                <a:latin typeface="Arial"/>
                <a:cs typeface="Arial"/>
              </a:rPr>
              <a:t>with </a:t>
            </a:r>
            <a:r>
              <a:rPr sz="1800" spc="80" dirty="0">
                <a:latin typeface="Arial"/>
                <a:cs typeface="Arial"/>
              </a:rPr>
              <a:t>customers, suppliers, and </a:t>
            </a:r>
            <a:r>
              <a:rPr sz="1800" spc="60" dirty="0">
                <a:latin typeface="Arial"/>
                <a:cs typeface="Arial"/>
              </a:rPr>
              <a:t>business  </a:t>
            </a:r>
            <a:r>
              <a:rPr sz="1800" spc="85" dirty="0">
                <a:latin typeface="Arial"/>
                <a:cs typeface="Arial"/>
              </a:rPr>
              <a:t>partners </a:t>
            </a:r>
            <a:r>
              <a:rPr sz="1800" spc="45" dirty="0">
                <a:latin typeface="Arial"/>
                <a:cs typeface="Arial"/>
              </a:rPr>
              <a:t>are </a:t>
            </a:r>
            <a:r>
              <a:rPr sz="1800" spc="100" dirty="0">
                <a:latin typeface="Arial"/>
                <a:cs typeface="Arial"/>
              </a:rPr>
              <a:t>redefining </a:t>
            </a:r>
            <a:r>
              <a:rPr sz="1800" spc="75" dirty="0">
                <a:latin typeface="Arial"/>
                <a:cs typeface="Arial"/>
              </a:rPr>
              <a:t>best </a:t>
            </a:r>
            <a:r>
              <a:rPr sz="1800" spc="65" dirty="0">
                <a:latin typeface="Arial"/>
                <a:cs typeface="Arial"/>
              </a:rPr>
              <a:t>practices </a:t>
            </a:r>
            <a:r>
              <a:rPr sz="1800" spc="130" dirty="0">
                <a:latin typeface="Arial"/>
                <a:cs typeface="Arial"/>
              </a:rPr>
              <a:t>for  </a:t>
            </a:r>
            <a:r>
              <a:rPr sz="1800" spc="90" dirty="0">
                <a:latin typeface="Arial"/>
                <a:cs typeface="Arial"/>
              </a:rPr>
              <a:t>customer relationship </a:t>
            </a:r>
            <a:r>
              <a:rPr sz="1800" spc="85" dirty="0">
                <a:latin typeface="Arial"/>
                <a:cs typeface="Arial"/>
              </a:rPr>
              <a:t>management  </a:t>
            </a:r>
            <a:r>
              <a:rPr sz="1800" spc="-25" dirty="0">
                <a:latin typeface="Arial"/>
                <a:cs typeface="Arial"/>
              </a:rPr>
              <a:t>(CRM), </a:t>
            </a:r>
            <a:r>
              <a:rPr sz="1800" spc="90" dirty="0">
                <a:latin typeface="Arial"/>
                <a:cs typeface="Arial"/>
              </a:rPr>
              <a:t>supply </a:t>
            </a:r>
            <a:r>
              <a:rPr sz="1800" spc="70" dirty="0">
                <a:latin typeface="Arial"/>
                <a:cs typeface="Arial"/>
              </a:rPr>
              <a:t>chain </a:t>
            </a:r>
            <a:r>
              <a:rPr sz="1800" spc="85" dirty="0">
                <a:latin typeface="Arial"/>
                <a:cs typeface="Arial"/>
              </a:rPr>
              <a:t>management </a:t>
            </a:r>
            <a:r>
              <a:rPr sz="1800" spc="-40" dirty="0">
                <a:latin typeface="Arial"/>
                <a:cs typeface="Arial"/>
              </a:rPr>
              <a:t>(SCM), 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100" dirty="0">
                <a:latin typeface="Arial"/>
                <a:cs typeface="Arial"/>
              </a:rPr>
              <a:t>other </a:t>
            </a:r>
            <a:r>
              <a:rPr sz="1800" spc="105" dirty="0">
                <a:latin typeface="Arial"/>
                <a:cs typeface="Arial"/>
              </a:rPr>
              <a:t>enterprise-wide </a:t>
            </a:r>
            <a:r>
              <a:rPr sz="1800" spc="85" dirty="0">
                <a:latin typeface="Arial"/>
                <a:cs typeface="Arial"/>
              </a:rPr>
              <a:t>applications 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40" dirty="0">
                <a:latin typeface="Arial"/>
                <a:cs typeface="Arial"/>
              </a:rPr>
              <a:t>are </a:t>
            </a:r>
            <a:r>
              <a:rPr sz="1800" spc="110" dirty="0">
                <a:latin typeface="Arial"/>
                <a:cs typeface="Arial"/>
              </a:rPr>
              <a:t>transforming </a:t>
            </a:r>
            <a:r>
              <a:rPr sz="1800" spc="85" dirty="0">
                <a:latin typeface="Arial"/>
                <a:cs typeface="Arial"/>
              </a:rPr>
              <a:t>relationships  </a:t>
            </a:r>
            <a:r>
              <a:rPr sz="1800" spc="95" dirty="0">
                <a:latin typeface="Arial"/>
                <a:cs typeface="Arial"/>
              </a:rPr>
              <a:t>among </a:t>
            </a:r>
            <a:r>
              <a:rPr sz="1800" spc="90" dirty="0">
                <a:latin typeface="Arial"/>
                <a:cs typeface="Arial"/>
              </a:rPr>
              <a:t>members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60" dirty="0">
                <a:latin typeface="Arial"/>
                <a:cs typeface="Arial"/>
              </a:rPr>
              <a:t>business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90" dirty="0">
                <a:latin typeface="Arial"/>
                <a:cs typeface="Arial"/>
              </a:rPr>
              <a:t>networks.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04459" y="967739"/>
            <a:ext cx="6723888" cy="5504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384165" cy="5557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b="1" spc="114" dirty="0">
                <a:latin typeface="Arial"/>
                <a:cs typeface="Arial"/>
              </a:rPr>
              <a:t>1.1 </a:t>
            </a:r>
            <a:r>
              <a:rPr sz="1800" b="1" spc="20" dirty="0">
                <a:latin typeface="Arial"/>
                <a:cs typeface="Arial"/>
              </a:rPr>
              <a:t>The </a:t>
            </a:r>
            <a:r>
              <a:rPr sz="1800" b="1" spc="25" dirty="0">
                <a:latin typeface="Arial"/>
                <a:cs typeface="Arial"/>
              </a:rPr>
              <a:t>Networking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45" dirty="0">
                <a:latin typeface="Arial"/>
                <a:cs typeface="Arial"/>
              </a:rPr>
              <a:t>Ecosystem</a:t>
            </a:r>
            <a:endParaRPr sz="1800" dirty="0">
              <a:latin typeface="Arial"/>
              <a:cs typeface="Arial"/>
            </a:endParaRPr>
          </a:p>
          <a:p>
            <a:pPr marL="12700" marR="986790" algn="just">
              <a:lnSpc>
                <a:spcPct val="100000"/>
              </a:lnSpc>
              <a:spcBef>
                <a:spcPts val="2160"/>
              </a:spcBef>
            </a:pPr>
            <a:r>
              <a:rPr sz="1800" spc="90" dirty="0">
                <a:latin typeface="Arial"/>
                <a:cs typeface="Arial"/>
              </a:rPr>
              <a:t>It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120" dirty="0">
                <a:latin typeface="Arial"/>
                <a:cs typeface="Arial"/>
              </a:rPr>
              <a:t>worth pointing </a:t>
            </a:r>
            <a:r>
              <a:rPr sz="1800" spc="125" dirty="0">
                <a:latin typeface="Arial"/>
                <a:cs typeface="Arial"/>
              </a:rPr>
              <a:t>out </a:t>
            </a:r>
            <a:r>
              <a:rPr sz="1800" spc="65" dirty="0">
                <a:latin typeface="Arial"/>
                <a:cs typeface="Arial"/>
              </a:rPr>
              <a:t>here </a:t>
            </a:r>
            <a:r>
              <a:rPr sz="1800" spc="120" dirty="0">
                <a:latin typeface="Arial"/>
                <a:cs typeface="Arial"/>
              </a:rPr>
              <a:t>two </a:t>
            </a:r>
            <a:r>
              <a:rPr sz="1800" spc="110" dirty="0">
                <a:latin typeface="Arial"/>
                <a:cs typeface="Arial"/>
              </a:rPr>
              <a:t>major  </a:t>
            </a:r>
            <a:r>
              <a:rPr sz="1800" spc="70" dirty="0">
                <a:latin typeface="Arial"/>
                <a:cs typeface="Arial"/>
              </a:rPr>
              <a:t>elements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105" dirty="0">
                <a:latin typeface="Arial"/>
                <a:cs typeface="Arial"/>
              </a:rPr>
              <a:t>modern </a:t>
            </a:r>
            <a:r>
              <a:rPr sz="1800" spc="110" dirty="0">
                <a:latin typeface="Arial"/>
                <a:cs typeface="Arial"/>
              </a:rPr>
              <a:t>networking </a:t>
            </a:r>
            <a:r>
              <a:rPr sz="1800" spc="125" dirty="0">
                <a:latin typeface="Arial"/>
                <a:cs typeface="Arial"/>
              </a:rPr>
              <a:t>not  </a:t>
            </a:r>
            <a:r>
              <a:rPr sz="1800" spc="100" dirty="0">
                <a:latin typeface="Arial"/>
                <a:cs typeface="Arial"/>
              </a:rPr>
              <a:t>explicitly </a:t>
            </a:r>
            <a:r>
              <a:rPr sz="1800" spc="85" dirty="0">
                <a:latin typeface="Arial"/>
                <a:cs typeface="Arial"/>
              </a:rPr>
              <a:t>depicted </a:t>
            </a:r>
            <a:r>
              <a:rPr sz="1800" spc="114" dirty="0">
                <a:latin typeface="Arial"/>
                <a:cs typeface="Arial"/>
              </a:rPr>
              <a:t>in </a:t>
            </a:r>
            <a:r>
              <a:rPr sz="1800" spc="100" dirty="0">
                <a:latin typeface="Arial"/>
                <a:cs typeface="Arial"/>
              </a:rPr>
              <a:t>this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100" dirty="0">
                <a:latin typeface="Arial"/>
                <a:cs typeface="Arial"/>
              </a:rPr>
              <a:t>figure: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30" dirty="0">
                <a:latin typeface="Arial"/>
                <a:cs typeface="Arial"/>
              </a:rPr>
              <a:t>Data </a:t>
            </a:r>
            <a:r>
              <a:rPr sz="1800" b="1" spc="10" dirty="0">
                <a:latin typeface="Arial"/>
                <a:cs typeface="Arial"/>
              </a:rPr>
              <a:t>center</a:t>
            </a:r>
            <a:r>
              <a:rPr sz="1800" b="1" spc="60" dirty="0">
                <a:latin typeface="Arial"/>
                <a:cs typeface="Arial"/>
              </a:rPr>
              <a:t> </a:t>
            </a:r>
            <a:r>
              <a:rPr sz="1800" b="1" spc="25" dirty="0">
                <a:latin typeface="Arial"/>
                <a:cs typeface="Arial"/>
              </a:rPr>
              <a:t>networking</a:t>
            </a:r>
            <a:r>
              <a:rPr sz="1800" spc="25" dirty="0"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  <a:p>
            <a:pPr marL="299085" marR="98615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50" dirty="0">
                <a:latin typeface="Arial"/>
                <a:cs typeface="Arial"/>
              </a:rPr>
              <a:t>Both </a:t>
            </a:r>
            <a:r>
              <a:rPr sz="1800" spc="70" dirty="0">
                <a:latin typeface="Arial"/>
                <a:cs typeface="Arial"/>
              </a:rPr>
              <a:t>large </a:t>
            </a:r>
            <a:r>
              <a:rPr sz="1800" spc="80" dirty="0">
                <a:latin typeface="Arial"/>
                <a:cs typeface="Arial"/>
              </a:rPr>
              <a:t>enterprise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65" dirty="0">
                <a:latin typeface="Arial"/>
                <a:cs typeface="Arial"/>
              </a:rPr>
              <a:t>centers  </a:t>
            </a:r>
            <a:r>
              <a:rPr sz="1800" spc="75" dirty="0">
                <a:latin typeface="Arial"/>
                <a:cs typeface="Arial"/>
              </a:rPr>
              <a:t>and </a:t>
            </a:r>
            <a:r>
              <a:rPr sz="1800" spc="95" dirty="0">
                <a:latin typeface="Arial"/>
                <a:cs typeface="Arial"/>
              </a:rPr>
              <a:t>cloud provider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65" dirty="0">
                <a:latin typeface="Arial"/>
                <a:cs typeface="Arial"/>
              </a:rPr>
              <a:t>centers  </a:t>
            </a:r>
            <a:r>
              <a:rPr sz="1800" spc="75" dirty="0">
                <a:latin typeface="Arial"/>
                <a:cs typeface="Arial"/>
              </a:rPr>
              <a:t>consist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50" dirty="0">
                <a:latin typeface="Arial"/>
                <a:cs typeface="Arial"/>
              </a:rPr>
              <a:t>very </a:t>
            </a:r>
            <a:r>
              <a:rPr sz="1800" spc="70" dirty="0">
                <a:latin typeface="Arial"/>
                <a:cs typeface="Arial"/>
              </a:rPr>
              <a:t>large </a:t>
            </a:r>
            <a:r>
              <a:rPr sz="1800" spc="95" dirty="0">
                <a:latin typeface="Arial"/>
                <a:cs typeface="Arial"/>
              </a:rPr>
              <a:t>numbers </a:t>
            </a:r>
            <a:r>
              <a:rPr sz="1800" spc="125" dirty="0">
                <a:latin typeface="Arial"/>
                <a:cs typeface="Arial"/>
              </a:rPr>
              <a:t>of  </a:t>
            </a:r>
            <a:r>
              <a:rPr sz="1800" spc="85" dirty="0">
                <a:latin typeface="Arial"/>
                <a:cs typeface="Arial"/>
              </a:rPr>
              <a:t>interconnected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45" dirty="0">
                <a:latin typeface="Arial"/>
                <a:cs typeface="Arial"/>
              </a:rPr>
              <a:t>servers.</a:t>
            </a:r>
            <a:endParaRPr sz="1800" dirty="0">
              <a:latin typeface="Arial"/>
              <a:cs typeface="Arial"/>
            </a:endParaRPr>
          </a:p>
          <a:p>
            <a:pPr marL="299085" marR="986155" indent="-287020" algn="just">
              <a:lnSpc>
                <a:spcPct val="100000"/>
              </a:lnSpc>
              <a:spcBef>
                <a:spcPts val="5"/>
              </a:spcBef>
              <a:buChar char="•"/>
              <a:tabLst>
                <a:tab pos="299720" algn="l"/>
              </a:tabLst>
            </a:pPr>
            <a:r>
              <a:rPr sz="1800" spc="65" dirty="0">
                <a:latin typeface="Arial"/>
                <a:cs typeface="Arial"/>
              </a:rPr>
              <a:t>Typically,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105" dirty="0">
                <a:latin typeface="Arial"/>
                <a:cs typeface="Arial"/>
              </a:rPr>
              <a:t>much </a:t>
            </a:r>
            <a:r>
              <a:rPr sz="1800" spc="5" dirty="0">
                <a:latin typeface="Arial"/>
                <a:cs typeface="Arial"/>
              </a:rPr>
              <a:t>as </a:t>
            </a:r>
            <a:r>
              <a:rPr sz="1800" spc="135" dirty="0">
                <a:latin typeface="Arial"/>
                <a:cs typeface="Arial"/>
              </a:rPr>
              <a:t>80 </a:t>
            </a:r>
            <a:r>
              <a:rPr sz="1800" spc="75" dirty="0">
                <a:latin typeface="Arial"/>
                <a:cs typeface="Arial"/>
              </a:rPr>
              <a:t>percent </a:t>
            </a:r>
            <a:r>
              <a:rPr sz="1800" spc="125" dirty="0">
                <a:latin typeface="Arial"/>
                <a:cs typeface="Arial"/>
              </a:rPr>
              <a:t>of 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70" dirty="0">
                <a:latin typeface="Arial"/>
                <a:cs typeface="Arial"/>
              </a:rPr>
              <a:t>data </a:t>
            </a:r>
            <a:r>
              <a:rPr sz="1800" spc="105" dirty="0">
                <a:latin typeface="Arial"/>
                <a:cs typeface="Arial"/>
              </a:rPr>
              <a:t>traffic </a:t>
            </a:r>
            <a:r>
              <a:rPr sz="1800" spc="65" dirty="0">
                <a:latin typeface="Arial"/>
                <a:cs typeface="Arial"/>
              </a:rPr>
              <a:t>is </a:t>
            </a:r>
            <a:r>
              <a:rPr sz="1800" spc="120" dirty="0">
                <a:latin typeface="Arial"/>
                <a:cs typeface="Arial"/>
              </a:rPr>
              <a:t>within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65" dirty="0">
                <a:latin typeface="Arial"/>
                <a:cs typeface="Arial"/>
              </a:rPr>
              <a:t>data  </a:t>
            </a:r>
            <a:r>
              <a:rPr sz="1800" spc="75" dirty="0">
                <a:latin typeface="Arial"/>
                <a:cs typeface="Arial"/>
              </a:rPr>
              <a:t>center </a:t>
            </a:r>
            <a:r>
              <a:rPr sz="1800" spc="100" dirty="0">
                <a:latin typeface="Arial"/>
                <a:cs typeface="Arial"/>
              </a:rPr>
              <a:t>network,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90" dirty="0">
                <a:latin typeface="Arial"/>
                <a:cs typeface="Arial"/>
              </a:rPr>
              <a:t>only </a:t>
            </a:r>
            <a:r>
              <a:rPr sz="1800" spc="140" dirty="0">
                <a:latin typeface="Arial"/>
                <a:cs typeface="Arial"/>
              </a:rPr>
              <a:t>20 </a:t>
            </a:r>
            <a:r>
              <a:rPr sz="1800" spc="75" dirty="0">
                <a:latin typeface="Arial"/>
                <a:cs typeface="Arial"/>
              </a:rPr>
              <a:t>percent  </a:t>
            </a:r>
            <a:r>
              <a:rPr sz="1800" spc="60" dirty="0">
                <a:latin typeface="Arial"/>
                <a:cs typeface="Arial"/>
              </a:rPr>
              <a:t>relies </a:t>
            </a:r>
            <a:r>
              <a:rPr sz="1800" spc="105" dirty="0">
                <a:latin typeface="Arial"/>
                <a:cs typeface="Arial"/>
              </a:rPr>
              <a:t>on </a:t>
            </a:r>
            <a:r>
              <a:rPr sz="1800" spc="85" dirty="0">
                <a:latin typeface="Arial"/>
                <a:cs typeface="Arial"/>
              </a:rPr>
              <a:t>external </a:t>
            </a:r>
            <a:r>
              <a:rPr sz="1800" spc="95" dirty="0">
                <a:latin typeface="Arial"/>
                <a:cs typeface="Arial"/>
              </a:rPr>
              <a:t>networks </a:t>
            </a:r>
            <a:r>
              <a:rPr sz="1800" spc="135" dirty="0">
                <a:latin typeface="Arial"/>
                <a:cs typeface="Arial"/>
              </a:rPr>
              <a:t>to </a:t>
            </a:r>
            <a:r>
              <a:rPr sz="1800" spc="50" dirty="0">
                <a:latin typeface="Arial"/>
                <a:cs typeface="Arial"/>
              </a:rPr>
              <a:t>reach  </a:t>
            </a:r>
            <a:r>
              <a:rPr sz="1800" spc="55" dirty="0">
                <a:latin typeface="Arial"/>
                <a:cs typeface="Arial"/>
              </a:rPr>
              <a:t>users.</a:t>
            </a:r>
            <a:endParaRPr sz="18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800" b="1" spc="20" dirty="0">
                <a:latin typeface="Arial"/>
                <a:cs typeface="Arial"/>
              </a:rPr>
              <a:t>IoT </a:t>
            </a:r>
            <a:r>
              <a:rPr sz="1800" b="1" spc="25" dirty="0">
                <a:latin typeface="Arial"/>
                <a:cs typeface="Arial"/>
              </a:rPr>
              <a:t>or </a:t>
            </a:r>
            <a:r>
              <a:rPr sz="1800" b="1" spc="30" dirty="0">
                <a:latin typeface="Arial"/>
                <a:cs typeface="Arial"/>
              </a:rPr>
              <a:t>fog</a:t>
            </a:r>
            <a:r>
              <a:rPr sz="1800" b="1" spc="160" dirty="0">
                <a:latin typeface="Arial"/>
                <a:cs typeface="Arial"/>
              </a:rPr>
              <a:t> </a:t>
            </a:r>
            <a:r>
              <a:rPr sz="1800" b="1" spc="30" dirty="0">
                <a:latin typeface="Arial"/>
                <a:cs typeface="Arial"/>
              </a:rPr>
              <a:t>networking</a:t>
            </a:r>
            <a:r>
              <a:rPr sz="1800" spc="30" dirty="0"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  <a:p>
            <a:pPr marL="299085" marR="986790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70" dirty="0">
                <a:latin typeface="Arial"/>
                <a:cs typeface="Arial"/>
              </a:rPr>
              <a:t>An </a:t>
            </a:r>
            <a:r>
              <a:rPr sz="1800" spc="85" dirty="0">
                <a:latin typeface="Arial"/>
                <a:cs typeface="Arial"/>
              </a:rPr>
              <a:t>Internet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80" dirty="0">
                <a:latin typeface="Arial"/>
                <a:cs typeface="Arial"/>
              </a:rPr>
              <a:t>Things </a:t>
            </a:r>
            <a:r>
              <a:rPr sz="1800" spc="75" dirty="0">
                <a:latin typeface="Arial"/>
                <a:cs typeface="Arial"/>
              </a:rPr>
              <a:t>deployed </a:t>
            </a:r>
            <a:r>
              <a:rPr sz="1800" spc="80" dirty="0">
                <a:latin typeface="Arial"/>
                <a:cs typeface="Arial"/>
              </a:rPr>
              <a:t>by  </a:t>
            </a:r>
            <a:r>
              <a:rPr sz="1800" spc="50" dirty="0">
                <a:latin typeface="Arial"/>
                <a:cs typeface="Arial"/>
              </a:rPr>
              <a:t>an </a:t>
            </a:r>
            <a:r>
              <a:rPr sz="1800" spc="80" dirty="0">
                <a:latin typeface="Arial"/>
                <a:cs typeface="Arial"/>
              </a:rPr>
              <a:t>enterprise </a:t>
            </a:r>
            <a:r>
              <a:rPr sz="1800" spc="70" dirty="0">
                <a:latin typeface="Arial"/>
                <a:cs typeface="Arial"/>
              </a:rPr>
              <a:t>may </a:t>
            </a:r>
            <a:r>
              <a:rPr sz="1800" spc="75" dirty="0">
                <a:latin typeface="Arial"/>
                <a:cs typeface="Arial"/>
              </a:rPr>
              <a:t>consist </a:t>
            </a:r>
            <a:r>
              <a:rPr sz="1800" spc="125" dirty="0">
                <a:latin typeface="Arial"/>
                <a:cs typeface="Arial"/>
              </a:rPr>
              <a:t>of  </a:t>
            </a:r>
            <a:r>
              <a:rPr sz="1800" spc="85" dirty="0">
                <a:latin typeface="Arial"/>
                <a:cs typeface="Arial"/>
              </a:rPr>
              <a:t>hundreds, </a:t>
            </a:r>
            <a:r>
              <a:rPr sz="1800" spc="80" dirty="0">
                <a:latin typeface="Arial"/>
                <a:cs typeface="Arial"/>
              </a:rPr>
              <a:t>thousands, </a:t>
            </a:r>
            <a:r>
              <a:rPr sz="1800" spc="35" dirty="0">
                <a:latin typeface="Arial"/>
                <a:cs typeface="Arial"/>
              </a:rPr>
              <a:t>even </a:t>
            </a:r>
            <a:r>
              <a:rPr sz="1800" spc="110" dirty="0">
                <a:latin typeface="Arial"/>
                <a:cs typeface="Arial"/>
              </a:rPr>
              <a:t>millions  </a:t>
            </a:r>
            <a:r>
              <a:rPr sz="1800" spc="130" dirty="0">
                <a:latin typeface="Arial"/>
                <a:cs typeface="Arial"/>
              </a:rPr>
              <a:t>of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45" dirty="0">
                <a:latin typeface="Arial"/>
                <a:cs typeface="Arial"/>
              </a:rPr>
              <a:t>devices.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58284" y="1536191"/>
            <a:ext cx="7356348" cy="4960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5384165" cy="25109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55265">
              <a:lnSpc>
                <a:spcPct val="100000"/>
              </a:lnSpc>
              <a:spcBef>
                <a:spcPts val="790"/>
              </a:spcBef>
            </a:pPr>
            <a:r>
              <a:rPr sz="1800" b="1" spc="114" dirty="0">
                <a:latin typeface="Arial"/>
                <a:cs typeface="Arial"/>
              </a:rPr>
              <a:t>1.2 </a:t>
            </a:r>
            <a:r>
              <a:rPr sz="1800" b="1" spc="-125" dirty="0">
                <a:latin typeface="Arial"/>
                <a:cs typeface="Arial"/>
              </a:rPr>
              <a:t>EXAMPLE </a:t>
            </a:r>
            <a:r>
              <a:rPr sz="1800" b="1" spc="-90" dirty="0">
                <a:latin typeface="Arial"/>
                <a:cs typeface="Arial"/>
              </a:rPr>
              <a:t>NETWORK  </a:t>
            </a:r>
            <a:r>
              <a:rPr sz="1800" b="1" spc="-85" dirty="0">
                <a:latin typeface="Arial"/>
                <a:cs typeface="Arial"/>
              </a:rPr>
              <a:t>ARCHITECTURES</a:t>
            </a:r>
            <a:endParaRPr sz="1800" dirty="0">
              <a:latin typeface="Arial"/>
              <a:cs typeface="Arial"/>
            </a:endParaRPr>
          </a:p>
          <a:p>
            <a:pPr marL="12700" marR="986155" algn="just">
              <a:lnSpc>
                <a:spcPct val="100000"/>
              </a:lnSpc>
              <a:spcBef>
                <a:spcPts val="2160"/>
              </a:spcBef>
            </a:pPr>
            <a:r>
              <a:rPr sz="1800" spc="65" dirty="0">
                <a:latin typeface="Arial"/>
                <a:cs typeface="Arial"/>
              </a:rPr>
              <a:t>This </a:t>
            </a:r>
            <a:r>
              <a:rPr sz="1800" spc="75" dirty="0">
                <a:latin typeface="Arial"/>
                <a:cs typeface="Arial"/>
              </a:rPr>
              <a:t>section </a:t>
            </a:r>
            <a:r>
              <a:rPr sz="1800" spc="90" dirty="0">
                <a:latin typeface="Arial"/>
                <a:cs typeface="Arial"/>
              </a:rPr>
              <a:t>introduces </a:t>
            </a:r>
            <a:r>
              <a:rPr sz="1800" spc="120" dirty="0">
                <a:latin typeface="Arial"/>
                <a:cs typeface="Arial"/>
              </a:rPr>
              <a:t>two </a:t>
            </a:r>
            <a:r>
              <a:rPr sz="1800" spc="85" dirty="0">
                <a:latin typeface="Arial"/>
                <a:cs typeface="Arial"/>
              </a:rPr>
              <a:t>example  </a:t>
            </a:r>
            <a:r>
              <a:rPr sz="1800" spc="105" dirty="0">
                <a:latin typeface="Arial"/>
                <a:cs typeface="Arial"/>
              </a:rPr>
              <a:t>network </a:t>
            </a:r>
            <a:r>
              <a:rPr sz="1800" spc="75" dirty="0">
                <a:latin typeface="Arial"/>
                <a:cs typeface="Arial"/>
              </a:rPr>
              <a:t>architectures, </a:t>
            </a:r>
            <a:r>
              <a:rPr sz="1800" spc="80" dirty="0">
                <a:latin typeface="Arial"/>
                <a:cs typeface="Arial"/>
              </a:rPr>
              <a:t>and </a:t>
            </a:r>
            <a:r>
              <a:rPr sz="1800" spc="120" dirty="0">
                <a:latin typeface="Arial"/>
                <a:cs typeface="Arial"/>
              </a:rPr>
              <a:t>with </a:t>
            </a:r>
            <a:r>
              <a:rPr sz="1800" spc="114" dirty="0">
                <a:latin typeface="Arial"/>
                <a:cs typeface="Arial"/>
              </a:rPr>
              <a:t>them  </a:t>
            </a:r>
            <a:r>
              <a:rPr sz="1800" spc="70" dirty="0">
                <a:latin typeface="Arial"/>
                <a:cs typeface="Arial"/>
              </a:rPr>
              <a:t>some </a:t>
            </a:r>
            <a:r>
              <a:rPr sz="1800" spc="130" dirty="0">
                <a:latin typeface="Arial"/>
                <a:cs typeface="Arial"/>
              </a:rPr>
              <a:t>of </a:t>
            </a:r>
            <a:r>
              <a:rPr sz="1800" spc="90" dirty="0">
                <a:latin typeface="Arial"/>
                <a:cs typeface="Arial"/>
              </a:rPr>
              <a:t>the </a:t>
            </a:r>
            <a:r>
              <a:rPr sz="1800" spc="110" dirty="0">
                <a:latin typeface="Arial"/>
                <a:cs typeface="Arial"/>
              </a:rPr>
              <a:t>networking </a:t>
            </a:r>
            <a:r>
              <a:rPr sz="1800" spc="105" dirty="0">
                <a:latin typeface="Arial"/>
                <a:cs typeface="Arial"/>
              </a:rPr>
              <a:t>terminology </a:t>
            </a:r>
            <a:r>
              <a:rPr sz="1800" spc="110" dirty="0">
                <a:latin typeface="Arial"/>
                <a:cs typeface="Arial"/>
              </a:rPr>
              <a:t>in  common</a:t>
            </a:r>
            <a:r>
              <a:rPr sz="1800" spc="45" dirty="0">
                <a:latin typeface="Arial"/>
                <a:cs typeface="Arial"/>
              </a:rPr>
              <a:t> use.</a:t>
            </a:r>
            <a:endParaRPr sz="1800" dirty="0">
              <a:latin typeface="Arial"/>
              <a:cs typeface="Arial"/>
            </a:endParaRPr>
          </a:p>
          <a:p>
            <a:pPr marL="29908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0" dirty="0">
                <a:latin typeface="Arial"/>
                <a:cs typeface="Arial"/>
              </a:rPr>
              <a:t>A </a:t>
            </a:r>
            <a:r>
              <a:rPr sz="1800" spc="55" dirty="0">
                <a:latin typeface="Arial"/>
                <a:cs typeface="Arial"/>
              </a:rPr>
              <a:t>Global </a:t>
            </a:r>
            <a:r>
              <a:rPr sz="1800" spc="95" dirty="0">
                <a:latin typeface="Arial"/>
                <a:cs typeface="Arial"/>
              </a:rPr>
              <a:t>Network</a:t>
            </a:r>
            <a:r>
              <a:rPr sz="1800" spc="125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Architecture</a:t>
            </a:r>
            <a:endParaRPr sz="1800" dirty="0">
              <a:latin typeface="Arial"/>
              <a:cs typeface="Arial"/>
            </a:endParaRPr>
          </a:p>
          <a:p>
            <a:pPr marL="29908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spc="40" dirty="0">
                <a:latin typeface="Arial"/>
                <a:cs typeface="Arial"/>
              </a:rPr>
              <a:t>A </a:t>
            </a:r>
            <a:r>
              <a:rPr sz="1800" spc="60" dirty="0">
                <a:latin typeface="Arial"/>
                <a:cs typeface="Arial"/>
              </a:rPr>
              <a:t>Typical </a:t>
            </a:r>
            <a:r>
              <a:rPr sz="1800" spc="95" dirty="0">
                <a:latin typeface="Arial"/>
                <a:cs typeface="Arial"/>
              </a:rPr>
              <a:t>Network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spc="60" dirty="0">
                <a:latin typeface="Arial"/>
                <a:cs typeface="Arial"/>
              </a:rPr>
              <a:t>Hierarchy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93964"/>
            <a:ext cx="11785600" cy="303208"/>
          </a:xfrm>
          <a:prstGeom prst="rect">
            <a:avLst/>
          </a:prstGeom>
          <a:solidFill>
            <a:srgbClr val="0070C0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bg1"/>
                </a:solidFill>
                <a:latin typeface="Cambria" panose="02040503050406030204" pitchFamily="18" charset="0"/>
              </a:rPr>
              <a:t>Chapter – 1 Elements of Modern Networking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963"/>
            <a:ext cx="15224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0" y="6561138"/>
            <a:ext cx="307975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76200" cap="flat" cmpd="sng" algn="ctr">
          <a:solidFill>
            <a:schemeClr val="folHlink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76200" cap="flat" cmpd="sng" algn="ctr">
          <a:solidFill>
            <a:schemeClr val="folHlink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</TotalTime>
  <Words>7866</Words>
  <Application>Microsoft Office PowerPoint</Application>
  <PresentationFormat>Widescreen</PresentationFormat>
  <Paragraphs>728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Cambria</vt:lpstr>
      <vt:lpstr>McGrawHill-Italic</vt:lpstr>
      <vt:lpstr>Tahoma</vt:lpstr>
      <vt:lpstr>Times New Roman</vt:lpstr>
      <vt:lpstr>Wingdings</vt:lpstr>
      <vt:lpstr>Blends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Radhika Patel</dc:creator>
  <cp:lastModifiedBy>Administrator</cp:lastModifiedBy>
  <cp:revision>8</cp:revision>
  <dcterms:created xsi:type="dcterms:W3CDTF">2019-12-09T23:39:44Z</dcterms:created>
  <dcterms:modified xsi:type="dcterms:W3CDTF">2020-12-05T04:19:26Z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2018-01-03T00:00:00Z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2019-12-09T00:00:00Z</vt:filetime>
  </property>
</Properties>
</file>